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drawings/drawing1.xml" ContentType="application/vnd.openxmlformats-officedocument.drawingml.chartshapes+xml"/>
  <Override PartName="/ppt/charts/chart16.xml" ContentType="application/vnd.openxmlformats-officedocument.drawingml.chart+xml"/>
  <Override PartName="/ppt/charts/chart17.xml" ContentType="application/vnd.openxmlformats-officedocument.drawingml.chart+xml"/>
  <Override PartName="/ppt/charts/chart18.xml" ContentType="application/vnd.openxmlformats-officedocument.drawingml.chart+xml"/>
  <Override PartName="/ppt/charts/chart19.xml" ContentType="application/vnd.openxmlformats-officedocument.drawingml.chart+xml"/>
  <Override PartName="/ppt/charts/chart20.xml" ContentType="application/vnd.openxmlformats-officedocument.drawingml.chart+xml"/>
  <Override PartName="/ppt/charts/chart21.xml" ContentType="application/vnd.openxmlformats-officedocument.drawingml.chart+xml"/>
  <Override PartName="/ppt/charts/chart22.xml" ContentType="application/vnd.openxmlformats-officedocument.drawingml.chart+xml"/>
  <Override PartName="/ppt/charts/chart23.xml" ContentType="application/vnd.openxmlformats-officedocument.drawingml.chart+xml"/>
  <Override PartName="/ppt/charts/chart24.xml" ContentType="application/vnd.openxmlformats-officedocument.drawingml.chart+xml"/>
  <Override PartName="/ppt/charts/chart25.xml" ContentType="application/vnd.openxmlformats-officedocument.drawingml.chart+xml"/>
  <Override PartName="/ppt/charts/chart26.xml" ContentType="application/vnd.openxmlformats-officedocument.drawingml.chart+xml"/>
  <Override PartName="/ppt/charts/chart27.xml" ContentType="application/vnd.openxmlformats-officedocument.drawingml.chart+xml"/>
  <Override PartName="/ppt/charts/chart28.xml" ContentType="application/vnd.openxmlformats-officedocument.drawingml.chart+xml"/>
  <Override PartName="/ppt/charts/chart29.xml" ContentType="application/vnd.openxmlformats-officedocument.drawingml.chart+xml"/>
  <Override PartName="/ppt/charts/chart30.xml" ContentType="application/vnd.openxmlformats-officedocument.drawingml.chart+xml"/>
  <Override PartName="/ppt/charts/chart31.xml" ContentType="application/vnd.openxmlformats-officedocument.drawingml.chart+xml"/>
  <Override PartName="/ppt/charts/chart32.xml" ContentType="application/vnd.openxmlformats-officedocument.drawingml.chart+xml"/>
  <Override PartName="/ppt/charts/chart33.xml" ContentType="application/vnd.openxmlformats-officedocument.drawingml.chart+xml"/>
  <Override PartName="/ppt/charts/chart34.xml" ContentType="application/vnd.openxmlformats-officedocument.drawingml.chart+xml"/>
  <Override PartName="/ppt/charts/chart35.xml" ContentType="application/vnd.openxmlformats-officedocument.drawingml.chart+xml"/>
  <Override PartName="/ppt/charts/chart36.xml" ContentType="application/vnd.openxmlformats-officedocument.drawingml.chart+xml"/>
  <Override PartName="/ppt/charts/chart37.xml" ContentType="application/vnd.openxmlformats-officedocument.drawingml.chart+xml"/>
  <Override PartName="/ppt/charts/chart38.xml" ContentType="application/vnd.openxmlformats-officedocument.drawingml.chart+xml"/>
  <Override PartName="/ppt/charts/chart39.xml" ContentType="application/vnd.openxmlformats-officedocument.drawingml.chart+xml"/>
  <Override PartName="/ppt/charts/chart40.xml" ContentType="application/vnd.openxmlformats-officedocument.drawingml.chart+xml"/>
  <Override PartName="/ppt/charts/chart41.xml" ContentType="application/vnd.openxmlformats-officedocument.drawingml.chart+xml"/>
  <Override PartName="/ppt/charts/chart42.xml" ContentType="application/vnd.openxmlformats-officedocument.drawingml.chart+xml"/>
  <Override PartName="/ppt/charts/chart43.xml" ContentType="application/vnd.openxmlformats-officedocument.drawingml.chart+xml"/>
  <Override PartName="/ppt/charts/chart44.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rts/chart45.xml" ContentType="application/vnd.openxmlformats-officedocument.drawingml.chart+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charts/chart46.xml" ContentType="application/vnd.openxmlformats-officedocument.drawingml.chart+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charts/chart47.xml" ContentType="application/vnd.openxmlformats-officedocument.drawingml.chart+xml"/>
  <Override PartName="/ppt/charts/chart48.xml" ContentType="application/vnd.openxmlformats-officedocument.drawingml.chart+xml"/>
  <Override PartName="/ppt/charts/chart49.xml" ContentType="application/vnd.openxmlformats-officedocument.drawingml.chart+xml"/>
  <Override PartName="/ppt/charts/chart50.xml" ContentType="application/vnd.openxmlformats-officedocument.drawingml.chart+xml"/>
  <Override PartName="/ppt/charts/chart51.xml" ContentType="application/vnd.openxmlformats-officedocument.drawingml.chart+xml"/>
  <Override PartName="/ppt/charts/chart52.xml" ContentType="application/vnd.openxmlformats-officedocument.drawingml.chart+xml"/>
  <Override PartName="/ppt/charts/chart53.xml" ContentType="application/vnd.openxmlformats-officedocument.drawingml.chart+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charts/chart54.xml" ContentType="application/vnd.openxmlformats-officedocument.drawingml.chart+xml"/>
  <Override PartName="/ppt/charts/chart55.xml" ContentType="application/vnd.openxmlformats-officedocument.drawingml.chart+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charts/chart56.xml" ContentType="application/vnd.openxmlformats-officedocument.drawingml.chart+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charts/chart57.xml" ContentType="application/vnd.openxmlformats-officedocument.drawingml.chart+xml"/>
  <Override PartName="/ppt/charts/chart58.xml" ContentType="application/vnd.openxmlformats-officedocument.drawingml.chart+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charts/chart59.xml" ContentType="application/vnd.openxmlformats-officedocument.drawingml.chart+xml"/>
  <Override PartName="/ppt/charts/chart60.xml" ContentType="application/vnd.openxmlformats-officedocument.drawingml.chart+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charts/chart61.xml" ContentType="application/vnd.openxmlformats-officedocument.drawingml.chart+xml"/>
  <Override PartName="/ppt/charts/chart62.xml" ContentType="application/vnd.openxmlformats-officedocument.drawingml.chart+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charts/chart63.xml" ContentType="application/vnd.openxmlformats-officedocument.drawingml.chart+xml"/>
  <Override PartName="/ppt/charts/chart64.xml" ContentType="application/vnd.openxmlformats-officedocument.drawingml.chart+xml"/>
  <Override PartName="/ppt/charts/chart65.xml" ContentType="application/vnd.openxmlformats-officedocument.drawingml.chart+xml"/>
  <Override PartName="/ppt/charts/chart66.xml" ContentType="application/vnd.openxmlformats-officedocument.drawingml.chart+xml"/>
  <Override PartName="/ppt/charts/chart67.xml" ContentType="application/vnd.openxmlformats-officedocument.drawingml.chart+xml"/>
  <Override PartName="/ppt/charts/chart68.xml" ContentType="application/vnd.openxmlformats-officedocument.drawingml.chart+xml"/>
  <Override PartName="/ppt/charts/chart69.xml" ContentType="application/vnd.openxmlformats-officedocument.drawingml.chart+xml"/>
  <Override PartName="/ppt/charts/chart70.xml" ContentType="application/vnd.openxmlformats-officedocument.drawingml.chart+xml"/>
  <Override PartName="/ppt/charts/chart71.xml" ContentType="application/vnd.openxmlformats-officedocument.drawingml.chart+xml"/>
  <Override PartName="/ppt/charts/chart72.xml" ContentType="application/vnd.openxmlformats-officedocument.drawingml.chart+xml"/>
  <Override PartName="/ppt/drawings/drawing2.xml" ContentType="application/vnd.openxmlformats-officedocument.drawingml.chartshapes+xml"/>
  <Override PartName="/ppt/charts/chart73.xml" ContentType="application/vnd.openxmlformats-officedocument.drawingml.chart+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Override PartName="/ppt/charts/style2.xml" ContentType="application/vnd.ms-office.chartstyle+xml"/>
  <Override PartName="/ppt/charts/colors2.xml" ContentType="application/vnd.ms-office.chartcolorstyle+xml"/>
  <Override PartName="/ppt/charts/style3.xml" ContentType="application/vnd.ms-office.chartstyle+xml"/>
  <Override PartName="/ppt/charts/colors3.xml" ContentType="application/vnd.ms-office.chartcolorstyle+xml"/>
  <Override PartName="/ppt/charts/colors4.xml" ContentType="application/vnd.ms-office.chartcolorstyle+xml"/>
  <Override PartName="/ppt/charts/style4.xml" ContentType="application/vnd.ms-office.chartstyle+xml"/>
  <Override PartName="/ppt/charts/style6.xml" ContentType="application/vnd.ms-office.chartstyle+xml"/>
  <Override PartName="/ppt/charts/colors6.xml" ContentType="application/vnd.ms-office.chartcolorstyle+xml"/>
  <Override PartName="/ppt/charts/style7.xml" ContentType="application/vnd.ms-office.chartstyle+xml"/>
  <Override PartName="/ppt/charts/colors7.xml" ContentType="application/vnd.ms-office.chartcolorstyle+xml"/>
  <Override PartName="/ppt/charts/style8.xml" ContentType="application/vnd.ms-office.chartstyle+xml"/>
  <Override PartName="/ppt/charts/colors8.xml" ContentType="application/vnd.ms-office.chartcolorstyle+xml"/>
  <Override PartName="/ppt/charts/colors9.xml" ContentType="application/vnd.ms-office.chartcolorstyle+xml"/>
  <Override PartName="/ppt/charts/style9.xml" ContentType="application/vnd.ms-office.chartstyle+xml"/>
  <Override PartName="/ppt/charts/colors10.xml" ContentType="application/vnd.ms-office.chartcolorstyle+xml"/>
  <Override PartName="/ppt/charts/style10.xml" ContentType="application/vnd.ms-office.chartstyle+xml"/>
  <Override PartName="/ppt/charts/colors11.xml" ContentType="application/vnd.ms-office.chartcolorstyle+xml"/>
  <Override PartName="/ppt/charts/style11.xml" ContentType="application/vnd.ms-office.chartstyle+xml"/>
  <Override PartName="/ppt/charts/style12.xml" ContentType="application/vnd.ms-office.chartstyle+xml"/>
  <Override PartName="/ppt/charts/colors12.xml" ContentType="application/vnd.ms-office.chartcolorstyle+xml"/>
  <Override PartName="/ppt/charts/style13.xml" ContentType="application/vnd.ms-office.chartstyle+xml"/>
  <Override PartName="/ppt/charts/colors13.xml" ContentType="application/vnd.ms-office.chartcolorstyle+xml"/>
  <Override PartName="/ppt/charts/style14.xml" ContentType="application/vnd.ms-office.chartstyle+xml"/>
  <Override PartName="/ppt/charts/colors14.xml" ContentType="application/vnd.ms-office.chartcolorstyle+xml"/>
  <Override PartName="/ppt/charts/style15.xml" ContentType="application/vnd.ms-office.chartstyle+xml"/>
  <Override PartName="/ppt/charts/colors15.xml" ContentType="application/vnd.ms-office.chartcolorstyl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64" r:id="rId1"/>
  </p:sldMasterIdLst>
  <p:notesMasterIdLst>
    <p:notesMasterId r:id="rId87"/>
  </p:notesMasterIdLst>
  <p:sldIdLst>
    <p:sldId id="256" r:id="rId2"/>
    <p:sldId id="299" r:id="rId3"/>
    <p:sldId id="298" r:id="rId4"/>
    <p:sldId id="304" r:id="rId5"/>
    <p:sldId id="321" r:id="rId6"/>
    <p:sldId id="322" r:id="rId7"/>
    <p:sldId id="324" r:id="rId8"/>
    <p:sldId id="323" r:id="rId9"/>
    <p:sldId id="300" r:id="rId10"/>
    <p:sldId id="303" r:id="rId11"/>
    <p:sldId id="278" r:id="rId12"/>
    <p:sldId id="302" r:id="rId13"/>
    <p:sldId id="301" r:id="rId14"/>
    <p:sldId id="279" r:id="rId15"/>
    <p:sldId id="308" r:id="rId16"/>
    <p:sldId id="305" r:id="rId17"/>
    <p:sldId id="257" r:id="rId18"/>
    <p:sldId id="306" r:id="rId19"/>
    <p:sldId id="280" r:id="rId20"/>
    <p:sldId id="286" r:id="rId21"/>
    <p:sldId id="281" r:id="rId22"/>
    <p:sldId id="325" r:id="rId23"/>
    <p:sldId id="326" r:id="rId24"/>
    <p:sldId id="284" r:id="rId25"/>
    <p:sldId id="307" r:id="rId26"/>
    <p:sldId id="289" r:id="rId27"/>
    <p:sldId id="290" r:id="rId28"/>
    <p:sldId id="287" r:id="rId29"/>
    <p:sldId id="288" r:id="rId30"/>
    <p:sldId id="291" r:id="rId31"/>
    <p:sldId id="292" r:id="rId32"/>
    <p:sldId id="293" r:id="rId33"/>
    <p:sldId id="294" r:id="rId34"/>
    <p:sldId id="327" r:id="rId35"/>
    <p:sldId id="295" r:id="rId36"/>
    <p:sldId id="309" r:id="rId37"/>
    <p:sldId id="329" r:id="rId38"/>
    <p:sldId id="331" r:id="rId39"/>
    <p:sldId id="330" r:id="rId40"/>
    <p:sldId id="332" r:id="rId41"/>
    <p:sldId id="333" r:id="rId42"/>
    <p:sldId id="311" r:id="rId43"/>
    <p:sldId id="334" r:id="rId44"/>
    <p:sldId id="336" r:id="rId45"/>
    <p:sldId id="312" r:id="rId46"/>
    <p:sldId id="337" r:id="rId47"/>
    <p:sldId id="338" r:id="rId48"/>
    <p:sldId id="313" r:id="rId49"/>
    <p:sldId id="340" r:id="rId50"/>
    <p:sldId id="341" r:id="rId51"/>
    <p:sldId id="314" r:id="rId52"/>
    <p:sldId id="342" r:id="rId53"/>
    <p:sldId id="343" r:id="rId54"/>
    <p:sldId id="315" r:id="rId55"/>
    <p:sldId id="344" r:id="rId56"/>
    <p:sldId id="345" r:id="rId57"/>
    <p:sldId id="316" r:id="rId58"/>
    <p:sldId id="346" r:id="rId59"/>
    <p:sldId id="317" r:id="rId60"/>
    <p:sldId id="347" r:id="rId61"/>
    <p:sldId id="318" r:id="rId62"/>
    <p:sldId id="348" r:id="rId63"/>
    <p:sldId id="350" r:id="rId64"/>
    <p:sldId id="319" r:id="rId65"/>
    <p:sldId id="351" r:id="rId66"/>
    <p:sldId id="352" r:id="rId67"/>
    <p:sldId id="353" r:id="rId68"/>
    <p:sldId id="354" r:id="rId69"/>
    <p:sldId id="355" r:id="rId70"/>
    <p:sldId id="356" r:id="rId71"/>
    <p:sldId id="328" r:id="rId72"/>
    <p:sldId id="310" r:id="rId73"/>
    <p:sldId id="335" r:id="rId74"/>
    <p:sldId id="320" r:id="rId75"/>
    <p:sldId id="275" r:id="rId76"/>
    <p:sldId id="357" r:id="rId77"/>
    <p:sldId id="358" r:id="rId78"/>
    <p:sldId id="359" r:id="rId79"/>
    <p:sldId id="273" r:id="rId80"/>
    <p:sldId id="360" r:id="rId81"/>
    <p:sldId id="361" r:id="rId82"/>
    <p:sldId id="362" r:id="rId83"/>
    <p:sldId id="363" r:id="rId84"/>
    <p:sldId id="296" r:id="rId85"/>
    <p:sldId id="271" r:id="rId86"/>
  </p:sldIdLst>
  <p:sldSz cx="9144000" cy="6858000" type="screen4x3"/>
  <p:notesSz cx="6761163" cy="9942513"/>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0A1B5D5-9B99-4C35-A422-299274C87663}" styleName="Средний стиль 1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E8B1032C-EA38-4F05-BA0D-38AFFFC7BED3}" styleName="Светлый стиль 3 - акцент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Светлый стиль 3 - акцент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9DCAF9ED-07DC-4A11-8D7F-57B35C25682E}" styleName="Средний стиль 1 — акцент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8A107856-5554-42FB-B03E-39F5DBC370BA}" styleName="Средний стиль 4 — акцент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E3FDE45-AF77-4B5C-9715-49D594BDF05E}" styleName="Светлый стиль 1 - акцент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15" autoAdjust="0"/>
    <p:restoredTop sz="99542" autoAdjust="0"/>
  </p:normalViewPr>
  <p:slideViewPr>
    <p:cSldViewPr>
      <p:cViewPr varScale="1">
        <p:scale>
          <a:sx n="113" d="100"/>
          <a:sy n="113" d="100"/>
        </p:scale>
        <p:origin x="-1500"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19.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Worksheet19.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5.xlsx"/></Relationships>
</file>

<file path=ppt/charts/_rels/chart26.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Excel_Worksheet26.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27.xlsx"/></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Excel_Worksheet28.xlsx"/></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Excel_Worksheet29.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30.xml.rels><?xml version="1.0" encoding="UTF-8" standalone="yes"?>
<Relationships xmlns="http://schemas.openxmlformats.org/package/2006/relationships"><Relationship Id="rId1" Type="http://schemas.openxmlformats.org/officeDocument/2006/relationships/package" Target="../embeddings/Microsoft_Excel_Worksheet30.xlsx"/></Relationships>
</file>

<file path=ppt/charts/_rels/chart31.xml.rels><?xml version="1.0" encoding="UTF-8" standalone="yes"?>
<Relationships xmlns="http://schemas.openxmlformats.org/package/2006/relationships"><Relationship Id="rId1" Type="http://schemas.openxmlformats.org/officeDocument/2006/relationships/package" Target="../embeddings/Microsoft_Excel_Worksheet31.xlsx"/></Relationships>
</file>

<file path=ppt/charts/_rels/chart32.xml.rels><?xml version="1.0" encoding="UTF-8" standalone="yes"?>
<Relationships xmlns="http://schemas.openxmlformats.org/package/2006/relationships"><Relationship Id="rId1" Type="http://schemas.openxmlformats.org/officeDocument/2006/relationships/package" Target="../embeddings/Microsoft_Excel_Worksheet32.xlsx"/></Relationships>
</file>

<file path=ppt/charts/_rels/chart33.xml.rels><?xml version="1.0" encoding="UTF-8" standalone="yes"?>
<Relationships xmlns="http://schemas.openxmlformats.org/package/2006/relationships"><Relationship Id="rId1" Type="http://schemas.openxmlformats.org/officeDocument/2006/relationships/package" Target="../embeddings/Microsoft_Excel_Worksheet33.xlsx"/></Relationships>
</file>

<file path=ppt/charts/_rels/chart34.xml.rels><?xml version="1.0" encoding="UTF-8" standalone="yes"?>
<Relationships xmlns="http://schemas.openxmlformats.org/package/2006/relationships"><Relationship Id="rId1" Type="http://schemas.openxmlformats.org/officeDocument/2006/relationships/package" Target="../embeddings/Microsoft_Excel_Worksheet34.xlsx"/></Relationships>
</file>

<file path=ppt/charts/_rels/chart35.xml.rels><?xml version="1.0" encoding="UTF-8" standalone="yes"?>
<Relationships xmlns="http://schemas.openxmlformats.org/package/2006/relationships"><Relationship Id="rId1" Type="http://schemas.openxmlformats.org/officeDocument/2006/relationships/package" Target="../embeddings/Microsoft_Excel_Worksheet35.xlsx"/></Relationships>
</file>

<file path=ppt/charts/_rels/chart36.xml.rels><?xml version="1.0" encoding="UTF-8" standalone="yes"?>
<Relationships xmlns="http://schemas.openxmlformats.org/package/2006/relationships"><Relationship Id="rId1" Type="http://schemas.openxmlformats.org/officeDocument/2006/relationships/package" Target="../embeddings/Microsoft_Excel_Worksheet36.xlsx"/></Relationships>
</file>

<file path=ppt/charts/_rels/chart37.xml.rels><?xml version="1.0" encoding="UTF-8" standalone="yes"?>
<Relationships xmlns="http://schemas.openxmlformats.org/package/2006/relationships"><Relationship Id="rId1" Type="http://schemas.openxmlformats.org/officeDocument/2006/relationships/package" Target="../embeddings/Microsoft_Excel_Worksheet37.xlsx"/></Relationships>
</file>

<file path=ppt/charts/_rels/chart38.xml.rels><?xml version="1.0" encoding="UTF-8" standalone="yes"?>
<Relationships xmlns="http://schemas.openxmlformats.org/package/2006/relationships"><Relationship Id="rId1" Type="http://schemas.openxmlformats.org/officeDocument/2006/relationships/package" Target="../embeddings/Microsoft_Excel_Worksheet38.xlsx"/></Relationships>
</file>

<file path=ppt/charts/_rels/chart39.xml.rels><?xml version="1.0" encoding="UTF-8" standalone="yes"?>
<Relationships xmlns="http://schemas.openxmlformats.org/package/2006/relationships"><Relationship Id="rId1" Type="http://schemas.openxmlformats.org/officeDocument/2006/relationships/package" Target="../embeddings/Microsoft_Excel_Worksheet39.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40.xml.rels><?xml version="1.0" encoding="UTF-8" standalone="yes"?>
<Relationships xmlns="http://schemas.openxmlformats.org/package/2006/relationships"><Relationship Id="rId1" Type="http://schemas.openxmlformats.org/officeDocument/2006/relationships/package" Target="../embeddings/Microsoft_Excel_Worksheet40.xlsx"/></Relationships>
</file>

<file path=ppt/charts/_rels/chart41.xml.rels><?xml version="1.0" encoding="UTF-8" standalone="yes"?>
<Relationships xmlns="http://schemas.openxmlformats.org/package/2006/relationships"><Relationship Id="rId1" Type="http://schemas.openxmlformats.org/officeDocument/2006/relationships/package" Target="../embeddings/Microsoft_Excel_Worksheet41.xlsx"/></Relationships>
</file>

<file path=ppt/charts/_rels/chart42.xml.rels><?xml version="1.0" encoding="UTF-8" standalone="yes"?>
<Relationships xmlns="http://schemas.openxmlformats.org/package/2006/relationships"><Relationship Id="rId1" Type="http://schemas.openxmlformats.org/officeDocument/2006/relationships/package" Target="../embeddings/Microsoft_Excel_Worksheet42.xlsx"/></Relationships>
</file>

<file path=ppt/charts/_rels/chart43.xml.rels><?xml version="1.0" encoding="UTF-8" standalone="yes"?>
<Relationships xmlns="http://schemas.openxmlformats.org/package/2006/relationships"><Relationship Id="rId1" Type="http://schemas.openxmlformats.org/officeDocument/2006/relationships/package" Target="../embeddings/Microsoft_Excel_Worksheet43.xlsx"/></Relationships>
</file>

<file path=ppt/charts/_rels/chart44.xml.rels><?xml version="1.0" encoding="UTF-8" standalone="yes"?>
<Relationships xmlns="http://schemas.openxmlformats.org/package/2006/relationships"><Relationship Id="rId1" Type="http://schemas.openxmlformats.org/officeDocument/2006/relationships/package" Target="../embeddings/Microsoft_Excel_Worksheet44.xlsx"/></Relationships>
</file>

<file path=ppt/charts/_rels/chart45.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package" Target="../embeddings/Microsoft_Excel_Worksheet45.xlsx"/></Relationships>
</file>

<file path=ppt/charts/_rels/chart46.xml.rels><?xml version="1.0" encoding="UTF-8" standalone="yes"?>
<Relationships xmlns="http://schemas.openxmlformats.org/package/2006/relationships"><Relationship Id="rId3" Type="http://schemas.microsoft.com/office/2011/relationships/chartColorStyle" Target="colors4.xml"/><Relationship Id="rId1" Type="http://schemas.openxmlformats.org/officeDocument/2006/relationships/package" Target="../embeddings/Microsoft_Excel_Worksheet46.xlsx"/><Relationship Id="rId4" Type="http://schemas.microsoft.com/office/2011/relationships/chartStyle" Target="style4.xml"/></Relationships>
</file>

<file path=ppt/charts/_rels/chart47.xml.rels><?xml version="1.0" encoding="UTF-8" standalone="yes"?>
<Relationships xmlns="http://schemas.openxmlformats.org/package/2006/relationships"><Relationship Id="rId1" Type="http://schemas.openxmlformats.org/officeDocument/2006/relationships/package" Target="../embeddings/Microsoft_Excel_Worksheet47.xlsx"/></Relationships>
</file>

<file path=ppt/charts/_rels/chart48.xml.rels><?xml version="1.0" encoding="UTF-8" standalone="yes"?>
<Relationships xmlns="http://schemas.openxmlformats.org/package/2006/relationships"><Relationship Id="rId3" Type="http://schemas.microsoft.com/office/2011/relationships/chartStyle" Target="style6.xml"/><Relationship Id="rId2" Type="http://schemas.microsoft.com/office/2011/relationships/chartColorStyle" Target="colors6.xml"/><Relationship Id="rId1" Type="http://schemas.openxmlformats.org/officeDocument/2006/relationships/package" Target="../embeddings/Microsoft_Excel_Worksheet48.xlsx"/></Relationships>
</file>

<file path=ppt/charts/_rels/chart49.xml.rels><?xml version="1.0" encoding="UTF-8" standalone="yes"?>
<Relationships xmlns="http://schemas.openxmlformats.org/package/2006/relationships"><Relationship Id="rId1" Type="http://schemas.openxmlformats.org/officeDocument/2006/relationships/package" Target="../embeddings/Microsoft_Excel_Worksheet49.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50.xml.rels><?xml version="1.0" encoding="UTF-8" standalone="yes"?>
<Relationships xmlns="http://schemas.openxmlformats.org/package/2006/relationships"><Relationship Id="rId1" Type="http://schemas.openxmlformats.org/officeDocument/2006/relationships/package" Target="../embeddings/Microsoft_Excel_Worksheet50.xlsx"/></Relationships>
</file>

<file path=ppt/charts/_rels/chart51.xml.rels><?xml version="1.0" encoding="UTF-8" standalone="yes"?>
<Relationships xmlns="http://schemas.openxmlformats.org/package/2006/relationships"><Relationship Id="rId1" Type="http://schemas.openxmlformats.org/officeDocument/2006/relationships/package" Target="../embeddings/Microsoft_Excel_Worksheet51.xlsx"/></Relationships>
</file>

<file path=ppt/charts/_rels/chart52.xml.rels><?xml version="1.0" encoding="UTF-8" standalone="yes"?>
<Relationships xmlns="http://schemas.openxmlformats.org/package/2006/relationships"><Relationship Id="rId3" Type="http://schemas.microsoft.com/office/2011/relationships/chartStyle" Target="style7.xml"/><Relationship Id="rId2" Type="http://schemas.microsoft.com/office/2011/relationships/chartColorStyle" Target="colors7.xml"/><Relationship Id="rId1" Type="http://schemas.openxmlformats.org/officeDocument/2006/relationships/package" Target="../embeddings/Microsoft_Excel_Worksheet52.xlsx"/></Relationships>
</file>

<file path=ppt/charts/_rels/chart53.xml.rels><?xml version="1.0" encoding="UTF-8" standalone="yes"?>
<Relationships xmlns="http://schemas.openxmlformats.org/package/2006/relationships"><Relationship Id="rId3" Type="http://schemas.microsoft.com/office/2011/relationships/chartStyle" Target="style8.xml"/><Relationship Id="rId2" Type="http://schemas.microsoft.com/office/2011/relationships/chartColorStyle" Target="colors8.xml"/><Relationship Id="rId1" Type="http://schemas.openxmlformats.org/officeDocument/2006/relationships/package" Target="../embeddings/Microsoft_Excel_Worksheet53.xlsx"/></Relationships>
</file>

<file path=ppt/charts/_rels/chart54.xml.rels><?xml version="1.0" encoding="UTF-8" standalone="yes"?>
<Relationships xmlns="http://schemas.openxmlformats.org/package/2006/relationships"><Relationship Id="rId3" Type="http://schemas.microsoft.com/office/2011/relationships/chartColorStyle" Target="colors9.xml"/><Relationship Id="rId1" Type="http://schemas.openxmlformats.org/officeDocument/2006/relationships/package" Target="../embeddings/Microsoft_Excel_Worksheet54.xlsx"/><Relationship Id="rId4" Type="http://schemas.microsoft.com/office/2011/relationships/chartStyle" Target="style9.xml"/></Relationships>
</file>

<file path=ppt/charts/_rels/chart55.xml.rels><?xml version="1.0" encoding="UTF-8" standalone="yes"?>
<Relationships xmlns="http://schemas.openxmlformats.org/package/2006/relationships"><Relationship Id="rId1" Type="http://schemas.openxmlformats.org/officeDocument/2006/relationships/package" Target="../embeddings/Microsoft_Excel_Worksheet55.xlsx"/></Relationships>
</file>

<file path=ppt/charts/_rels/chart56.xml.rels><?xml version="1.0" encoding="UTF-8" standalone="yes"?>
<Relationships xmlns="http://schemas.openxmlformats.org/package/2006/relationships"><Relationship Id="rId3" Type="http://schemas.microsoft.com/office/2011/relationships/chartColorStyle" Target="colors10.xml"/><Relationship Id="rId1" Type="http://schemas.openxmlformats.org/officeDocument/2006/relationships/package" Target="../embeddings/Microsoft_Excel_Worksheet56.xlsx"/><Relationship Id="rId4" Type="http://schemas.microsoft.com/office/2011/relationships/chartStyle" Target="style10.xml"/></Relationships>
</file>

<file path=ppt/charts/_rels/chart57.xml.rels><?xml version="1.0" encoding="UTF-8" standalone="yes"?>
<Relationships xmlns="http://schemas.openxmlformats.org/package/2006/relationships"><Relationship Id="rId3" Type="http://schemas.microsoft.com/office/2011/relationships/chartColorStyle" Target="colors11.xml"/><Relationship Id="rId1" Type="http://schemas.openxmlformats.org/officeDocument/2006/relationships/package" Target="../embeddings/Microsoft_Excel_Worksheet57.xlsx"/><Relationship Id="rId4" Type="http://schemas.microsoft.com/office/2011/relationships/chartStyle" Target="style11.xml"/></Relationships>
</file>

<file path=ppt/charts/_rels/chart58.xml.rels><?xml version="1.0" encoding="UTF-8" standalone="yes"?>
<Relationships xmlns="http://schemas.openxmlformats.org/package/2006/relationships"><Relationship Id="rId1" Type="http://schemas.openxmlformats.org/officeDocument/2006/relationships/package" Target="../embeddings/Microsoft_Excel_Worksheet58.xlsx"/></Relationships>
</file>

<file path=ppt/charts/_rels/chart59.xml.rels><?xml version="1.0" encoding="UTF-8" standalone="yes"?>
<Relationships xmlns="http://schemas.openxmlformats.org/package/2006/relationships"><Relationship Id="rId3" Type="http://schemas.microsoft.com/office/2011/relationships/chartStyle" Target="style12.xml"/><Relationship Id="rId2" Type="http://schemas.microsoft.com/office/2011/relationships/chartColorStyle" Target="colors12.xml"/><Relationship Id="rId1" Type="http://schemas.openxmlformats.org/officeDocument/2006/relationships/package" Target="../embeddings/Microsoft_Excel_Worksheet59.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60.xml.rels><?xml version="1.0" encoding="UTF-8" standalone="yes"?>
<Relationships xmlns="http://schemas.openxmlformats.org/package/2006/relationships"><Relationship Id="rId3" Type="http://schemas.microsoft.com/office/2011/relationships/chartStyle" Target="style13.xml"/><Relationship Id="rId2" Type="http://schemas.microsoft.com/office/2011/relationships/chartColorStyle" Target="colors13.xml"/><Relationship Id="rId1" Type="http://schemas.openxmlformats.org/officeDocument/2006/relationships/package" Target="../embeddings/Microsoft_Excel_Worksheet60.xlsx"/></Relationships>
</file>

<file path=ppt/charts/_rels/chart61.xml.rels><?xml version="1.0" encoding="UTF-8" standalone="yes"?>
<Relationships xmlns="http://schemas.openxmlformats.org/package/2006/relationships"><Relationship Id="rId3" Type="http://schemas.microsoft.com/office/2011/relationships/chartStyle" Target="style14.xml"/><Relationship Id="rId2" Type="http://schemas.microsoft.com/office/2011/relationships/chartColorStyle" Target="colors14.xml"/><Relationship Id="rId1" Type="http://schemas.openxmlformats.org/officeDocument/2006/relationships/package" Target="../embeddings/Microsoft_Excel_Worksheet61.xlsx"/></Relationships>
</file>

<file path=ppt/charts/_rels/chart62.xml.rels><?xml version="1.0" encoding="UTF-8" standalone="yes"?>
<Relationships xmlns="http://schemas.openxmlformats.org/package/2006/relationships"><Relationship Id="rId3" Type="http://schemas.microsoft.com/office/2011/relationships/chartStyle" Target="style15.xml"/><Relationship Id="rId2" Type="http://schemas.microsoft.com/office/2011/relationships/chartColorStyle" Target="colors15.xml"/><Relationship Id="rId1" Type="http://schemas.openxmlformats.org/officeDocument/2006/relationships/package" Target="../embeddings/Microsoft_Excel_Worksheet62.xlsx"/></Relationships>
</file>

<file path=ppt/charts/_rels/chart63.xml.rels><?xml version="1.0" encoding="UTF-8" standalone="yes"?>
<Relationships xmlns="http://schemas.openxmlformats.org/package/2006/relationships"><Relationship Id="rId1" Type="http://schemas.openxmlformats.org/officeDocument/2006/relationships/package" Target="../embeddings/Microsoft_Excel_Worksheet63.xlsx"/></Relationships>
</file>

<file path=ppt/charts/_rels/chart64.xml.rels><?xml version="1.0" encoding="UTF-8" standalone="yes"?>
<Relationships xmlns="http://schemas.openxmlformats.org/package/2006/relationships"><Relationship Id="rId1" Type="http://schemas.openxmlformats.org/officeDocument/2006/relationships/package" Target="../embeddings/Microsoft_Excel_Worksheet64.xlsx"/></Relationships>
</file>

<file path=ppt/charts/_rels/chart65.xml.rels><?xml version="1.0" encoding="UTF-8" standalone="yes"?>
<Relationships xmlns="http://schemas.openxmlformats.org/package/2006/relationships"><Relationship Id="rId1" Type="http://schemas.openxmlformats.org/officeDocument/2006/relationships/package" Target="../embeddings/Microsoft_Excel_Worksheet65.xlsx"/></Relationships>
</file>

<file path=ppt/charts/_rels/chart66.xml.rels><?xml version="1.0" encoding="UTF-8" standalone="yes"?>
<Relationships xmlns="http://schemas.openxmlformats.org/package/2006/relationships"><Relationship Id="rId1" Type="http://schemas.openxmlformats.org/officeDocument/2006/relationships/package" Target="../embeddings/Microsoft_Excel_Worksheet66.xlsx"/></Relationships>
</file>

<file path=ppt/charts/_rels/chart67.xml.rels><?xml version="1.0" encoding="UTF-8" standalone="yes"?>
<Relationships xmlns="http://schemas.openxmlformats.org/package/2006/relationships"><Relationship Id="rId1" Type="http://schemas.openxmlformats.org/officeDocument/2006/relationships/package" Target="../embeddings/Microsoft_Excel_Worksheet67.xlsx"/></Relationships>
</file>

<file path=ppt/charts/_rels/chart68.xml.rels><?xml version="1.0" encoding="UTF-8" standalone="yes"?>
<Relationships xmlns="http://schemas.openxmlformats.org/package/2006/relationships"><Relationship Id="rId1" Type="http://schemas.openxmlformats.org/officeDocument/2006/relationships/package" Target="../embeddings/Microsoft_Excel_Worksheet68.xlsx"/></Relationships>
</file>

<file path=ppt/charts/_rels/chart69.xml.rels><?xml version="1.0" encoding="UTF-8" standalone="yes"?>
<Relationships xmlns="http://schemas.openxmlformats.org/package/2006/relationships"><Relationship Id="rId1" Type="http://schemas.openxmlformats.org/officeDocument/2006/relationships/package" Target="../embeddings/Microsoft_Excel_Worksheet69.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70.xml.rels><?xml version="1.0" encoding="UTF-8" standalone="yes"?>
<Relationships xmlns="http://schemas.openxmlformats.org/package/2006/relationships"><Relationship Id="rId1" Type="http://schemas.openxmlformats.org/officeDocument/2006/relationships/package" Target="../embeddings/Microsoft_Excel_Worksheet70.xlsx"/></Relationships>
</file>

<file path=ppt/charts/_rels/chart71.xml.rels><?xml version="1.0" encoding="UTF-8" standalone="yes"?>
<Relationships xmlns="http://schemas.openxmlformats.org/package/2006/relationships"><Relationship Id="rId1" Type="http://schemas.openxmlformats.org/officeDocument/2006/relationships/package" Target="../embeddings/Microsoft_Excel_Worksheet71.xlsx"/></Relationships>
</file>

<file path=ppt/charts/_rels/chart7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72.xlsx"/></Relationships>
</file>

<file path=ppt/charts/_rels/chart73.xml.rels><?xml version="1.0" encoding="UTF-8" standalone="yes"?>
<Relationships xmlns="http://schemas.openxmlformats.org/package/2006/relationships"><Relationship Id="rId1" Type="http://schemas.openxmlformats.org/officeDocument/2006/relationships/package" Target="../embeddings/Microsoft_Excel_Worksheet73.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36"/>
    </mc:Choice>
    <mc:Fallback>
      <c:style val="36"/>
    </mc:Fallback>
  </mc:AlternateContent>
  <c:chart>
    <c:autoTitleDeleted val="1"/>
    <c:view3D>
      <c:rotX val="15"/>
      <c:rotY val="20"/>
      <c:depthPercent val="100"/>
      <c:rAngAx val="1"/>
    </c:view3D>
    <c:floor>
      <c:thickness val="0"/>
    </c:floor>
    <c:sideWall>
      <c:thickness val="0"/>
    </c:sideWall>
    <c:backWall>
      <c:thickness val="0"/>
    </c:backWall>
    <c:plotArea>
      <c:layout/>
      <c:bar3DChart>
        <c:barDir val="col"/>
        <c:grouping val="clustered"/>
        <c:varyColors val="0"/>
        <c:ser>
          <c:idx val="0"/>
          <c:order val="0"/>
          <c:tx>
            <c:strRef>
              <c:f>Лист1!$B$1</c:f>
              <c:strCache>
                <c:ptCount val="1"/>
                <c:pt idx="0">
                  <c:v>Ряд 1</c:v>
                </c:pt>
              </c:strCache>
            </c:strRef>
          </c:tx>
          <c:invertIfNegative val="0"/>
          <c:dPt>
            <c:idx val="1"/>
            <c:invertIfNegative val="0"/>
            <c:bubble3D val="0"/>
            <c:spPr/>
          </c:dPt>
          <c:dPt>
            <c:idx val="2"/>
            <c:invertIfNegative val="0"/>
            <c:bubble3D val="0"/>
            <c:spPr/>
          </c:dPt>
          <c:dLbls>
            <c:dLbl>
              <c:idx val="0"/>
              <c:layout>
                <c:manualLayout>
                  <c:x val="1.8427385766897016E-2"/>
                  <c:y val="-6.1306307567401123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2.1175402553838051E-2"/>
                  <c:y val="-6.5882777429548789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2.1741130170817566E-2"/>
                  <c:y val="-6.9244379741874057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1.391294609981048E-2"/>
                  <c:y val="-6.4197081540792178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vert="horz"/>
              <a:lstStyle/>
              <a:p>
                <a:pPr>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Лист1!$A$2:$A$4</c:f>
              <c:numCache>
                <c:formatCode>General</c:formatCode>
                <c:ptCount val="3"/>
                <c:pt idx="0">
                  <c:v>2017</c:v>
                </c:pt>
                <c:pt idx="1">
                  <c:v>2018</c:v>
                </c:pt>
                <c:pt idx="2">
                  <c:v>2019</c:v>
                </c:pt>
              </c:numCache>
            </c:numRef>
          </c:cat>
          <c:val>
            <c:numRef>
              <c:f>Лист1!$B$2:$B$4</c:f>
              <c:numCache>
                <c:formatCode>#,##0</c:formatCode>
                <c:ptCount val="3"/>
                <c:pt idx="0">
                  <c:v>15716</c:v>
                </c:pt>
                <c:pt idx="1">
                  <c:v>15459</c:v>
                </c:pt>
                <c:pt idx="2">
                  <c:v>15098</c:v>
                </c:pt>
              </c:numCache>
            </c:numRef>
          </c:val>
        </c:ser>
        <c:dLbls>
          <c:showLegendKey val="0"/>
          <c:showVal val="1"/>
          <c:showCatName val="0"/>
          <c:showSerName val="0"/>
          <c:showPercent val="0"/>
          <c:showBubbleSize val="0"/>
        </c:dLbls>
        <c:gapWidth val="150"/>
        <c:shape val="cylinder"/>
        <c:axId val="56286592"/>
        <c:axId val="66665088"/>
        <c:axId val="0"/>
      </c:bar3DChart>
      <c:catAx>
        <c:axId val="56286592"/>
        <c:scaling>
          <c:orientation val="minMax"/>
        </c:scaling>
        <c:delete val="0"/>
        <c:axPos val="b"/>
        <c:numFmt formatCode="General" sourceLinked="1"/>
        <c:majorTickMark val="none"/>
        <c:minorTickMark val="none"/>
        <c:tickLblPos val="nextTo"/>
        <c:txPr>
          <a:bodyPr rot="-60000000" vert="horz"/>
          <a:lstStyle/>
          <a:p>
            <a:pPr>
              <a:defRPr/>
            </a:pPr>
            <a:endParaRPr lang="ru-RU"/>
          </a:p>
        </c:txPr>
        <c:crossAx val="66665088"/>
        <c:crosses val="autoZero"/>
        <c:auto val="1"/>
        <c:lblAlgn val="ctr"/>
        <c:lblOffset val="100"/>
        <c:noMultiLvlLbl val="0"/>
      </c:catAx>
      <c:valAx>
        <c:axId val="66665088"/>
        <c:scaling>
          <c:orientation val="minMax"/>
        </c:scaling>
        <c:delete val="0"/>
        <c:axPos val="l"/>
        <c:majorGridlines/>
        <c:numFmt formatCode="#,##0" sourceLinked="1"/>
        <c:majorTickMark val="none"/>
        <c:minorTickMark val="none"/>
        <c:tickLblPos val="nextTo"/>
        <c:txPr>
          <a:bodyPr rot="-60000000" vert="horz"/>
          <a:lstStyle/>
          <a:p>
            <a:pPr>
              <a:defRPr/>
            </a:pPr>
            <a:endParaRPr lang="ru-RU"/>
          </a:p>
        </c:txPr>
        <c:crossAx val="56286592"/>
        <c:crosses val="autoZero"/>
        <c:crossBetween val="between"/>
      </c:valAx>
    </c:plotArea>
    <c:plotVisOnly val="1"/>
    <c:dispBlanksAs val="gap"/>
    <c:showDLblsOverMax val="0"/>
  </c:chart>
  <c:spPr>
    <a:noFill/>
    <a:ln>
      <a:noFill/>
    </a:ln>
  </c:spPr>
  <c:txPr>
    <a:bodyPr/>
    <a:lstStyle/>
    <a:p>
      <a:pPr>
        <a:defRPr sz="1800"/>
      </a:pPr>
      <a:endParaRPr lang="ru-RU"/>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plotArea>
      <c:layout>
        <c:manualLayout>
          <c:layoutTarget val="inner"/>
          <c:xMode val="edge"/>
          <c:yMode val="edge"/>
          <c:x val="0.39112712547608669"/>
          <c:y val="0.12165881795446765"/>
          <c:w val="0.59530600588538585"/>
          <c:h val="0.83874807561064646"/>
        </c:manualLayout>
      </c:layout>
      <c:barChart>
        <c:barDir val="bar"/>
        <c:grouping val="clustered"/>
        <c:varyColors val="0"/>
        <c:ser>
          <c:idx val="0"/>
          <c:order val="0"/>
          <c:tx>
            <c:strRef>
              <c:f>Лист1!$B$1</c:f>
              <c:strCache>
                <c:ptCount val="1"/>
                <c:pt idx="0">
                  <c:v>Численность зарегистрированных безработных, чел.</c:v>
                </c:pt>
              </c:strCache>
            </c:strRef>
          </c:tx>
          <c:invertIfNegative val="0"/>
          <c:dLbls>
            <c:dLbl>
              <c:idx val="6"/>
              <c:spPr/>
              <c:txPr>
                <a:bodyPr/>
                <a:lstStyle/>
                <a:p>
                  <a:pPr>
                    <a:defRPr b="1"/>
                  </a:pPr>
                  <a:endParaRPr lang="ru-RU"/>
                </a:p>
              </c:txPr>
              <c:showLegendKey val="0"/>
              <c:showVal val="1"/>
              <c:showCatName val="0"/>
              <c:showSerName val="0"/>
              <c:showPercent val="0"/>
              <c:showBubbleSize val="0"/>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Лист1!$A$2:$A$19</c:f>
              <c:strCache>
                <c:ptCount val="18"/>
                <c:pt idx="0">
                  <c:v>Александровск-Сахалинский район</c:v>
                </c:pt>
                <c:pt idx="1">
                  <c:v>Анивский городской округ</c:v>
                </c:pt>
                <c:pt idx="2">
                  <c:v>Долинский городской округ</c:v>
                </c:pt>
                <c:pt idx="3">
                  <c:v>Корсаковский городской округ</c:v>
                </c:pt>
                <c:pt idx="4">
                  <c:v>Курильский городской округ</c:v>
                </c:pt>
                <c:pt idx="5">
                  <c:v>Макаровский городской округ</c:v>
                </c:pt>
                <c:pt idx="6">
                  <c:v>Невельский городской округ</c:v>
                </c:pt>
                <c:pt idx="7">
                  <c:v>Городской округ Ногликский </c:v>
                </c:pt>
                <c:pt idx="8">
                  <c:v>Охинский городской округ</c:v>
                </c:pt>
                <c:pt idx="9">
                  <c:v>Поронайский городской округ</c:v>
                </c:pt>
                <c:pt idx="10">
                  <c:v>Северо-Курильский городской округ</c:v>
                </c:pt>
                <c:pt idx="11">
                  <c:v>Смирныховский городской округ</c:v>
                </c:pt>
                <c:pt idx="12">
                  <c:v>Томаринский городской округ</c:v>
                </c:pt>
                <c:pt idx="13">
                  <c:v>Тымовский городской округ</c:v>
                </c:pt>
                <c:pt idx="14">
                  <c:v>Углегорский городской округ</c:v>
                </c:pt>
                <c:pt idx="15">
                  <c:v>Холмский городской округ</c:v>
                </c:pt>
                <c:pt idx="16">
                  <c:v>Южно-Курильский городской округ</c:v>
                </c:pt>
                <c:pt idx="17">
                  <c:v>Город Южно-Сахалинск</c:v>
                </c:pt>
              </c:strCache>
            </c:strRef>
          </c:cat>
          <c:val>
            <c:numRef>
              <c:f>Лист1!$B$2:$B$19</c:f>
              <c:numCache>
                <c:formatCode>General</c:formatCode>
                <c:ptCount val="18"/>
                <c:pt idx="0">
                  <c:v>77</c:v>
                </c:pt>
                <c:pt idx="1">
                  <c:v>26</c:v>
                </c:pt>
                <c:pt idx="2">
                  <c:v>78</c:v>
                </c:pt>
                <c:pt idx="3">
                  <c:v>45</c:v>
                </c:pt>
                <c:pt idx="4">
                  <c:v>13</c:v>
                </c:pt>
                <c:pt idx="5">
                  <c:v>175</c:v>
                </c:pt>
                <c:pt idx="6">
                  <c:v>43</c:v>
                </c:pt>
                <c:pt idx="7">
                  <c:v>35</c:v>
                </c:pt>
                <c:pt idx="8">
                  <c:v>112</c:v>
                </c:pt>
                <c:pt idx="9">
                  <c:v>179</c:v>
                </c:pt>
                <c:pt idx="10">
                  <c:v>16</c:v>
                </c:pt>
                <c:pt idx="11">
                  <c:v>66</c:v>
                </c:pt>
                <c:pt idx="12">
                  <c:v>59</c:v>
                </c:pt>
                <c:pt idx="13">
                  <c:v>44</c:v>
                </c:pt>
                <c:pt idx="14">
                  <c:v>64</c:v>
                </c:pt>
                <c:pt idx="15">
                  <c:v>76</c:v>
                </c:pt>
                <c:pt idx="16">
                  <c:v>33</c:v>
                </c:pt>
                <c:pt idx="17">
                  <c:v>165</c:v>
                </c:pt>
              </c:numCache>
            </c:numRef>
          </c:val>
        </c:ser>
        <c:dLbls>
          <c:showLegendKey val="0"/>
          <c:showVal val="1"/>
          <c:showCatName val="0"/>
          <c:showSerName val="0"/>
          <c:showPercent val="0"/>
          <c:showBubbleSize val="0"/>
        </c:dLbls>
        <c:gapWidth val="150"/>
        <c:overlap val="-25"/>
        <c:axId val="173896448"/>
        <c:axId val="173897984"/>
      </c:barChart>
      <c:catAx>
        <c:axId val="173896448"/>
        <c:scaling>
          <c:orientation val="minMax"/>
        </c:scaling>
        <c:delete val="0"/>
        <c:axPos val="l"/>
        <c:numFmt formatCode="General" sourceLinked="1"/>
        <c:majorTickMark val="none"/>
        <c:minorTickMark val="none"/>
        <c:tickLblPos val="nextTo"/>
        <c:crossAx val="173897984"/>
        <c:crosses val="autoZero"/>
        <c:auto val="1"/>
        <c:lblAlgn val="ctr"/>
        <c:lblOffset val="100"/>
        <c:noMultiLvlLbl val="0"/>
      </c:catAx>
      <c:valAx>
        <c:axId val="173897984"/>
        <c:scaling>
          <c:orientation val="minMax"/>
        </c:scaling>
        <c:delete val="1"/>
        <c:axPos val="b"/>
        <c:numFmt formatCode="General" sourceLinked="1"/>
        <c:majorTickMark val="out"/>
        <c:minorTickMark val="none"/>
        <c:tickLblPos val="nextTo"/>
        <c:crossAx val="173896448"/>
        <c:crosses val="autoZero"/>
        <c:crossBetween val="between"/>
      </c:valAx>
    </c:plotArea>
    <c:plotVisOnly val="1"/>
    <c:dispBlanksAs val="gap"/>
    <c:showDLblsOverMax val="0"/>
  </c:chart>
  <c:txPr>
    <a:bodyPr/>
    <a:lstStyle/>
    <a:p>
      <a:pPr>
        <a:defRPr sz="800">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plotArea>
      <c:layout/>
      <c:barChart>
        <c:barDir val="bar"/>
        <c:grouping val="clustered"/>
        <c:varyColors val="0"/>
        <c:ser>
          <c:idx val="0"/>
          <c:order val="0"/>
          <c:tx>
            <c:strRef>
              <c:f>Лист1!$B$1</c:f>
              <c:strCache>
                <c:ptCount val="1"/>
                <c:pt idx="0">
                  <c:v>Среднемесячная заработная плата, руб.</c:v>
                </c:pt>
              </c:strCache>
            </c:strRef>
          </c:tx>
          <c:invertIfNegative val="0"/>
          <c:dLbls>
            <c:dLbl>
              <c:idx val="6"/>
              <c:spPr/>
              <c:txPr>
                <a:bodyPr/>
                <a:lstStyle/>
                <a:p>
                  <a:pPr>
                    <a:defRPr b="1"/>
                  </a:pPr>
                  <a:endParaRPr lang="ru-RU"/>
                </a:p>
              </c:txPr>
              <c:showLegendKey val="0"/>
              <c:showVal val="1"/>
              <c:showCatName val="0"/>
              <c:showSerName val="0"/>
              <c:showPercent val="0"/>
              <c:showBubbleSize val="0"/>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Лист1!$A$2:$A$19</c:f>
              <c:strCache>
                <c:ptCount val="18"/>
                <c:pt idx="0">
                  <c:v>Александровск-Сахалинский район</c:v>
                </c:pt>
                <c:pt idx="1">
                  <c:v>Анивский городской округ</c:v>
                </c:pt>
                <c:pt idx="2">
                  <c:v>Долинский городской округ</c:v>
                </c:pt>
                <c:pt idx="3">
                  <c:v>Корсаковский городской округ</c:v>
                </c:pt>
                <c:pt idx="4">
                  <c:v>Курильский городской округ</c:v>
                </c:pt>
                <c:pt idx="5">
                  <c:v>Макаровский городской округ</c:v>
                </c:pt>
                <c:pt idx="6">
                  <c:v>Невельский городской округ</c:v>
                </c:pt>
                <c:pt idx="7">
                  <c:v>Ногликский городской округ</c:v>
                </c:pt>
                <c:pt idx="8">
                  <c:v>Городской округ "Охинский"</c:v>
                </c:pt>
                <c:pt idx="9">
                  <c:v>Поронайский городской округ</c:v>
                </c:pt>
                <c:pt idx="10">
                  <c:v>Северо-Курильский городской округ</c:v>
                </c:pt>
                <c:pt idx="11">
                  <c:v>Городской округ "Смирныховский"</c:v>
                </c:pt>
                <c:pt idx="12">
                  <c:v>Томаринский городской округ</c:v>
                </c:pt>
                <c:pt idx="13">
                  <c:v>Тымовский городской округ</c:v>
                </c:pt>
                <c:pt idx="14">
                  <c:v>Углегорский городской округ</c:v>
                </c:pt>
                <c:pt idx="15">
                  <c:v>Холмский городской округ</c:v>
                </c:pt>
                <c:pt idx="16">
                  <c:v>Южно-Курильский городской округ</c:v>
                </c:pt>
                <c:pt idx="17">
                  <c:v>Городской округ "Город Южно-Сахалинск"</c:v>
                </c:pt>
              </c:strCache>
            </c:strRef>
          </c:cat>
          <c:val>
            <c:numRef>
              <c:f>Лист1!$B$2:$B$19</c:f>
              <c:numCache>
                <c:formatCode>General</c:formatCode>
                <c:ptCount val="18"/>
                <c:pt idx="0">
                  <c:v>55899</c:v>
                </c:pt>
                <c:pt idx="1">
                  <c:v>60631</c:v>
                </c:pt>
                <c:pt idx="2">
                  <c:v>59325</c:v>
                </c:pt>
                <c:pt idx="3">
                  <c:v>75796</c:v>
                </c:pt>
                <c:pt idx="4">
                  <c:v>100143</c:v>
                </c:pt>
                <c:pt idx="5">
                  <c:v>56377</c:v>
                </c:pt>
                <c:pt idx="6">
                  <c:v>66207</c:v>
                </c:pt>
                <c:pt idx="7">
                  <c:v>136214</c:v>
                </c:pt>
                <c:pt idx="8">
                  <c:v>87318</c:v>
                </c:pt>
                <c:pt idx="9">
                  <c:v>59156</c:v>
                </c:pt>
                <c:pt idx="10">
                  <c:v>90690</c:v>
                </c:pt>
                <c:pt idx="11">
                  <c:v>60092</c:v>
                </c:pt>
                <c:pt idx="12">
                  <c:v>56337</c:v>
                </c:pt>
                <c:pt idx="13">
                  <c:v>60656</c:v>
                </c:pt>
                <c:pt idx="14">
                  <c:v>77176</c:v>
                </c:pt>
                <c:pt idx="15">
                  <c:v>62386</c:v>
                </c:pt>
                <c:pt idx="16">
                  <c:v>79850</c:v>
                </c:pt>
                <c:pt idx="17">
                  <c:v>96064</c:v>
                </c:pt>
              </c:numCache>
            </c:numRef>
          </c:val>
        </c:ser>
        <c:dLbls>
          <c:showLegendKey val="0"/>
          <c:showVal val="1"/>
          <c:showCatName val="0"/>
          <c:showSerName val="0"/>
          <c:showPercent val="0"/>
          <c:showBubbleSize val="0"/>
        </c:dLbls>
        <c:gapWidth val="150"/>
        <c:overlap val="-25"/>
        <c:axId val="176389120"/>
        <c:axId val="173734144"/>
      </c:barChart>
      <c:catAx>
        <c:axId val="176389120"/>
        <c:scaling>
          <c:orientation val="minMax"/>
        </c:scaling>
        <c:delete val="0"/>
        <c:axPos val="l"/>
        <c:numFmt formatCode="General" sourceLinked="1"/>
        <c:majorTickMark val="none"/>
        <c:minorTickMark val="none"/>
        <c:tickLblPos val="nextTo"/>
        <c:crossAx val="173734144"/>
        <c:crosses val="autoZero"/>
        <c:auto val="1"/>
        <c:lblAlgn val="ctr"/>
        <c:lblOffset val="100"/>
        <c:noMultiLvlLbl val="0"/>
      </c:catAx>
      <c:valAx>
        <c:axId val="173734144"/>
        <c:scaling>
          <c:orientation val="minMax"/>
        </c:scaling>
        <c:delete val="1"/>
        <c:axPos val="b"/>
        <c:numFmt formatCode="General" sourceLinked="1"/>
        <c:majorTickMark val="out"/>
        <c:minorTickMark val="none"/>
        <c:tickLblPos val="nextTo"/>
        <c:crossAx val="176389120"/>
        <c:crosses val="autoZero"/>
        <c:crossBetween val="between"/>
      </c:valAx>
    </c:plotArea>
    <c:plotVisOnly val="1"/>
    <c:dispBlanksAs val="gap"/>
    <c:showDLblsOverMax val="0"/>
  </c:chart>
  <c:txPr>
    <a:bodyPr/>
    <a:lstStyle/>
    <a:p>
      <a:pPr>
        <a:defRPr sz="800">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plotArea>
      <c:layout/>
      <c:barChart>
        <c:barDir val="bar"/>
        <c:grouping val="clustered"/>
        <c:varyColors val="0"/>
        <c:ser>
          <c:idx val="0"/>
          <c:order val="0"/>
          <c:tx>
            <c:strRef>
              <c:f>Лист1!$B$1</c:f>
              <c:strCache>
                <c:ptCount val="1"/>
                <c:pt idx="0">
                  <c:v>Ввод в действие жилых домов, кв.м</c:v>
                </c:pt>
              </c:strCache>
            </c:strRef>
          </c:tx>
          <c:invertIfNegative val="0"/>
          <c:dLbls>
            <c:dLbl>
              <c:idx val="6"/>
              <c:spPr/>
              <c:txPr>
                <a:bodyPr/>
                <a:lstStyle/>
                <a:p>
                  <a:pPr>
                    <a:defRPr b="1"/>
                  </a:pPr>
                  <a:endParaRPr lang="ru-RU"/>
                </a:p>
              </c:txPr>
              <c:showLegendKey val="0"/>
              <c:showVal val="1"/>
              <c:showCatName val="0"/>
              <c:showSerName val="0"/>
              <c:showPercent val="0"/>
              <c:showBubbleSize val="0"/>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Лист1!$A$2:$A$19</c:f>
              <c:strCache>
                <c:ptCount val="18"/>
                <c:pt idx="0">
                  <c:v>Александровск-Сахалинский район</c:v>
                </c:pt>
                <c:pt idx="1">
                  <c:v>Анивский городской округ</c:v>
                </c:pt>
                <c:pt idx="2">
                  <c:v>Долинский городской округ</c:v>
                </c:pt>
                <c:pt idx="3">
                  <c:v>Корсаковский городской округ</c:v>
                </c:pt>
                <c:pt idx="4">
                  <c:v>Курильский городской округ</c:v>
                </c:pt>
                <c:pt idx="5">
                  <c:v>Макаровский городской округ</c:v>
                </c:pt>
                <c:pt idx="6">
                  <c:v>Невельский городской округ</c:v>
                </c:pt>
                <c:pt idx="7">
                  <c:v>Ногликский городской округ</c:v>
                </c:pt>
                <c:pt idx="8">
                  <c:v>Городской округ "Охинский"</c:v>
                </c:pt>
                <c:pt idx="9">
                  <c:v>Поронайский городской округ</c:v>
                </c:pt>
                <c:pt idx="10">
                  <c:v>Северо-Курильский городской округ</c:v>
                </c:pt>
                <c:pt idx="11">
                  <c:v>Городской округ "Смирныховский"</c:v>
                </c:pt>
                <c:pt idx="12">
                  <c:v>Томаринский городской округ</c:v>
                </c:pt>
                <c:pt idx="13">
                  <c:v>Тымовский городской округ</c:v>
                </c:pt>
                <c:pt idx="14">
                  <c:v>Углегорский городской округ</c:v>
                </c:pt>
                <c:pt idx="15">
                  <c:v>Холмский городской округ</c:v>
                </c:pt>
                <c:pt idx="16">
                  <c:v>Южно-Курильский городской округ</c:v>
                </c:pt>
                <c:pt idx="17">
                  <c:v>Городской округ "Город Южно-Сахалинск"</c:v>
                </c:pt>
              </c:strCache>
            </c:strRef>
          </c:cat>
          <c:val>
            <c:numRef>
              <c:f>Лист1!$B$2:$B$19</c:f>
              <c:numCache>
                <c:formatCode>General</c:formatCode>
                <c:ptCount val="18"/>
                <c:pt idx="0">
                  <c:v>1005</c:v>
                </c:pt>
                <c:pt idx="1">
                  <c:v>32663</c:v>
                </c:pt>
                <c:pt idx="2">
                  <c:v>14957</c:v>
                </c:pt>
                <c:pt idx="3">
                  <c:v>22594</c:v>
                </c:pt>
                <c:pt idx="4">
                  <c:v>1167</c:v>
                </c:pt>
                <c:pt idx="5">
                  <c:v>750</c:v>
                </c:pt>
                <c:pt idx="6">
                  <c:v>7851</c:v>
                </c:pt>
                <c:pt idx="7">
                  <c:v>3914</c:v>
                </c:pt>
                <c:pt idx="8">
                  <c:v>227</c:v>
                </c:pt>
                <c:pt idx="9">
                  <c:v>6836</c:v>
                </c:pt>
                <c:pt idx="10">
                  <c:v>2426</c:v>
                </c:pt>
                <c:pt idx="11">
                  <c:v>7988</c:v>
                </c:pt>
                <c:pt idx="12">
                  <c:v>9225</c:v>
                </c:pt>
                <c:pt idx="13">
                  <c:v>2125</c:v>
                </c:pt>
                <c:pt idx="14">
                  <c:v>3458</c:v>
                </c:pt>
                <c:pt idx="15">
                  <c:v>4046</c:v>
                </c:pt>
                <c:pt idx="16">
                  <c:v>15118</c:v>
                </c:pt>
                <c:pt idx="17">
                  <c:v>196891</c:v>
                </c:pt>
              </c:numCache>
            </c:numRef>
          </c:val>
        </c:ser>
        <c:dLbls>
          <c:showLegendKey val="0"/>
          <c:showVal val="1"/>
          <c:showCatName val="0"/>
          <c:showSerName val="0"/>
          <c:showPercent val="0"/>
          <c:showBubbleSize val="0"/>
        </c:dLbls>
        <c:gapWidth val="150"/>
        <c:overlap val="-25"/>
        <c:axId val="173825024"/>
        <c:axId val="173826816"/>
      </c:barChart>
      <c:catAx>
        <c:axId val="173825024"/>
        <c:scaling>
          <c:orientation val="minMax"/>
        </c:scaling>
        <c:delete val="0"/>
        <c:axPos val="l"/>
        <c:numFmt formatCode="General" sourceLinked="1"/>
        <c:majorTickMark val="none"/>
        <c:minorTickMark val="none"/>
        <c:tickLblPos val="nextTo"/>
        <c:crossAx val="173826816"/>
        <c:crosses val="autoZero"/>
        <c:auto val="1"/>
        <c:lblAlgn val="ctr"/>
        <c:lblOffset val="100"/>
        <c:noMultiLvlLbl val="0"/>
      </c:catAx>
      <c:valAx>
        <c:axId val="173826816"/>
        <c:scaling>
          <c:orientation val="minMax"/>
        </c:scaling>
        <c:delete val="1"/>
        <c:axPos val="b"/>
        <c:numFmt formatCode="General" sourceLinked="1"/>
        <c:majorTickMark val="out"/>
        <c:minorTickMark val="none"/>
        <c:tickLblPos val="nextTo"/>
        <c:crossAx val="173825024"/>
        <c:crosses val="autoZero"/>
        <c:crossBetween val="between"/>
      </c:valAx>
    </c:plotArea>
    <c:plotVisOnly val="1"/>
    <c:dispBlanksAs val="gap"/>
    <c:showDLblsOverMax val="0"/>
  </c:chart>
  <c:txPr>
    <a:bodyPr/>
    <a:lstStyle/>
    <a:p>
      <a:pPr>
        <a:defRPr sz="800">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6797075457224329E-2"/>
          <c:y val="3.6786167841804614E-2"/>
          <c:w val="0.96604631503311345"/>
          <c:h val="0.84695980143680949"/>
        </c:manualLayout>
      </c:layout>
      <c:barChart>
        <c:barDir val="col"/>
        <c:grouping val="clustered"/>
        <c:varyColors val="0"/>
        <c:ser>
          <c:idx val="0"/>
          <c:order val="0"/>
          <c:tx>
            <c:strRef>
              <c:f>Лист1!$A$2</c:f>
              <c:strCache>
                <c:ptCount val="1"/>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Лист1!$B$1:$D$1</c:f>
              <c:strCache>
                <c:ptCount val="3"/>
                <c:pt idx="0">
                  <c:v>ДОХОДЫ</c:v>
                </c:pt>
                <c:pt idx="1">
                  <c:v>РАСХОДЫ</c:v>
                </c:pt>
                <c:pt idx="2">
                  <c:v>(-)ДЕФИЦИТ, (+) ПРОФИЦИТ </c:v>
                </c:pt>
              </c:strCache>
            </c:strRef>
          </c:cat>
          <c:val>
            <c:numRef>
              <c:f>Лист1!$B$2:$D$2</c:f>
            </c:numRef>
          </c:val>
        </c:ser>
        <c:ser>
          <c:idx val="1"/>
          <c:order val="1"/>
          <c:tx>
            <c:strRef>
              <c:f>Лист1!$A$3</c:f>
              <c:strCache>
                <c:ptCount val="1"/>
                <c:pt idx="0">
                  <c:v>План, млн. руб.</c:v>
                </c:pt>
              </c:strCache>
            </c:strRef>
          </c:tx>
          <c:invertIfNegative val="0"/>
          <c:dLbls>
            <c:dLbl>
              <c:idx val="2"/>
              <c:layout>
                <c:manualLayout>
                  <c:x val="0"/>
                  <c:y val="0.16988269003766193"/>
                </c:manualLayout>
              </c:layout>
              <c:tx>
                <c:rich>
                  <a:bodyPr/>
                  <a:lstStyle/>
                  <a:p>
                    <a:r>
                      <a:rPr lang="en-US" smtClean="0"/>
                      <a:t>-143,6</a:t>
                    </a:r>
                    <a:endParaRPr lang="en-US"/>
                  </a:p>
                </c:rich>
              </c:tx>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Лист1!$B$1:$D$1</c:f>
              <c:strCache>
                <c:ptCount val="3"/>
                <c:pt idx="0">
                  <c:v>ДОХОДЫ</c:v>
                </c:pt>
                <c:pt idx="1">
                  <c:v>РАСХОДЫ</c:v>
                </c:pt>
                <c:pt idx="2">
                  <c:v>(-)ДЕФИЦИТ, (+) ПРОФИЦИТ </c:v>
                </c:pt>
              </c:strCache>
            </c:strRef>
          </c:cat>
          <c:val>
            <c:numRef>
              <c:f>Лист1!$B$3:$D$3</c:f>
              <c:numCache>
                <c:formatCode>#,##0.0</c:formatCode>
                <c:ptCount val="3"/>
                <c:pt idx="0">
                  <c:v>2745.8</c:v>
                </c:pt>
                <c:pt idx="1">
                  <c:v>2756.8</c:v>
                </c:pt>
                <c:pt idx="2">
                  <c:v>-11</c:v>
                </c:pt>
              </c:numCache>
            </c:numRef>
          </c:val>
        </c:ser>
        <c:ser>
          <c:idx val="2"/>
          <c:order val="2"/>
          <c:tx>
            <c:strRef>
              <c:f>Лист1!$A$4</c:f>
              <c:strCache>
                <c:ptCount val="1"/>
                <c:pt idx="0">
                  <c:v>Факт, млн. руб.</c:v>
                </c:pt>
              </c:strCache>
            </c:strRef>
          </c:tx>
          <c:invertIfNegative val="0"/>
          <c:dLbls>
            <c:dLbl>
              <c:idx val="0"/>
              <c:layout>
                <c:manualLayout>
                  <c:x val="6.2468954321880021E-3"/>
                  <c:y val="-2.2981242824871309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1.445733082797451E-3"/>
                  <c:y val="-6.6174404252711566E-2"/>
                </c:manualLayout>
              </c:layout>
              <c:showLegendKey val="0"/>
              <c:showVal val="1"/>
              <c:showCatName val="0"/>
              <c:showSerName val="0"/>
              <c:showPercent val="0"/>
              <c:showBubbleSize val="0"/>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Лист1!$B$1:$D$1</c:f>
              <c:strCache>
                <c:ptCount val="3"/>
                <c:pt idx="0">
                  <c:v>ДОХОДЫ</c:v>
                </c:pt>
                <c:pt idx="1">
                  <c:v>РАСХОДЫ</c:v>
                </c:pt>
                <c:pt idx="2">
                  <c:v>(-)ДЕФИЦИТ, (+) ПРОФИЦИТ </c:v>
                </c:pt>
              </c:strCache>
            </c:strRef>
          </c:cat>
          <c:val>
            <c:numRef>
              <c:f>Лист1!$B$4:$D$4</c:f>
              <c:numCache>
                <c:formatCode>#,##0.0</c:formatCode>
                <c:ptCount val="3"/>
                <c:pt idx="0">
                  <c:v>2732.1</c:v>
                </c:pt>
                <c:pt idx="1">
                  <c:v>2675.3</c:v>
                </c:pt>
                <c:pt idx="2">
                  <c:v>56.799999999999727</c:v>
                </c:pt>
              </c:numCache>
            </c:numRef>
          </c:val>
        </c:ser>
        <c:dLbls>
          <c:showLegendKey val="0"/>
          <c:showVal val="1"/>
          <c:showCatName val="0"/>
          <c:showSerName val="0"/>
          <c:showPercent val="0"/>
          <c:showBubbleSize val="0"/>
        </c:dLbls>
        <c:gapWidth val="174"/>
        <c:overlap val="-39"/>
        <c:axId val="175646592"/>
        <c:axId val="175648128"/>
      </c:barChart>
      <c:catAx>
        <c:axId val="175646592"/>
        <c:scaling>
          <c:orientation val="minMax"/>
        </c:scaling>
        <c:delete val="0"/>
        <c:axPos val="b"/>
        <c:numFmt formatCode="General" sourceLinked="0"/>
        <c:majorTickMark val="none"/>
        <c:minorTickMark val="none"/>
        <c:tickLblPos val="nextTo"/>
        <c:crossAx val="175648128"/>
        <c:crosses val="autoZero"/>
        <c:auto val="1"/>
        <c:lblAlgn val="ctr"/>
        <c:lblOffset val="100"/>
        <c:noMultiLvlLbl val="0"/>
      </c:catAx>
      <c:valAx>
        <c:axId val="175648128"/>
        <c:scaling>
          <c:orientation val="minMax"/>
        </c:scaling>
        <c:delete val="1"/>
        <c:axPos val="l"/>
        <c:numFmt formatCode="#,##0.0" sourceLinked="1"/>
        <c:majorTickMark val="out"/>
        <c:minorTickMark val="none"/>
        <c:tickLblPos val="nextTo"/>
        <c:crossAx val="175646592"/>
        <c:crosses val="autoZero"/>
        <c:crossBetween val="between"/>
      </c:valAx>
    </c:plotArea>
    <c:legend>
      <c:legendPos val="b"/>
      <c:layout/>
      <c:overlay val="0"/>
    </c:legend>
    <c:plotVisOnly val="1"/>
    <c:dispBlanksAs val="gap"/>
    <c:showDLblsOverMax val="0"/>
  </c:chart>
  <c:txPr>
    <a:bodyPr/>
    <a:lstStyle/>
    <a:p>
      <a:pPr>
        <a:defRPr sz="1300" b="1">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42"/>
    </mc:Choice>
    <mc:Fallback>
      <c:style val="42"/>
    </mc:Fallback>
  </mc:AlternateContent>
  <c:chart>
    <c:autoTitleDeleted val="1"/>
    <c:plotArea>
      <c:layout>
        <c:manualLayout>
          <c:layoutTarget val="inner"/>
          <c:xMode val="edge"/>
          <c:yMode val="edge"/>
          <c:x val="2.0303659614742054E-2"/>
          <c:y val="2.8956152467304628E-2"/>
          <c:w val="0.95939268077051587"/>
          <c:h val="0.85065050815249388"/>
        </c:manualLayout>
      </c:layout>
      <c:barChart>
        <c:barDir val="col"/>
        <c:grouping val="clustered"/>
        <c:varyColors val="0"/>
        <c:ser>
          <c:idx val="0"/>
          <c:order val="0"/>
          <c:tx>
            <c:strRef>
              <c:f>Лист1!$B$1</c:f>
              <c:strCache>
                <c:ptCount val="1"/>
                <c:pt idx="0">
                  <c:v>2017</c:v>
                </c:pt>
              </c:strCache>
            </c:strRef>
          </c:tx>
          <c:invertIfNegative val="0"/>
          <c:dLbls>
            <c:dLbl>
              <c:idx val="1"/>
              <c:layout>
                <c:manualLayout>
                  <c:x val="-1.5336250924250634E-2"/>
                  <c:y val="-2.2905102896214995E-3"/>
                </c:manualLayout>
              </c:layout>
              <c:showLegendKey val="0"/>
              <c:showVal val="1"/>
              <c:showCatName val="0"/>
              <c:showSerName val="0"/>
              <c:showPercent val="0"/>
              <c:showBubbleSize val="0"/>
            </c:dLbl>
            <c:dLbl>
              <c:idx val="2"/>
              <c:layout>
                <c:manualLayout>
                  <c:x val="-3.312098522152071E-3"/>
                  <c:y val="-6.2802733659692422E-3"/>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Лист1!$A$2:$A$4</c:f>
              <c:strCache>
                <c:ptCount val="3"/>
                <c:pt idx="0">
                  <c:v>Доходы</c:v>
                </c:pt>
                <c:pt idx="1">
                  <c:v>Расходы</c:v>
                </c:pt>
                <c:pt idx="2">
                  <c:v>Дефицит / профицит</c:v>
                </c:pt>
              </c:strCache>
            </c:strRef>
          </c:cat>
          <c:val>
            <c:numRef>
              <c:f>Лист1!$B$2:$B$4</c:f>
              <c:numCache>
                <c:formatCode>#,##0.0</c:formatCode>
                <c:ptCount val="3"/>
                <c:pt idx="0">
                  <c:v>2000.2</c:v>
                </c:pt>
                <c:pt idx="1">
                  <c:v>1943.4</c:v>
                </c:pt>
                <c:pt idx="2">
                  <c:v>56.799999999999955</c:v>
                </c:pt>
              </c:numCache>
            </c:numRef>
          </c:val>
        </c:ser>
        <c:ser>
          <c:idx val="1"/>
          <c:order val="1"/>
          <c:tx>
            <c:strRef>
              <c:f>Лист1!$C$1</c:f>
              <c:strCache>
                <c:ptCount val="1"/>
                <c:pt idx="0">
                  <c:v>2018</c:v>
                </c:pt>
              </c:strCache>
            </c:strRef>
          </c:tx>
          <c:invertIfNegative val="0"/>
          <c:dLbls>
            <c:dLbl>
              <c:idx val="2"/>
              <c:layout>
                <c:manualLayout>
                  <c:x val="3.0672501848501266E-3"/>
                  <c:y val="0.1213972257050803"/>
                </c:manualLayout>
              </c:layout>
              <c:showLegendKey val="0"/>
              <c:showVal val="1"/>
              <c:showCatName val="0"/>
              <c:showSerName val="0"/>
              <c:showPercent val="0"/>
              <c:showBubbleSize val="0"/>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Лист1!$A$2:$A$4</c:f>
              <c:strCache>
                <c:ptCount val="3"/>
                <c:pt idx="0">
                  <c:v>Доходы</c:v>
                </c:pt>
                <c:pt idx="1">
                  <c:v>Расходы</c:v>
                </c:pt>
                <c:pt idx="2">
                  <c:v>Дефицит / профицит</c:v>
                </c:pt>
              </c:strCache>
            </c:strRef>
          </c:cat>
          <c:val>
            <c:numRef>
              <c:f>Лист1!$C$2:$C$4</c:f>
              <c:numCache>
                <c:formatCode>#,##0.0</c:formatCode>
                <c:ptCount val="3"/>
                <c:pt idx="0">
                  <c:v>1778.8</c:v>
                </c:pt>
                <c:pt idx="1">
                  <c:v>1966.6</c:v>
                </c:pt>
                <c:pt idx="2">
                  <c:v>-187.79999999999995</c:v>
                </c:pt>
              </c:numCache>
            </c:numRef>
          </c:val>
        </c:ser>
        <c:ser>
          <c:idx val="2"/>
          <c:order val="2"/>
          <c:tx>
            <c:strRef>
              <c:f>Лист1!$D$1</c:f>
              <c:strCache>
                <c:ptCount val="1"/>
                <c:pt idx="0">
                  <c:v>2019</c:v>
                </c:pt>
              </c:strCache>
            </c:strRef>
          </c:tx>
          <c:invertIfNegative val="0"/>
          <c:dLbls>
            <c:dLbl>
              <c:idx val="2"/>
              <c:layout>
                <c:manualLayout>
                  <c:x val="0"/>
                  <c:y val="-2.0324401184861132E-2"/>
                </c:manualLayout>
              </c:layout>
              <c:showLegendKey val="0"/>
              <c:showVal val="1"/>
              <c:showCatName val="0"/>
              <c:showSerName val="0"/>
              <c:showPercent val="0"/>
              <c:showBubbleSize val="0"/>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Лист1!$A$2:$A$4</c:f>
              <c:strCache>
                <c:ptCount val="3"/>
                <c:pt idx="0">
                  <c:v>Доходы</c:v>
                </c:pt>
                <c:pt idx="1">
                  <c:v>Расходы</c:v>
                </c:pt>
                <c:pt idx="2">
                  <c:v>Дефицит / профицит</c:v>
                </c:pt>
              </c:strCache>
            </c:strRef>
          </c:cat>
          <c:val>
            <c:numRef>
              <c:f>Лист1!$D$2:$D$4</c:f>
              <c:numCache>
                <c:formatCode>#,##0.0</c:formatCode>
                <c:ptCount val="3"/>
                <c:pt idx="0">
                  <c:v>2732.1</c:v>
                </c:pt>
                <c:pt idx="1">
                  <c:v>2675.3</c:v>
                </c:pt>
                <c:pt idx="2">
                  <c:v>56.799999999999727</c:v>
                </c:pt>
              </c:numCache>
            </c:numRef>
          </c:val>
        </c:ser>
        <c:dLbls>
          <c:showLegendKey val="0"/>
          <c:showVal val="1"/>
          <c:showCatName val="0"/>
          <c:showSerName val="0"/>
          <c:showPercent val="0"/>
          <c:showBubbleSize val="0"/>
        </c:dLbls>
        <c:gapWidth val="150"/>
        <c:overlap val="-25"/>
        <c:axId val="175690496"/>
        <c:axId val="175692032"/>
      </c:barChart>
      <c:catAx>
        <c:axId val="175690496"/>
        <c:scaling>
          <c:orientation val="minMax"/>
        </c:scaling>
        <c:delete val="0"/>
        <c:axPos val="b"/>
        <c:numFmt formatCode="General" sourceLinked="1"/>
        <c:majorTickMark val="none"/>
        <c:minorTickMark val="none"/>
        <c:tickLblPos val="nextTo"/>
        <c:crossAx val="175692032"/>
        <c:crosses val="autoZero"/>
        <c:auto val="1"/>
        <c:lblAlgn val="ctr"/>
        <c:lblOffset val="100"/>
        <c:noMultiLvlLbl val="0"/>
      </c:catAx>
      <c:valAx>
        <c:axId val="175692032"/>
        <c:scaling>
          <c:orientation val="minMax"/>
        </c:scaling>
        <c:delete val="1"/>
        <c:axPos val="l"/>
        <c:numFmt formatCode="#,##0.0" sourceLinked="1"/>
        <c:majorTickMark val="none"/>
        <c:minorTickMark val="none"/>
        <c:tickLblPos val="nextTo"/>
        <c:crossAx val="175690496"/>
        <c:crosses val="autoZero"/>
        <c:crossBetween val="between"/>
      </c:valAx>
      <c:spPr>
        <a:noFill/>
      </c:spPr>
    </c:plotArea>
    <c:legend>
      <c:legendPos val="b"/>
      <c:layout>
        <c:manualLayout>
          <c:xMode val="edge"/>
          <c:yMode val="edge"/>
          <c:x val="0.2437393982127592"/>
          <c:y val="0.92730930329530481"/>
          <c:w val="0.52939107959115728"/>
          <c:h val="5.8947634966966152E-2"/>
        </c:manualLayout>
      </c:layout>
      <c:overlay val="0"/>
    </c:legend>
    <c:plotVisOnly val="1"/>
    <c:dispBlanksAs val="gap"/>
    <c:showDLblsOverMax val="0"/>
  </c:chart>
  <c:spPr>
    <a:noFill/>
  </c:spPr>
  <c:txPr>
    <a:bodyPr/>
    <a:lstStyle/>
    <a:p>
      <a:pPr>
        <a:defRPr sz="1800">
          <a:solidFill>
            <a:schemeClr val="tx1"/>
          </a:solidFill>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
          <c:y val="5.0026038773469617E-2"/>
          <c:w val="0.98958915497972599"/>
          <c:h val="0.71827179019682752"/>
        </c:manualLayout>
      </c:layout>
      <c:barChart>
        <c:barDir val="col"/>
        <c:grouping val="stacked"/>
        <c:varyColors val="0"/>
        <c:ser>
          <c:idx val="0"/>
          <c:order val="0"/>
          <c:tx>
            <c:strRef>
              <c:f>Лист1!$B$1</c:f>
              <c:strCache>
                <c:ptCount val="1"/>
                <c:pt idx="0">
                  <c:v>Налоговые и неналоговые доходы, млн. руб.</c:v>
                </c:pt>
              </c:strCache>
            </c:strRef>
          </c:tx>
          <c:invertIfNegative val="0"/>
          <c:dLbls>
            <c:spPr>
              <a:noFill/>
              <a:ln>
                <a:noFill/>
              </a:ln>
              <a:effectLst/>
            </c:spPr>
            <c:txPr>
              <a:bodyPr rot="0" vert="horz"/>
              <a:lstStyle/>
              <a:p>
                <a:pPr>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Лист1!$A$2:$A$4</c:f>
              <c:numCache>
                <c:formatCode>General</c:formatCode>
                <c:ptCount val="3"/>
                <c:pt idx="0">
                  <c:v>2017</c:v>
                </c:pt>
                <c:pt idx="1">
                  <c:v>2018</c:v>
                </c:pt>
                <c:pt idx="2">
                  <c:v>2019</c:v>
                </c:pt>
              </c:numCache>
            </c:numRef>
          </c:cat>
          <c:val>
            <c:numRef>
              <c:f>Лист1!$B$2:$B$4</c:f>
              <c:numCache>
                <c:formatCode>General</c:formatCode>
                <c:ptCount val="3"/>
                <c:pt idx="0">
                  <c:v>373</c:v>
                </c:pt>
                <c:pt idx="1">
                  <c:v>458.7</c:v>
                </c:pt>
                <c:pt idx="2">
                  <c:v>478.4</c:v>
                </c:pt>
              </c:numCache>
            </c:numRef>
          </c:val>
        </c:ser>
        <c:ser>
          <c:idx val="1"/>
          <c:order val="1"/>
          <c:tx>
            <c:strRef>
              <c:f>Лист1!$C$1</c:f>
              <c:strCache>
                <c:ptCount val="1"/>
                <c:pt idx="0">
                  <c:v>Безвозмездные поступления, млн. руб.</c:v>
                </c:pt>
              </c:strCache>
            </c:strRef>
          </c:tx>
          <c:invertIfNegative val="0"/>
          <c:dLbls>
            <c:spPr>
              <a:noFill/>
              <a:ln>
                <a:noFill/>
              </a:ln>
              <a:effectLst/>
            </c:spPr>
            <c:txPr>
              <a:bodyPr rot="0" vert="horz"/>
              <a:lstStyle/>
              <a:p>
                <a:pPr>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Лист1!$A$2:$A$4</c:f>
              <c:numCache>
                <c:formatCode>General</c:formatCode>
                <c:ptCount val="3"/>
                <c:pt idx="0">
                  <c:v>2017</c:v>
                </c:pt>
                <c:pt idx="1">
                  <c:v>2018</c:v>
                </c:pt>
                <c:pt idx="2">
                  <c:v>2019</c:v>
                </c:pt>
              </c:numCache>
            </c:numRef>
          </c:cat>
          <c:val>
            <c:numRef>
              <c:f>Лист1!$C$2:$C$4</c:f>
              <c:numCache>
                <c:formatCode>#,##0.0</c:formatCode>
                <c:ptCount val="3"/>
                <c:pt idx="0">
                  <c:v>1627.2</c:v>
                </c:pt>
                <c:pt idx="1">
                  <c:v>1320.2</c:v>
                </c:pt>
                <c:pt idx="2">
                  <c:v>2253.5</c:v>
                </c:pt>
              </c:numCache>
            </c:numRef>
          </c:val>
        </c:ser>
        <c:dLbls>
          <c:showLegendKey val="0"/>
          <c:showVal val="1"/>
          <c:showCatName val="0"/>
          <c:showSerName val="0"/>
          <c:showPercent val="0"/>
          <c:showBubbleSize val="0"/>
        </c:dLbls>
        <c:gapWidth val="173"/>
        <c:overlap val="100"/>
        <c:axId val="176261760"/>
        <c:axId val="176267648"/>
      </c:barChart>
      <c:catAx>
        <c:axId val="176261760"/>
        <c:scaling>
          <c:orientation val="minMax"/>
        </c:scaling>
        <c:delete val="0"/>
        <c:axPos val="b"/>
        <c:numFmt formatCode="General" sourceLinked="1"/>
        <c:majorTickMark val="none"/>
        <c:minorTickMark val="none"/>
        <c:tickLblPos val="nextTo"/>
        <c:txPr>
          <a:bodyPr rot="-60000000" vert="horz"/>
          <a:lstStyle/>
          <a:p>
            <a:pPr>
              <a:defRPr/>
            </a:pPr>
            <a:endParaRPr lang="ru-RU"/>
          </a:p>
        </c:txPr>
        <c:crossAx val="176267648"/>
        <c:crosses val="autoZero"/>
        <c:auto val="1"/>
        <c:lblAlgn val="ctr"/>
        <c:lblOffset val="100"/>
        <c:noMultiLvlLbl val="0"/>
      </c:catAx>
      <c:valAx>
        <c:axId val="176267648"/>
        <c:scaling>
          <c:orientation val="minMax"/>
        </c:scaling>
        <c:delete val="1"/>
        <c:axPos val="l"/>
        <c:numFmt formatCode="General" sourceLinked="1"/>
        <c:majorTickMark val="none"/>
        <c:minorTickMark val="none"/>
        <c:tickLblPos val="nextTo"/>
        <c:crossAx val="176261760"/>
        <c:crosses val="autoZero"/>
        <c:crossBetween val="between"/>
      </c:valAx>
    </c:plotArea>
    <c:legend>
      <c:legendPos val="b"/>
      <c:layout/>
      <c:overlay val="0"/>
      <c:txPr>
        <a:bodyPr rot="0" vert="horz"/>
        <a:lstStyle/>
        <a:p>
          <a:pPr>
            <a:defRPr/>
          </a:pPr>
          <a:endParaRPr lang="ru-RU"/>
        </a:p>
      </c:txPr>
    </c:legend>
    <c:plotVisOnly val="1"/>
    <c:dispBlanksAs val="gap"/>
    <c:showDLblsOverMax val="0"/>
  </c:chart>
  <c:txPr>
    <a:bodyPr/>
    <a:lstStyle/>
    <a:p>
      <a:pPr>
        <a:defRPr sz="1400" b="1">
          <a:latin typeface="Times New Roman" panose="02020603050405020304" pitchFamily="18" charset="0"/>
          <a:cs typeface="Times New Roman" panose="02020603050405020304" pitchFamily="18" charset="0"/>
        </a:defRPr>
      </a:pPr>
      <a:endParaRPr lang="ru-RU"/>
    </a:p>
  </c:txPr>
  <c:externalData r:id="rId1">
    <c:autoUpdate val="0"/>
  </c:externalData>
  <c:userShapes r:id="rId2"/>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doughnutChart>
        <c:varyColors val="1"/>
        <c:ser>
          <c:idx val="0"/>
          <c:order val="0"/>
          <c:tx>
            <c:strRef>
              <c:f>Лист1!$B$1</c:f>
              <c:strCache>
                <c:ptCount val="1"/>
                <c:pt idx="0">
                  <c:v>Продажи</c:v>
                </c:pt>
              </c:strCache>
            </c:strRef>
          </c:tx>
          <c:dLbls>
            <c:spPr>
              <a:noFill/>
              <a:ln>
                <a:noFill/>
              </a:ln>
              <a:effectLst/>
            </c:spPr>
            <c:txPr>
              <a:bodyPr/>
              <a:lstStyle/>
              <a:p>
                <a:pPr>
                  <a:defRPr sz="2000" b="1">
                    <a:solidFill>
                      <a:schemeClr val="tx1"/>
                    </a:solidFill>
                    <a:latin typeface="Times New Roman" panose="02020603050405020304" pitchFamily="18" charset="0"/>
                    <a:cs typeface="Times New Roman" panose="02020603050405020304" pitchFamily="18" charset="0"/>
                  </a:defRPr>
                </a:pPr>
                <a:endParaRPr lang="ru-RU"/>
              </a:p>
            </c:txPr>
            <c:showLegendKey val="0"/>
            <c:showVal val="0"/>
            <c:showCatName val="0"/>
            <c:showSerName val="0"/>
            <c:showPercent val="1"/>
            <c:showBubbleSize val="0"/>
            <c:showLeaderLines val="1"/>
            <c:extLst>
              <c:ext xmlns:c15="http://schemas.microsoft.com/office/drawing/2012/chart" uri="{CE6537A1-D6FC-4f65-9D91-7224C49458BB}">
                <c15:layout/>
              </c:ext>
            </c:extLst>
          </c:dLbls>
          <c:cat>
            <c:strRef>
              <c:f>Лист1!$A$2:$A$3</c:f>
              <c:strCache>
                <c:ptCount val="2"/>
                <c:pt idx="0">
                  <c:v>Налоговые и неналоговые доходы</c:v>
                </c:pt>
                <c:pt idx="1">
                  <c:v>Безвозмездные поступления</c:v>
                </c:pt>
              </c:strCache>
            </c:strRef>
          </c:cat>
          <c:val>
            <c:numRef>
              <c:f>Лист1!$B$2:$B$3</c:f>
              <c:numCache>
                <c:formatCode>General</c:formatCode>
                <c:ptCount val="2"/>
                <c:pt idx="0">
                  <c:v>478.4</c:v>
                </c:pt>
                <c:pt idx="1">
                  <c:v>2253.5</c:v>
                </c:pt>
              </c:numCache>
            </c:numRef>
          </c:val>
        </c:ser>
        <c:dLbls>
          <c:showLegendKey val="0"/>
          <c:showVal val="0"/>
          <c:showCatName val="0"/>
          <c:showSerName val="0"/>
          <c:showPercent val="1"/>
          <c:showBubbleSize val="0"/>
          <c:showLeaderLines val="1"/>
        </c:dLbls>
        <c:firstSliceAng val="0"/>
        <c:holeSize val="50"/>
      </c:doughnutChart>
    </c:plotArea>
    <c:legend>
      <c:legendPos val="b"/>
      <c:layout/>
      <c:overlay val="0"/>
      <c:txPr>
        <a:bodyPr/>
        <a:lstStyle/>
        <a:p>
          <a:pPr>
            <a:defRPr sz="1400" b="1">
              <a:latin typeface="Times New Roman" panose="02020603050405020304" pitchFamily="18" charset="0"/>
              <a:cs typeface="Times New Roman" panose="02020603050405020304" pitchFamily="18" charset="0"/>
            </a:defRPr>
          </a:pPr>
          <a:endParaRPr lang="ru-RU"/>
        </a:p>
      </c:txPr>
    </c:legend>
    <c:plotVisOnly val="1"/>
    <c:dispBlanksAs val="gap"/>
    <c:showDLblsOverMax val="0"/>
  </c:chart>
  <c:txPr>
    <a:bodyPr/>
    <a:lstStyle/>
    <a:p>
      <a:pPr>
        <a:defRPr sz="1800"/>
      </a:pPr>
      <a:endParaRPr lang="ru-RU"/>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2.6409997395247402E-2"/>
          <c:y val="7.5093853585090894E-2"/>
          <c:w val="0.9604166666666667"/>
          <c:h val="0.73537994120056316"/>
        </c:manualLayout>
      </c:layout>
      <c:barChart>
        <c:barDir val="col"/>
        <c:grouping val="clustered"/>
        <c:varyColors val="0"/>
        <c:ser>
          <c:idx val="0"/>
          <c:order val="0"/>
          <c:tx>
            <c:strRef>
              <c:f>Лист1!$B$1</c:f>
              <c:strCache>
                <c:ptCount val="1"/>
                <c:pt idx="0">
                  <c:v>План, млн. руб.</c:v>
                </c:pt>
              </c:strCache>
            </c:strRef>
          </c:tx>
          <c:invertIfNegative val="0"/>
          <c:dLbls>
            <c:dLbl>
              <c:idx val="0"/>
              <c:layout>
                <c:manualLayout>
                  <c:x val="-1.2736081318374951E-2"/>
                  <c:y val="-2.672262004558367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1.0188865054699871E-2"/>
                  <c:y val="5.3445240091168321E-3"/>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Лист1!$A$2:$A$5</c:f>
              <c:strCache>
                <c:ptCount val="4"/>
                <c:pt idx="0">
                  <c:v>Дотации</c:v>
                </c:pt>
                <c:pt idx="1">
                  <c:v>Субсидии</c:v>
                </c:pt>
                <c:pt idx="2">
                  <c:v>Субвенции</c:v>
                </c:pt>
                <c:pt idx="3">
                  <c:v>Иные межбюджетные трансферты</c:v>
                </c:pt>
              </c:strCache>
            </c:strRef>
          </c:cat>
          <c:val>
            <c:numRef>
              <c:f>Лист1!$B$2:$B$5</c:f>
              <c:numCache>
                <c:formatCode>#,##0.0</c:formatCode>
                <c:ptCount val="4"/>
                <c:pt idx="0">
                  <c:v>598</c:v>
                </c:pt>
                <c:pt idx="1">
                  <c:v>823.9</c:v>
                </c:pt>
                <c:pt idx="2">
                  <c:v>78.099999999999994</c:v>
                </c:pt>
                <c:pt idx="3">
                  <c:v>772.8</c:v>
                </c:pt>
              </c:numCache>
            </c:numRef>
          </c:val>
        </c:ser>
        <c:ser>
          <c:idx val="1"/>
          <c:order val="1"/>
          <c:tx>
            <c:strRef>
              <c:f>Лист1!$C$1</c:f>
              <c:strCache>
                <c:ptCount val="1"/>
                <c:pt idx="0">
                  <c:v>Факт, млн. руб.</c:v>
                </c:pt>
              </c:strCache>
            </c:strRef>
          </c:tx>
          <c:invertIfNegative val="0"/>
          <c:dLbls>
            <c:dLbl>
              <c:idx val="0"/>
              <c:layout>
                <c:manualLayout>
                  <c:x val="7.6416487910249738E-3"/>
                  <c:y val="-2.672262004558367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1.2736081318374956E-2"/>
                  <c:y val="0"/>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1.0188865054699965E-2"/>
                  <c:y val="2.672262004558416E-3"/>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Лист1!$A$2:$A$5</c:f>
              <c:strCache>
                <c:ptCount val="4"/>
                <c:pt idx="0">
                  <c:v>Дотации</c:v>
                </c:pt>
                <c:pt idx="1">
                  <c:v>Субсидии</c:v>
                </c:pt>
                <c:pt idx="2">
                  <c:v>Субвенции</c:v>
                </c:pt>
                <c:pt idx="3">
                  <c:v>Иные межбюджетные трансферты</c:v>
                </c:pt>
              </c:strCache>
            </c:strRef>
          </c:cat>
          <c:val>
            <c:numRef>
              <c:f>Лист1!$C$2:$C$5</c:f>
              <c:numCache>
                <c:formatCode>#,##0.0</c:formatCode>
                <c:ptCount val="4"/>
                <c:pt idx="0">
                  <c:v>598</c:v>
                </c:pt>
                <c:pt idx="1">
                  <c:v>806</c:v>
                </c:pt>
                <c:pt idx="2">
                  <c:v>76.8</c:v>
                </c:pt>
                <c:pt idx="3">
                  <c:v>772.8</c:v>
                </c:pt>
              </c:numCache>
            </c:numRef>
          </c:val>
        </c:ser>
        <c:dLbls>
          <c:showLegendKey val="0"/>
          <c:showVal val="1"/>
          <c:showCatName val="0"/>
          <c:showSerName val="0"/>
          <c:showPercent val="0"/>
          <c:showBubbleSize val="0"/>
        </c:dLbls>
        <c:gapWidth val="100"/>
        <c:overlap val="-25"/>
        <c:axId val="183491968"/>
        <c:axId val="183497856"/>
      </c:barChart>
      <c:catAx>
        <c:axId val="183491968"/>
        <c:scaling>
          <c:orientation val="minMax"/>
        </c:scaling>
        <c:delete val="0"/>
        <c:axPos val="b"/>
        <c:numFmt formatCode="General" sourceLinked="0"/>
        <c:majorTickMark val="none"/>
        <c:minorTickMark val="none"/>
        <c:tickLblPos val="nextTo"/>
        <c:txPr>
          <a:bodyPr/>
          <a:lstStyle/>
          <a:p>
            <a:pPr>
              <a:defRPr sz="1100"/>
            </a:pPr>
            <a:endParaRPr lang="ru-RU"/>
          </a:p>
        </c:txPr>
        <c:crossAx val="183497856"/>
        <c:crosses val="autoZero"/>
        <c:auto val="1"/>
        <c:lblAlgn val="ctr"/>
        <c:lblOffset val="100"/>
        <c:noMultiLvlLbl val="0"/>
      </c:catAx>
      <c:valAx>
        <c:axId val="183497856"/>
        <c:scaling>
          <c:orientation val="minMax"/>
        </c:scaling>
        <c:delete val="1"/>
        <c:axPos val="l"/>
        <c:numFmt formatCode="#,##0.0" sourceLinked="1"/>
        <c:majorTickMark val="out"/>
        <c:minorTickMark val="none"/>
        <c:tickLblPos val="nextTo"/>
        <c:crossAx val="183491968"/>
        <c:crosses val="autoZero"/>
        <c:crossBetween val="between"/>
      </c:valAx>
    </c:plotArea>
    <c:legend>
      <c:legendPos val="b"/>
      <c:layout>
        <c:manualLayout>
          <c:xMode val="edge"/>
          <c:yMode val="edge"/>
          <c:x val="8.3643161075326405E-2"/>
          <c:y val="0.94544529774469499"/>
          <c:w val="0.81233594773994733"/>
          <c:h val="3.7606546803441596E-2"/>
        </c:manualLayout>
      </c:layout>
      <c:overlay val="0"/>
    </c:legend>
    <c:plotVisOnly val="1"/>
    <c:dispBlanksAs val="gap"/>
    <c:showDLblsOverMax val="0"/>
  </c:chart>
  <c:txPr>
    <a:bodyPr/>
    <a:lstStyle/>
    <a:p>
      <a:pPr>
        <a:defRPr sz="1300" b="1">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30"/>
    </c:view3D>
    <c:floor>
      <c:thickness val="0"/>
    </c:floor>
    <c:sideWall>
      <c:thickness val="0"/>
    </c:sideWall>
    <c:backWall>
      <c:thickness val="0"/>
    </c:backWall>
    <c:plotArea>
      <c:layout>
        <c:manualLayout>
          <c:layoutTarget val="inner"/>
          <c:xMode val="edge"/>
          <c:yMode val="edge"/>
          <c:x val="0.20806903302953514"/>
          <c:y val="0.21520559159437194"/>
          <c:w val="0.70779239286001949"/>
          <c:h val="0.68729947354603915"/>
        </c:manualLayout>
      </c:layout>
      <c:pie3DChart>
        <c:varyColors val="1"/>
        <c:ser>
          <c:idx val="0"/>
          <c:order val="0"/>
          <c:tx>
            <c:strRef>
              <c:f>Лист1!$B$1</c:f>
              <c:strCache>
                <c:ptCount val="1"/>
                <c:pt idx="0">
                  <c:v>Продажи</c:v>
                </c:pt>
              </c:strCache>
            </c:strRef>
          </c:tx>
          <c:explosion val="25"/>
          <c:dLbls>
            <c:dLbl>
              <c:idx val="0"/>
              <c:layout>
                <c:manualLayout>
                  <c:x val="-7.5386428256942646E-3"/>
                  <c:y val="-0.14759616261543076"/>
                </c:manualLayout>
              </c:layout>
              <c:showLegendKey val="0"/>
              <c:showVal val="1"/>
              <c:showCatName val="1"/>
              <c:showSerName val="0"/>
              <c:showPercent val="0"/>
              <c:showBubbleSize val="0"/>
              <c:extLst>
                <c:ext xmlns:c15="http://schemas.microsoft.com/office/drawing/2012/chart" uri="{CE6537A1-D6FC-4f65-9D91-7224C49458BB}">
                  <c15:layout/>
                </c:ext>
              </c:extLst>
            </c:dLbl>
            <c:dLbl>
              <c:idx val="1"/>
              <c:layout>
                <c:manualLayout>
                  <c:x val="0.12182378398284964"/>
                  <c:y val="4.5160819610424716E-2"/>
                </c:manualLayout>
              </c:layout>
              <c:showLegendKey val="0"/>
              <c:showVal val="1"/>
              <c:showCatName val="1"/>
              <c:showSerName val="0"/>
              <c:showPercent val="0"/>
              <c:showBubbleSize val="0"/>
              <c:extLst>
                <c:ext xmlns:c15="http://schemas.microsoft.com/office/drawing/2012/chart" uri="{CE6537A1-D6FC-4f65-9D91-7224C49458BB}">
                  <c15:layout/>
                </c:ext>
              </c:extLst>
            </c:dLbl>
            <c:dLbl>
              <c:idx val="2"/>
              <c:layout>
                <c:manualLayout>
                  <c:x val="-4.3318875063264574E-2"/>
                  <c:y val="5.1100872705686098E-2"/>
                </c:manualLayout>
              </c:layout>
              <c:showLegendKey val="0"/>
              <c:showVal val="1"/>
              <c:showCatName val="1"/>
              <c:showSerName val="0"/>
              <c:showPercent val="0"/>
              <c:showBubbleSize val="0"/>
              <c:extLst>
                <c:ext xmlns:c15="http://schemas.microsoft.com/office/drawing/2012/chart" uri="{CE6537A1-D6FC-4f65-9D91-7224C49458BB}">
                  <c15:layout/>
                </c:ext>
              </c:extLst>
            </c:dLbl>
            <c:dLbl>
              <c:idx val="3"/>
              <c:layout>
                <c:manualLayout>
                  <c:x val="-0.12306119540771122"/>
                  <c:y val="5.1230314960629922E-4"/>
                </c:manualLayout>
              </c:layout>
              <c:showLegendKey val="0"/>
              <c:showVal val="1"/>
              <c:showCatName val="1"/>
              <c:showSerName val="0"/>
              <c:showPercent val="0"/>
              <c:showBubbleSize val="0"/>
              <c:extLst>
                <c:ext xmlns:c15="http://schemas.microsoft.com/office/drawing/2012/chart" uri="{CE6537A1-D6FC-4f65-9D91-7224C49458BB}">
                  <c15:layout/>
                </c:ext>
              </c:extLst>
            </c:dLbl>
            <c:spPr>
              <a:noFill/>
              <a:ln>
                <a:noFill/>
              </a:ln>
              <a:effectLst/>
            </c:spPr>
            <c:txPr>
              <a:bodyPr/>
              <a:lstStyle/>
              <a:p>
                <a:pPr>
                  <a:defRPr sz="1600" b="1">
                    <a:latin typeface="Times New Roman" panose="02020603050405020304" pitchFamily="18" charset="0"/>
                    <a:cs typeface="Times New Roman" panose="02020603050405020304" pitchFamily="18" charset="0"/>
                  </a:defRPr>
                </a:pPr>
                <a:endParaRPr lang="ru-RU"/>
              </a:p>
            </c:txPr>
            <c:showLegendKey val="0"/>
            <c:showVal val="1"/>
            <c:showCatName val="1"/>
            <c:showSerName val="0"/>
            <c:showPercent val="0"/>
            <c:showBubbleSize val="0"/>
            <c:showLeaderLines val="1"/>
            <c:extLst>
              <c:ext xmlns:c15="http://schemas.microsoft.com/office/drawing/2012/chart" uri="{CE6537A1-D6FC-4f65-9D91-7224C49458BB}"/>
            </c:extLst>
          </c:dLbls>
          <c:cat>
            <c:strRef>
              <c:f>Лист1!$A$2:$A$5</c:f>
              <c:strCache>
                <c:ptCount val="4"/>
                <c:pt idx="0">
                  <c:v>Субсидии</c:v>
                </c:pt>
                <c:pt idx="1">
                  <c:v>Дотации</c:v>
                </c:pt>
                <c:pt idx="2">
                  <c:v>Субвенции</c:v>
                </c:pt>
                <c:pt idx="3">
                  <c:v>Иные межбюджетные трансферты</c:v>
                </c:pt>
              </c:strCache>
            </c:strRef>
          </c:cat>
          <c:val>
            <c:numRef>
              <c:f>Лист1!$B$2:$B$5</c:f>
              <c:numCache>
                <c:formatCode>0.0%</c:formatCode>
                <c:ptCount val="4"/>
                <c:pt idx="0">
                  <c:v>0.35799999999999998</c:v>
                </c:pt>
                <c:pt idx="1">
                  <c:v>0.26500000000000001</c:v>
                </c:pt>
                <c:pt idx="2">
                  <c:v>3.4000000000000002E-2</c:v>
                </c:pt>
                <c:pt idx="3">
                  <c:v>0.34300000000000003</c:v>
                </c:pt>
              </c:numCache>
            </c:numRef>
          </c:val>
        </c:ser>
        <c:dLbls>
          <c:showLegendKey val="0"/>
          <c:showVal val="1"/>
          <c:showCatName val="1"/>
          <c:showSerName val="0"/>
          <c:showPercent val="0"/>
          <c:showBubbleSize val="0"/>
          <c:showLeaderLines val="1"/>
        </c:dLbls>
      </c:pie3DChart>
    </c:plotArea>
    <c:plotVisOnly val="1"/>
    <c:dispBlanksAs val="gap"/>
    <c:showDLblsOverMax val="0"/>
  </c:chart>
  <c:txPr>
    <a:bodyPr/>
    <a:lstStyle/>
    <a:p>
      <a:pPr>
        <a:defRPr sz="1800"/>
      </a:pPr>
      <a:endParaRPr lang="ru-RU"/>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4815274762314543E-2"/>
          <c:y val="4.3844334756455792E-4"/>
          <c:w val="0.95874352002319896"/>
          <c:h val="0.86290312981097339"/>
        </c:manualLayout>
      </c:layout>
      <c:barChart>
        <c:barDir val="col"/>
        <c:grouping val="stacked"/>
        <c:varyColors val="0"/>
        <c:ser>
          <c:idx val="0"/>
          <c:order val="0"/>
          <c:tx>
            <c:strRef>
              <c:f>Лист1!$B$1</c:f>
              <c:strCache>
                <c:ptCount val="1"/>
                <c:pt idx="0">
                  <c:v>Дотации</c:v>
                </c:pt>
              </c:strCache>
            </c:strRef>
          </c:tx>
          <c:spPr>
            <a:gradFill rotWithShape="1">
              <a:gsLst>
                <a:gs pos="0">
                  <a:schemeClr val="accent1">
                    <a:tint val="92000"/>
                    <a:satMod val="170000"/>
                  </a:schemeClr>
                </a:gs>
                <a:gs pos="15000">
                  <a:schemeClr val="accent1">
                    <a:tint val="92000"/>
                    <a:shade val="99000"/>
                    <a:satMod val="170000"/>
                  </a:schemeClr>
                </a:gs>
                <a:gs pos="62000">
                  <a:schemeClr val="accent1">
                    <a:tint val="96000"/>
                    <a:shade val="80000"/>
                    <a:satMod val="170000"/>
                  </a:schemeClr>
                </a:gs>
                <a:gs pos="97000">
                  <a:schemeClr val="accent1">
                    <a:tint val="98000"/>
                    <a:shade val="63000"/>
                    <a:satMod val="170000"/>
                  </a:schemeClr>
                </a:gs>
                <a:gs pos="100000">
                  <a:schemeClr val="accent1">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rgbClr r="0" g="0" b="0">
                  <a:shade val="80000"/>
                </a:scrgbClr>
              </a:contourClr>
            </a:sp3d>
          </c:spPr>
          <c:invertIfNegative val="0"/>
          <c:dLbls>
            <c:spPr>
              <a:noFill/>
              <a:ln>
                <a:noFill/>
              </a:ln>
              <a:effectLst/>
            </c:spPr>
            <c:txPr>
              <a:bodyPr rot="0" spcFirstLastPara="1" vertOverflow="ellipsis" vert="horz" wrap="square" anchor="ctr" anchorCtr="1"/>
              <a:lstStyle/>
              <a:p>
                <a:pPr>
                  <a:defRPr sz="1197"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2">
                          <a:lumMod val="35000"/>
                          <a:lumOff val="65000"/>
                        </a:schemeClr>
                      </a:solidFill>
                    </a:ln>
                    <a:effectLst/>
                  </c:spPr>
                </c15:leaderLines>
              </c:ext>
            </c:extLst>
          </c:dLbls>
          <c:cat>
            <c:numRef>
              <c:f>Лист1!$A$2:$A$4</c:f>
              <c:numCache>
                <c:formatCode>General</c:formatCode>
                <c:ptCount val="3"/>
                <c:pt idx="0">
                  <c:v>2017</c:v>
                </c:pt>
                <c:pt idx="1">
                  <c:v>2018</c:v>
                </c:pt>
                <c:pt idx="2">
                  <c:v>2019</c:v>
                </c:pt>
              </c:numCache>
            </c:numRef>
          </c:cat>
          <c:val>
            <c:numRef>
              <c:f>Лист1!$B$2:$B$4</c:f>
              <c:numCache>
                <c:formatCode>0.0</c:formatCode>
                <c:ptCount val="3"/>
                <c:pt idx="0">
                  <c:v>403.5</c:v>
                </c:pt>
                <c:pt idx="1">
                  <c:v>446.5</c:v>
                </c:pt>
                <c:pt idx="2">
                  <c:v>598</c:v>
                </c:pt>
              </c:numCache>
            </c:numRef>
          </c:val>
        </c:ser>
        <c:ser>
          <c:idx val="1"/>
          <c:order val="1"/>
          <c:tx>
            <c:strRef>
              <c:f>Лист1!$C$1</c:f>
              <c:strCache>
                <c:ptCount val="1"/>
                <c:pt idx="0">
                  <c:v>Субсидии</c:v>
                </c:pt>
              </c:strCache>
            </c:strRef>
          </c:tx>
          <c:spPr>
            <a:gradFill rotWithShape="1">
              <a:gsLst>
                <a:gs pos="0">
                  <a:schemeClr val="accent2">
                    <a:tint val="92000"/>
                    <a:satMod val="170000"/>
                  </a:schemeClr>
                </a:gs>
                <a:gs pos="15000">
                  <a:schemeClr val="accent2">
                    <a:tint val="92000"/>
                    <a:shade val="99000"/>
                    <a:satMod val="170000"/>
                  </a:schemeClr>
                </a:gs>
                <a:gs pos="62000">
                  <a:schemeClr val="accent2">
                    <a:tint val="96000"/>
                    <a:shade val="80000"/>
                    <a:satMod val="170000"/>
                  </a:schemeClr>
                </a:gs>
                <a:gs pos="97000">
                  <a:schemeClr val="accent2">
                    <a:tint val="98000"/>
                    <a:shade val="63000"/>
                    <a:satMod val="170000"/>
                  </a:schemeClr>
                </a:gs>
                <a:gs pos="100000">
                  <a:schemeClr val="accent2">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rgbClr r="0" g="0" b="0">
                  <a:shade val="80000"/>
                </a:scrgbClr>
              </a:contourClr>
            </a:sp3d>
          </c:spPr>
          <c:invertIfNegative val="0"/>
          <c:dLbls>
            <c:spPr>
              <a:noFill/>
              <a:ln>
                <a:noFill/>
              </a:ln>
              <a:effectLst/>
            </c:spPr>
            <c:txPr>
              <a:bodyPr rot="0" spcFirstLastPara="1" vertOverflow="ellipsis" vert="horz" wrap="square" anchor="ctr" anchorCtr="1"/>
              <a:lstStyle/>
              <a:p>
                <a:pPr>
                  <a:defRPr sz="1197"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2">
                          <a:lumMod val="35000"/>
                          <a:lumOff val="65000"/>
                        </a:schemeClr>
                      </a:solidFill>
                    </a:ln>
                    <a:effectLst/>
                  </c:spPr>
                </c15:leaderLines>
              </c:ext>
            </c:extLst>
          </c:dLbls>
          <c:cat>
            <c:numRef>
              <c:f>Лист1!$A$2:$A$4</c:f>
              <c:numCache>
                <c:formatCode>General</c:formatCode>
                <c:ptCount val="3"/>
                <c:pt idx="0">
                  <c:v>2017</c:v>
                </c:pt>
                <c:pt idx="1">
                  <c:v>2018</c:v>
                </c:pt>
                <c:pt idx="2">
                  <c:v>2019</c:v>
                </c:pt>
              </c:numCache>
            </c:numRef>
          </c:cat>
          <c:val>
            <c:numRef>
              <c:f>Лист1!$C$2:$C$4</c:f>
              <c:numCache>
                <c:formatCode>0.0</c:formatCode>
                <c:ptCount val="3"/>
                <c:pt idx="0">
                  <c:v>793.3</c:v>
                </c:pt>
                <c:pt idx="1">
                  <c:v>384.3</c:v>
                </c:pt>
                <c:pt idx="2">
                  <c:v>806</c:v>
                </c:pt>
              </c:numCache>
            </c:numRef>
          </c:val>
        </c:ser>
        <c:ser>
          <c:idx val="2"/>
          <c:order val="2"/>
          <c:tx>
            <c:strRef>
              <c:f>Лист1!$D$1</c:f>
              <c:strCache>
                <c:ptCount val="1"/>
                <c:pt idx="0">
                  <c:v>Субвенции</c:v>
                </c:pt>
              </c:strCache>
            </c:strRef>
          </c:tx>
          <c:spPr>
            <a:gradFill rotWithShape="1">
              <a:gsLst>
                <a:gs pos="0">
                  <a:schemeClr val="accent3">
                    <a:tint val="92000"/>
                    <a:satMod val="170000"/>
                  </a:schemeClr>
                </a:gs>
                <a:gs pos="15000">
                  <a:schemeClr val="accent3">
                    <a:tint val="92000"/>
                    <a:shade val="99000"/>
                    <a:satMod val="170000"/>
                  </a:schemeClr>
                </a:gs>
                <a:gs pos="62000">
                  <a:schemeClr val="accent3">
                    <a:tint val="96000"/>
                    <a:shade val="80000"/>
                    <a:satMod val="170000"/>
                  </a:schemeClr>
                </a:gs>
                <a:gs pos="97000">
                  <a:schemeClr val="accent3">
                    <a:tint val="98000"/>
                    <a:shade val="63000"/>
                    <a:satMod val="170000"/>
                  </a:schemeClr>
                </a:gs>
                <a:gs pos="100000">
                  <a:schemeClr val="accent3">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rgbClr r="0" g="0" b="0">
                  <a:shade val="80000"/>
                </a:scrgbClr>
              </a:contourClr>
            </a:sp3d>
          </c:spPr>
          <c:invertIfNegative val="0"/>
          <c:dLbls>
            <c:spPr>
              <a:noFill/>
              <a:ln>
                <a:noFill/>
              </a:ln>
              <a:effectLst/>
            </c:spPr>
            <c:txPr>
              <a:bodyPr rot="0" spcFirstLastPara="1" vertOverflow="ellipsis" vert="horz" wrap="square" anchor="ctr" anchorCtr="1"/>
              <a:lstStyle/>
              <a:p>
                <a:pPr>
                  <a:defRPr sz="1197"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2">
                          <a:lumMod val="35000"/>
                          <a:lumOff val="65000"/>
                        </a:schemeClr>
                      </a:solidFill>
                    </a:ln>
                    <a:effectLst/>
                  </c:spPr>
                </c15:leaderLines>
              </c:ext>
            </c:extLst>
          </c:dLbls>
          <c:cat>
            <c:numRef>
              <c:f>Лист1!$A$2:$A$4</c:f>
              <c:numCache>
                <c:formatCode>General</c:formatCode>
                <c:ptCount val="3"/>
                <c:pt idx="0">
                  <c:v>2017</c:v>
                </c:pt>
                <c:pt idx="1">
                  <c:v>2018</c:v>
                </c:pt>
                <c:pt idx="2">
                  <c:v>2019</c:v>
                </c:pt>
              </c:numCache>
            </c:numRef>
          </c:cat>
          <c:val>
            <c:numRef>
              <c:f>Лист1!$D$2:$D$4</c:f>
              <c:numCache>
                <c:formatCode>0.0</c:formatCode>
                <c:ptCount val="3"/>
                <c:pt idx="0">
                  <c:v>76</c:v>
                </c:pt>
                <c:pt idx="1">
                  <c:v>75.599999999999994</c:v>
                </c:pt>
                <c:pt idx="2">
                  <c:v>76.8</c:v>
                </c:pt>
              </c:numCache>
            </c:numRef>
          </c:val>
        </c:ser>
        <c:ser>
          <c:idx val="3"/>
          <c:order val="3"/>
          <c:tx>
            <c:strRef>
              <c:f>Лист1!$E$1</c:f>
              <c:strCache>
                <c:ptCount val="1"/>
                <c:pt idx="0">
                  <c:v>Иные МБТ</c:v>
                </c:pt>
              </c:strCache>
            </c:strRef>
          </c:tx>
          <c:spPr>
            <a:gradFill rotWithShape="1">
              <a:gsLst>
                <a:gs pos="0">
                  <a:schemeClr val="accent4">
                    <a:tint val="92000"/>
                    <a:satMod val="170000"/>
                  </a:schemeClr>
                </a:gs>
                <a:gs pos="15000">
                  <a:schemeClr val="accent4">
                    <a:tint val="92000"/>
                    <a:shade val="99000"/>
                    <a:satMod val="170000"/>
                  </a:schemeClr>
                </a:gs>
                <a:gs pos="62000">
                  <a:schemeClr val="accent4">
                    <a:tint val="96000"/>
                    <a:shade val="80000"/>
                    <a:satMod val="170000"/>
                  </a:schemeClr>
                </a:gs>
                <a:gs pos="97000">
                  <a:schemeClr val="accent4">
                    <a:tint val="98000"/>
                    <a:shade val="63000"/>
                    <a:satMod val="170000"/>
                  </a:schemeClr>
                </a:gs>
                <a:gs pos="100000">
                  <a:schemeClr val="accent4">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rgbClr r="0" g="0" b="0">
                  <a:shade val="80000"/>
                </a:scrgbClr>
              </a:contourClr>
            </a:sp3d>
          </c:spPr>
          <c:invertIfNegative val="0"/>
          <c:dLbls>
            <c:spPr>
              <a:noFill/>
              <a:ln>
                <a:noFill/>
              </a:ln>
              <a:effectLst/>
            </c:spPr>
            <c:txPr>
              <a:bodyPr rot="0" spcFirstLastPara="1" vertOverflow="ellipsis" vert="horz" wrap="square" anchor="ctr" anchorCtr="1"/>
              <a:lstStyle/>
              <a:p>
                <a:pPr>
                  <a:defRPr sz="1197"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2">
                          <a:lumMod val="35000"/>
                          <a:lumOff val="65000"/>
                        </a:schemeClr>
                      </a:solidFill>
                    </a:ln>
                    <a:effectLst/>
                  </c:spPr>
                </c15:leaderLines>
              </c:ext>
            </c:extLst>
          </c:dLbls>
          <c:cat>
            <c:numRef>
              <c:f>Лист1!$A$2:$A$4</c:f>
              <c:numCache>
                <c:formatCode>General</c:formatCode>
                <c:ptCount val="3"/>
                <c:pt idx="0">
                  <c:v>2017</c:v>
                </c:pt>
                <c:pt idx="1">
                  <c:v>2018</c:v>
                </c:pt>
                <c:pt idx="2">
                  <c:v>2019</c:v>
                </c:pt>
              </c:numCache>
            </c:numRef>
          </c:cat>
          <c:val>
            <c:numRef>
              <c:f>Лист1!$E$2:$E$4</c:f>
              <c:numCache>
                <c:formatCode>0.0</c:formatCode>
                <c:ptCount val="3"/>
                <c:pt idx="0">
                  <c:v>355.2</c:v>
                </c:pt>
                <c:pt idx="1">
                  <c:v>414.3</c:v>
                </c:pt>
                <c:pt idx="2">
                  <c:v>772.8</c:v>
                </c:pt>
              </c:numCache>
            </c:numRef>
          </c:val>
        </c:ser>
        <c:dLbls>
          <c:showLegendKey val="0"/>
          <c:showVal val="1"/>
          <c:showCatName val="0"/>
          <c:showSerName val="0"/>
          <c:showPercent val="0"/>
          <c:showBubbleSize val="0"/>
        </c:dLbls>
        <c:gapWidth val="150"/>
        <c:overlap val="100"/>
        <c:axId val="188610048"/>
        <c:axId val="188611584"/>
      </c:barChart>
      <c:catAx>
        <c:axId val="188610048"/>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2"/>
                </a:solidFill>
                <a:latin typeface="Times New Roman" panose="02020603050405020304" pitchFamily="18" charset="0"/>
                <a:ea typeface="+mn-ea"/>
                <a:cs typeface="Times New Roman" panose="02020603050405020304" pitchFamily="18" charset="0"/>
              </a:defRPr>
            </a:pPr>
            <a:endParaRPr lang="ru-RU"/>
          </a:p>
        </c:txPr>
        <c:crossAx val="188611584"/>
        <c:crosses val="autoZero"/>
        <c:auto val="1"/>
        <c:lblAlgn val="ctr"/>
        <c:lblOffset val="100"/>
        <c:noMultiLvlLbl val="0"/>
      </c:catAx>
      <c:valAx>
        <c:axId val="188611584"/>
        <c:scaling>
          <c:orientation val="minMax"/>
        </c:scaling>
        <c:delete val="1"/>
        <c:axPos val="l"/>
        <c:majorGridlines>
          <c:spPr>
            <a:ln w="9525" cap="flat" cmpd="sng" algn="ctr">
              <a:solidFill>
                <a:schemeClr val="tx2">
                  <a:lumMod val="15000"/>
                  <a:lumOff val="85000"/>
                </a:schemeClr>
              </a:solidFill>
              <a:round/>
            </a:ln>
            <a:effectLst/>
          </c:spPr>
        </c:majorGridlines>
        <c:numFmt formatCode="0.0" sourceLinked="1"/>
        <c:majorTickMark val="none"/>
        <c:minorTickMark val="none"/>
        <c:tickLblPos val="nextTo"/>
        <c:crossAx val="188610048"/>
        <c:crosses val="autoZero"/>
        <c:crossBetween val="between"/>
      </c:valAx>
      <c:spPr>
        <a:noFill/>
        <a:ln>
          <a:noFill/>
        </a:ln>
        <a:effectLst/>
      </c:spPr>
    </c:plotArea>
    <c:legend>
      <c:legendPos val="b"/>
      <c:layout>
        <c:manualLayout>
          <c:xMode val="edge"/>
          <c:yMode val="edge"/>
          <c:x val="0.16902088562664411"/>
          <c:y val="0.93970392178646822"/>
          <c:w val="0.67690477894169954"/>
          <c:h val="4.7068381290967673E-2"/>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2"/>
              </a:solidFill>
              <a:latin typeface="Times New Roman" panose="02020603050405020304" pitchFamily="18" charset="0"/>
              <a:ea typeface="+mn-ea"/>
              <a:cs typeface="Times New Roman" panose="02020603050405020304" pitchFamily="18" charset="0"/>
            </a:defRPr>
          </a:pPr>
          <a:endParaRPr lang="ru-RU"/>
        </a:p>
      </c:txPr>
    </c:legend>
    <c:plotVisOnly val="1"/>
    <c:dispBlanksAs val="gap"/>
    <c:showDLblsOverMax val="0"/>
  </c:chart>
  <c:spPr>
    <a:noFill/>
    <a:ln>
      <a:noFill/>
    </a:ln>
    <a:effectLst/>
  </c:spPr>
  <c:txPr>
    <a:bodyPr/>
    <a:lstStyle/>
    <a:p>
      <a:pPr>
        <a:defRPr b="1">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7554401681402564E-2"/>
          <c:y val="3.2811912814731302E-2"/>
          <c:w val="0.84141245572503176"/>
          <c:h val="0.86390525178504318"/>
        </c:manualLayout>
      </c:layout>
      <c:barChart>
        <c:barDir val="bar"/>
        <c:grouping val="clustered"/>
        <c:varyColors val="0"/>
        <c:ser>
          <c:idx val="0"/>
          <c:order val="0"/>
          <c:tx>
            <c:strRef>
              <c:f>Лист1!$B$1</c:f>
              <c:strCache>
                <c:ptCount val="1"/>
                <c:pt idx="0">
                  <c:v>Столбец1</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numRef>
              <c:f>Лист1!$A$2:$A$4</c:f>
              <c:numCache>
                <c:formatCode>General</c:formatCode>
                <c:ptCount val="3"/>
                <c:pt idx="0">
                  <c:v>2017</c:v>
                </c:pt>
                <c:pt idx="1">
                  <c:v>2018</c:v>
                </c:pt>
                <c:pt idx="2">
                  <c:v>2019</c:v>
                </c:pt>
              </c:numCache>
            </c:numRef>
          </c:cat>
          <c:val>
            <c:numRef>
              <c:f>Лист1!$B$2:$B$4</c:f>
              <c:numCache>
                <c:formatCode>#,##0</c:formatCode>
                <c:ptCount val="3"/>
                <c:pt idx="0">
                  <c:v>45300</c:v>
                </c:pt>
                <c:pt idx="1">
                  <c:v>52064</c:v>
                </c:pt>
                <c:pt idx="2">
                  <c:v>66027</c:v>
                </c:pt>
              </c:numCache>
            </c:numRef>
          </c:val>
        </c:ser>
        <c:dLbls>
          <c:showLegendKey val="0"/>
          <c:showVal val="1"/>
          <c:showCatName val="0"/>
          <c:showSerName val="0"/>
          <c:showPercent val="0"/>
          <c:showBubbleSize val="0"/>
        </c:dLbls>
        <c:gapWidth val="150"/>
        <c:axId val="66665856"/>
        <c:axId val="56046720"/>
      </c:barChart>
      <c:catAx>
        <c:axId val="66665856"/>
        <c:scaling>
          <c:orientation val="minMax"/>
        </c:scaling>
        <c:delete val="0"/>
        <c:axPos val="l"/>
        <c:numFmt formatCode="General" sourceLinked="1"/>
        <c:majorTickMark val="none"/>
        <c:minorTickMark val="none"/>
        <c:tickLblPos val="nextTo"/>
        <c:crossAx val="56046720"/>
        <c:crosses val="autoZero"/>
        <c:auto val="1"/>
        <c:lblAlgn val="ctr"/>
        <c:lblOffset val="100"/>
        <c:noMultiLvlLbl val="0"/>
      </c:catAx>
      <c:valAx>
        <c:axId val="56046720"/>
        <c:scaling>
          <c:orientation val="minMax"/>
        </c:scaling>
        <c:delete val="1"/>
        <c:axPos val="b"/>
        <c:numFmt formatCode="#,##0" sourceLinked="1"/>
        <c:majorTickMark val="none"/>
        <c:minorTickMark val="none"/>
        <c:tickLblPos val="none"/>
        <c:crossAx val="66665856"/>
        <c:crosses val="autoZero"/>
        <c:crossBetween val="between"/>
      </c:valAx>
    </c:plotArea>
    <c:plotVisOnly val="1"/>
    <c:dispBlanksAs val="zero"/>
    <c:showDLblsOverMax val="0"/>
  </c:chart>
  <c:txPr>
    <a:bodyPr/>
    <a:lstStyle/>
    <a:p>
      <a:pPr>
        <a:defRPr sz="1800">
          <a:solidFill>
            <a:schemeClr val="tx1"/>
          </a:solidFill>
        </a:defRPr>
      </a:pPr>
      <a:endParaRPr lang="ru-RU"/>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2.5867496204125467E-2"/>
          <c:y val="9.5331900594498101E-2"/>
          <c:w val="0.94826500759174903"/>
          <c:h val="0.67898790627118177"/>
        </c:manualLayout>
      </c:layout>
      <c:barChart>
        <c:barDir val="col"/>
        <c:grouping val="clustered"/>
        <c:varyColors val="0"/>
        <c:ser>
          <c:idx val="0"/>
          <c:order val="0"/>
          <c:tx>
            <c:strRef>
              <c:f>Лист1!$B$1</c:f>
              <c:strCache>
                <c:ptCount val="1"/>
                <c:pt idx="0">
                  <c:v>План, млн. руб.</c:v>
                </c:pt>
              </c:strCache>
            </c:strRef>
          </c:tx>
          <c:invertIfNegative val="0"/>
          <c:dLbls>
            <c:dLbl>
              <c:idx val="0"/>
              <c:layout>
                <c:manualLayout>
                  <c:x val="-1.1757952820057031E-2"/>
                  <c:y val="-5.1121534000247958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1.1757952820057031E-2"/>
                  <c:y val="-2.5562779658942886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1.4109543384068437E-2"/>
                  <c:y val="0"/>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9.4063622560456254E-3"/>
                  <c:y val="0"/>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Лист1!$A$2:$A$6</c:f>
              <c:strCache>
                <c:ptCount val="5"/>
                <c:pt idx="0">
                  <c:v>НДФЛ</c:v>
                </c:pt>
                <c:pt idx="1">
                  <c:v>Акцизы</c:v>
                </c:pt>
                <c:pt idx="2">
                  <c:v>Налоги на совокупный доход</c:v>
                </c:pt>
                <c:pt idx="3">
                  <c:v>Налоги на имущество</c:v>
                </c:pt>
                <c:pt idx="4">
                  <c:v>Пошлина</c:v>
                </c:pt>
              </c:strCache>
            </c:strRef>
          </c:cat>
          <c:val>
            <c:numRef>
              <c:f>Лист1!$B$2:$B$6</c:f>
              <c:numCache>
                <c:formatCode>#,##0.0</c:formatCode>
                <c:ptCount val="5"/>
                <c:pt idx="0">
                  <c:v>215690</c:v>
                </c:pt>
                <c:pt idx="1">
                  <c:v>16150.2</c:v>
                </c:pt>
                <c:pt idx="2">
                  <c:v>102690</c:v>
                </c:pt>
                <c:pt idx="3">
                  <c:v>103849.8</c:v>
                </c:pt>
                <c:pt idx="4">
                  <c:v>2700</c:v>
                </c:pt>
              </c:numCache>
            </c:numRef>
          </c:val>
        </c:ser>
        <c:ser>
          <c:idx val="1"/>
          <c:order val="1"/>
          <c:tx>
            <c:strRef>
              <c:f>Лист1!$C$1</c:f>
              <c:strCache>
                <c:ptCount val="1"/>
                <c:pt idx="0">
                  <c:v>Факт, млн. руб.</c:v>
                </c:pt>
              </c:strCache>
            </c:strRef>
          </c:tx>
          <c:invertIfNegative val="0"/>
          <c:dLbls>
            <c:dLbl>
              <c:idx val="0"/>
              <c:layout>
                <c:manualLayout>
                  <c:x val="1.1757952820057031E-2"/>
                  <c:y val="-1.2780383500061989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2.11643150761027E-2"/>
                  <c:y val="-2.5560767000123979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2.3515905640113976E-2"/>
                  <c:y val="0"/>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1.4109543384068437E-2"/>
                  <c:y val="-2.5560767000123979E-3"/>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Лист1!$A$2:$A$6</c:f>
              <c:strCache>
                <c:ptCount val="5"/>
                <c:pt idx="0">
                  <c:v>НДФЛ</c:v>
                </c:pt>
                <c:pt idx="1">
                  <c:v>Акцизы</c:v>
                </c:pt>
                <c:pt idx="2">
                  <c:v>Налоги на совокупный доход</c:v>
                </c:pt>
                <c:pt idx="3">
                  <c:v>Налоги на имущество</c:v>
                </c:pt>
                <c:pt idx="4">
                  <c:v>Пошлина</c:v>
                </c:pt>
              </c:strCache>
            </c:strRef>
          </c:cat>
          <c:val>
            <c:numRef>
              <c:f>Лист1!$C$2:$C$6</c:f>
              <c:numCache>
                <c:formatCode>#,##0.0</c:formatCode>
                <c:ptCount val="5"/>
                <c:pt idx="0">
                  <c:v>220532</c:v>
                </c:pt>
                <c:pt idx="1">
                  <c:v>16095.2</c:v>
                </c:pt>
                <c:pt idx="2">
                  <c:v>104055.1</c:v>
                </c:pt>
                <c:pt idx="3">
                  <c:v>102837.9</c:v>
                </c:pt>
                <c:pt idx="4">
                  <c:v>2746</c:v>
                </c:pt>
              </c:numCache>
            </c:numRef>
          </c:val>
        </c:ser>
        <c:dLbls>
          <c:showLegendKey val="0"/>
          <c:showVal val="1"/>
          <c:showCatName val="0"/>
          <c:showSerName val="0"/>
          <c:showPercent val="0"/>
          <c:showBubbleSize val="0"/>
        </c:dLbls>
        <c:gapWidth val="150"/>
        <c:overlap val="-25"/>
        <c:axId val="188524032"/>
        <c:axId val="188525568"/>
      </c:barChart>
      <c:catAx>
        <c:axId val="188524032"/>
        <c:scaling>
          <c:orientation val="minMax"/>
        </c:scaling>
        <c:delete val="0"/>
        <c:axPos val="b"/>
        <c:numFmt formatCode="General" sourceLinked="0"/>
        <c:majorTickMark val="none"/>
        <c:minorTickMark val="none"/>
        <c:tickLblPos val="nextTo"/>
        <c:txPr>
          <a:bodyPr/>
          <a:lstStyle/>
          <a:p>
            <a:pPr>
              <a:defRPr sz="1200"/>
            </a:pPr>
            <a:endParaRPr lang="ru-RU"/>
          </a:p>
        </c:txPr>
        <c:crossAx val="188525568"/>
        <c:crosses val="autoZero"/>
        <c:auto val="1"/>
        <c:lblAlgn val="ctr"/>
        <c:lblOffset val="100"/>
        <c:noMultiLvlLbl val="0"/>
      </c:catAx>
      <c:valAx>
        <c:axId val="188525568"/>
        <c:scaling>
          <c:orientation val="minMax"/>
        </c:scaling>
        <c:delete val="1"/>
        <c:axPos val="l"/>
        <c:numFmt formatCode="#,##0.0" sourceLinked="1"/>
        <c:majorTickMark val="out"/>
        <c:minorTickMark val="none"/>
        <c:tickLblPos val="nextTo"/>
        <c:crossAx val="188524032"/>
        <c:crosses val="autoZero"/>
        <c:crossBetween val="between"/>
      </c:valAx>
    </c:plotArea>
    <c:legend>
      <c:legendPos val="b"/>
      <c:layout>
        <c:manualLayout>
          <c:xMode val="edge"/>
          <c:yMode val="edge"/>
          <c:x val="0.1038612376402622"/>
          <c:y val="0.93479050058600688"/>
          <c:w val="0.80168370181090987"/>
          <c:h val="5.0305052177301114E-2"/>
        </c:manualLayout>
      </c:layout>
      <c:overlay val="0"/>
    </c:legend>
    <c:plotVisOnly val="1"/>
    <c:dispBlanksAs val="gap"/>
    <c:showDLblsOverMax val="0"/>
  </c:chart>
  <c:txPr>
    <a:bodyPr/>
    <a:lstStyle/>
    <a:p>
      <a:pPr>
        <a:defRPr sz="1300" b="1">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3.5752714718940697E-2"/>
          <c:y val="0.13788808819222106"/>
          <c:w val="0.50351581305780835"/>
          <c:h val="0.61795122511640121"/>
        </c:manualLayout>
      </c:layout>
      <c:doughnutChart>
        <c:varyColors val="1"/>
        <c:ser>
          <c:idx val="0"/>
          <c:order val="0"/>
          <c:tx>
            <c:strRef>
              <c:f>Лист1!$B$1</c:f>
              <c:strCache>
                <c:ptCount val="1"/>
                <c:pt idx="0">
                  <c:v>Столбец1</c:v>
                </c:pt>
              </c:strCache>
            </c:strRef>
          </c:tx>
          <c:explosion val="25"/>
          <c:dLbls>
            <c:spPr>
              <a:noFill/>
              <a:ln>
                <a:noFill/>
              </a:ln>
              <a:effectLst/>
            </c:spPr>
            <c:txPr>
              <a:bodyPr/>
              <a:lstStyle/>
              <a:p>
                <a:pPr>
                  <a:defRPr sz="1600" b="1">
                    <a:solidFill>
                      <a:schemeClr val="tx1"/>
                    </a:solidFill>
                    <a:latin typeface="Times New Roman" panose="02020603050405020304" pitchFamily="18" charset="0"/>
                    <a:cs typeface="Times New Roman" panose="02020603050405020304" pitchFamily="18" charset="0"/>
                  </a:defRPr>
                </a:pPr>
                <a:endParaRPr lang="ru-RU"/>
              </a:p>
            </c:txPr>
            <c:showLegendKey val="0"/>
            <c:showVal val="0"/>
            <c:showCatName val="0"/>
            <c:showSerName val="0"/>
            <c:showPercent val="1"/>
            <c:showBubbleSize val="0"/>
            <c:showLeaderLines val="1"/>
            <c:extLst>
              <c:ext xmlns:c15="http://schemas.microsoft.com/office/drawing/2012/chart" uri="{CE6537A1-D6FC-4f65-9D91-7224C49458BB}">
                <c15:layout/>
              </c:ext>
            </c:extLst>
          </c:dLbls>
          <c:cat>
            <c:strRef>
              <c:f>Лист1!$A$2:$A$5</c:f>
              <c:strCache>
                <c:ptCount val="4"/>
                <c:pt idx="0">
                  <c:v>Упрощенная система налогооблажения</c:v>
                </c:pt>
                <c:pt idx="1">
                  <c:v>Единый налог на вмененный доход</c:v>
                </c:pt>
                <c:pt idx="2">
                  <c:v>Единый сельскохозяйственный налог</c:v>
                </c:pt>
                <c:pt idx="3">
                  <c:v>Патенты</c:v>
                </c:pt>
              </c:strCache>
            </c:strRef>
          </c:cat>
          <c:val>
            <c:numRef>
              <c:f>Лист1!$B$2:$B$5</c:f>
              <c:numCache>
                <c:formatCode>General</c:formatCode>
                <c:ptCount val="4"/>
                <c:pt idx="0">
                  <c:v>57127.5</c:v>
                </c:pt>
                <c:pt idx="1">
                  <c:v>7921.3</c:v>
                </c:pt>
                <c:pt idx="2">
                  <c:v>38047.300000000003</c:v>
                </c:pt>
                <c:pt idx="3">
                  <c:v>959</c:v>
                </c:pt>
              </c:numCache>
            </c:numRef>
          </c:val>
        </c:ser>
        <c:dLbls>
          <c:showLegendKey val="0"/>
          <c:showVal val="0"/>
          <c:showCatName val="0"/>
          <c:showSerName val="0"/>
          <c:showPercent val="1"/>
          <c:showBubbleSize val="0"/>
          <c:showLeaderLines val="1"/>
        </c:dLbls>
        <c:firstSliceAng val="0"/>
        <c:holeSize val="50"/>
      </c:doughnutChart>
    </c:plotArea>
    <c:legend>
      <c:legendPos val="r"/>
      <c:layout>
        <c:manualLayout>
          <c:xMode val="edge"/>
          <c:yMode val="edge"/>
          <c:x val="0.57423249268599785"/>
          <c:y val="0.12723175960246841"/>
          <c:w val="0.39861885807419334"/>
          <c:h val="0.79363719687711465"/>
        </c:manualLayout>
      </c:layout>
      <c:overlay val="0"/>
      <c:txPr>
        <a:bodyPr/>
        <a:lstStyle/>
        <a:p>
          <a:pPr>
            <a:defRPr sz="1200" b="1">
              <a:latin typeface="Times New Roman" panose="02020603050405020304" pitchFamily="18" charset="0"/>
              <a:cs typeface="Times New Roman" panose="02020603050405020304" pitchFamily="18" charset="0"/>
            </a:defRPr>
          </a:pPr>
          <a:endParaRPr lang="ru-RU"/>
        </a:p>
      </c:txPr>
    </c:legend>
    <c:plotVisOnly val="1"/>
    <c:dispBlanksAs val="gap"/>
    <c:showDLblsOverMax val="0"/>
  </c:chart>
  <c:txPr>
    <a:bodyPr/>
    <a:lstStyle/>
    <a:p>
      <a:pPr>
        <a:defRPr sz="1800"/>
      </a:pPr>
      <a:endParaRPr lang="ru-RU"/>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3.0251543075298197E-2"/>
          <c:y val="0.11757952820057031"/>
          <c:w val="0.50571591911087854"/>
          <c:h val="0.69028573544738414"/>
        </c:manualLayout>
      </c:layout>
      <c:doughnutChart>
        <c:varyColors val="1"/>
        <c:ser>
          <c:idx val="0"/>
          <c:order val="0"/>
          <c:tx>
            <c:strRef>
              <c:f>Лист1!$B$1</c:f>
              <c:strCache>
                <c:ptCount val="1"/>
                <c:pt idx="0">
                  <c:v>Продажи</c:v>
                </c:pt>
              </c:strCache>
            </c:strRef>
          </c:tx>
          <c:explosion val="25"/>
          <c:dLbls>
            <c:dLbl>
              <c:idx val="0"/>
              <c:layout>
                <c:manualLayout>
                  <c:x val="7.6911523889809402E-2"/>
                  <c:y val="-4.6191957507366904E-2"/>
                </c:manualLayout>
              </c:layout>
              <c:showLegendKey val="0"/>
              <c:showVal val="0"/>
              <c:showCatName val="0"/>
              <c:showSerName val="0"/>
              <c:showPercent val="1"/>
              <c:showBubbleSize val="0"/>
              <c:extLst>
                <c:ext xmlns:c15="http://schemas.microsoft.com/office/drawing/2012/chart" uri="{CE6537A1-D6FC-4f65-9D91-7224C49458BB}">
                  <c15:layout/>
                </c:ext>
              </c:extLst>
            </c:dLbl>
            <c:dLbl>
              <c:idx val="1"/>
              <c:layout>
                <c:manualLayout>
                  <c:x val="-4.3070453378293266E-2"/>
                  <c:y val="-0.18896709889377367"/>
                </c:manualLayout>
              </c:layout>
              <c:spPr>
                <a:noFill/>
                <a:ln>
                  <a:noFill/>
                </a:ln>
                <a:effectLst/>
              </c:spPr>
              <c:txPr>
                <a:bodyPr/>
                <a:lstStyle/>
                <a:p>
                  <a:pPr>
                    <a:defRPr sz="1600" b="1">
                      <a:solidFill>
                        <a:schemeClr val="bg1"/>
                      </a:solidFill>
                      <a:latin typeface="Times New Roman" panose="02020603050405020304" pitchFamily="18" charset="0"/>
                      <a:cs typeface="Times New Roman" panose="02020603050405020304" pitchFamily="18" charset="0"/>
                    </a:defRPr>
                  </a:pPr>
                  <a:endParaRPr lang="ru-RU"/>
                </a:p>
              </c:txPr>
              <c:showLegendKey val="0"/>
              <c:showVal val="0"/>
              <c:showCatName val="0"/>
              <c:showSerName val="0"/>
              <c:showPercent val="1"/>
              <c:showBubbleSize val="0"/>
              <c:extLst>
                <c:ext xmlns:c15="http://schemas.microsoft.com/office/drawing/2012/chart" uri="{CE6537A1-D6FC-4f65-9D91-7224C49458BB}">
                  <c15:layout/>
                </c:ext>
              </c:extLst>
            </c:dLbl>
            <c:dLbl>
              <c:idx val="2"/>
              <c:layout>
                <c:manualLayout>
                  <c:x val="4.6146914333885646E-2"/>
                  <c:y val="0.12177879706487639"/>
                </c:manualLayout>
              </c:layout>
              <c:spPr>
                <a:noFill/>
                <a:ln>
                  <a:noFill/>
                </a:ln>
                <a:effectLst/>
              </c:spPr>
              <c:txPr>
                <a:bodyPr/>
                <a:lstStyle/>
                <a:p>
                  <a:pPr>
                    <a:defRPr sz="1600" b="1">
                      <a:solidFill>
                        <a:schemeClr val="bg1"/>
                      </a:solidFill>
                      <a:latin typeface="Times New Roman" panose="02020603050405020304" pitchFamily="18" charset="0"/>
                      <a:cs typeface="Times New Roman" panose="02020603050405020304" pitchFamily="18" charset="0"/>
                    </a:defRPr>
                  </a:pPr>
                  <a:endParaRPr lang="ru-RU"/>
                </a:p>
              </c:txPr>
              <c:showLegendKey val="0"/>
              <c:showVal val="0"/>
              <c:showCatName val="0"/>
              <c:showSerName val="0"/>
              <c:showPercent val="1"/>
              <c:showBubbleSize val="0"/>
              <c:extLst>
                <c:ext xmlns:c15="http://schemas.microsoft.com/office/drawing/2012/chart" uri="{CE6537A1-D6FC-4f65-9D91-7224C49458BB}">
                  <c15:layout/>
                </c:ext>
              </c:extLst>
            </c:dLbl>
            <c:dLbl>
              <c:idx val="3"/>
              <c:layout>
                <c:manualLayout>
                  <c:x val="-7.6911523889809416E-2"/>
                  <c:y val="-0.11338025933626421"/>
                </c:manualLayout>
              </c:layout>
              <c:showLegendKey val="0"/>
              <c:showVal val="0"/>
              <c:showCatName val="0"/>
              <c:showSerName val="0"/>
              <c:showPercent val="1"/>
              <c:showBubbleSize val="0"/>
              <c:extLst>
                <c:ext xmlns:c15="http://schemas.microsoft.com/office/drawing/2012/chart" uri="{CE6537A1-D6FC-4f65-9D91-7224C49458BB}">
                  <c15:layout/>
                </c:ext>
              </c:extLst>
            </c:dLbl>
            <c:spPr>
              <a:noFill/>
              <a:ln>
                <a:noFill/>
              </a:ln>
              <a:effectLst/>
            </c:spPr>
            <c:txPr>
              <a:bodyPr/>
              <a:lstStyle/>
              <a:p>
                <a:pPr>
                  <a:defRPr sz="1600" b="1">
                    <a:latin typeface="Times New Roman" panose="02020603050405020304" pitchFamily="18" charset="0"/>
                    <a:cs typeface="Times New Roman" panose="02020603050405020304" pitchFamily="18" charset="0"/>
                  </a:defRPr>
                </a:pPr>
                <a:endParaRPr lang="ru-RU"/>
              </a:p>
            </c:txPr>
            <c:showLegendKey val="0"/>
            <c:showVal val="0"/>
            <c:showCatName val="0"/>
            <c:showSerName val="0"/>
            <c:showPercent val="1"/>
            <c:showBubbleSize val="0"/>
            <c:showLeaderLines val="1"/>
            <c:extLst>
              <c:ext xmlns:c15="http://schemas.microsoft.com/office/drawing/2012/chart" uri="{CE6537A1-D6FC-4f65-9D91-7224C49458BB}"/>
            </c:extLst>
          </c:dLbls>
          <c:cat>
            <c:strRef>
              <c:f>Лист1!$A$2:$A$5</c:f>
              <c:strCache>
                <c:ptCount val="4"/>
                <c:pt idx="0">
                  <c:v>Налог на имущество физических лиц</c:v>
                </c:pt>
                <c:pt idx="1">
                  <c:v>Налог на имущество организаций</c:v>
                </c:pt>
                <c:pt idx="2">
                  <c:v>Транспортный налог</c:v>
                </c:pt>
                <c:pt idx="3">
                  <c:v>Земельный налог</c:v>
                </c:pt>
              </c:strCache>
            </c:strRef>
          </c:cat>
          <c:val>
            <c:numRef>
              <c:f>Лист1!$B$2:$B$5</c:f>
              <c:numCache>
                <c:formatCode>General</c:formatCode>
                <c:ptCount val="4"/>
                <c:pt idx="0">
                  <c:v>2159.4</c:v>
                </c:pt>
                <c:pt idx="1">
                  <c:v>63151.8</c:v>
                </c:pt>
                <c:pt idx="2">
                  <c:v>32639.599999999999</c:v>
                </c:pt>
                <c:pt idx="3">
                  <c:v>4887.1000000000004</c:v>
                </c:pt>
              </c:numCache>
            </c:numRef>
          </c:val>
        </c:ser>
        <c:dLbls>
          <c:showLegendKey val="0"/>
          <c:showVal val="0"/>
          <c:showCatName val="0"/>
          <c:showSerName val="0"/>
          <c:showPercent val="1"/>
          <c:showBubbleSize val="0"/>
          <c:showLeaderLines val="1"/>
        </c:dLbls>
        <c:firstSliceAng val="0"/>
        <c:holeSize val="50"/>
      </c:doughnutChart>
    </c:plotArea>
    <c:legend>
      <c:legendPos val="r"/>
      <c:layout>
        <c:manualLayout>
          <c:xMode val="edge"/>
          <c:yMode val="edge"/>
          <c:x val="0.55430995223007085"/>
          <c:y val="4.672033795186778E-2"/>
          <c:w val="0.3841608286580816"/>
          <c:h val="0.83517175340306105"/>
        </c:manualLayout>
      </c:layout>
      <c:overlay val="0"/>
      <c:txPr>
        <a:bodyPr/>
        <a:lstStyle/>
        <a:p>
          <a:pPr>
            <a:defRPr sz="1200" b="1">
              <a:latin typeface="Times New Roman" panose="02020603050405020304" pitchFamily="18" charset="0"/>
              <a:cs typeface="Times New Roman" panose="02020603050405020304" pitchFamily="18" charset="0"/>
            </a:defRPr>
          </a:pPr>
          <a:endParaRPr lang="ru-RU"/>
        </a:p>
      </c:txPr>
    </c:legend>
    <c:plotVisOnly val="1"/>
    <c:dispBlanksAs val="gap"/>
    <c:showDLblsOverMax val="0"/>
  </c:chart>
  <c:txPr>
    <a:bodyPr/>
    <a:lstStyle/>
    <a:p>
      <a:pPr>
        <a:defRPr sz="1800"/>
      </a:pPr>
      <a:endParaRPr lang="ru-RU"/>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32"/>
    </mc:Choice>
    <mc:Fallback>
      <c:style val="32"/>
    </mc:Fallback>
  </mc:AlternateContent>
  <c:chart>
    <c:autoTitleDeleted val="1"/>
    <c:plotArea>
      <c:layout>
        <c:manualLayout>
          <c:layoutTarget val="inner"/>
          <c:xMode val="edge"/>
          <c:yMode val="edge"/>
          <c:x val="1.6167185127578417E-2"/>
          <c:y val="1.7572200075697816E-2"/>
          <c:w val="0.96766562974484316"/>
          <c:h val="0.69702589542781501"/>
        </c:manualLayout>
      </c:layout>
      <c:barChart>
        <c:barDir val="col"/>
        <c:grouping val="clustered"/>
        <c:varyColors val="0"/>
        <c:ser>
          <c:idx val="0"/>
          <c:order val="0"/>
          <c:tx>
            <c:strRef>
              <c:f>Лист1!$B$1</c:f>
              <c:strCache>
                <c:ptCount val="1"/>
                <c:pt idx="0">
                  <c:v>План, тыс. руб.</c:v>
                </c:pt>
              </c:strCache>
            </c:strRef>
          </c:tx>
          <c:invertIfNegative val="0"/>
          <c:dLbls>
            <c:dLbl>
              <c:idx val="0"/>
              <c:layout>
                <c:manualLayout>
                  <c:x val="-2.9394882050142578E-3"/>
                  <c:y val="2.4421423780544085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1.7636929230085575E-2"/>
                  <c:y val="-4.8842847561088396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1.0288208717549902E-2"/>
                  <c:y val="2.4421423780544085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8.8184646150427735E-3"/>
                  <c:y val="-4.8842847561088171E-3"/>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Лист1!$A$2:$A$6</c:f>
              <c:strCache>
                <c:ptCount val="5"/>
                <c:pt idx="0">
                  <c:v>Доходы от имущества</c:v>
                </c:pt>
                <c:pt idx="1">
                  <c:v>Негативное воздействие на окр.среду</c:v>
                </c:pt>
                <c:pt idx="2">
                  <c:v>Платные услуги и компенсации затрат</c:v>
                </c:pt>
                <c:pt idx="3">
                  <c:v>Продажа имущества</c:v>
                </c:pt>
                <c:pt idx="4">
                  <c:v>Штрафы</c:v>
                </c:pt>
              </c:strCache>
            </c:strRef>
          </c:cat>
          <c:val>
            <c:numRef>
              <c:f>Лист1!$B$2:$B$6</c:f>
              <c:numCache>
                <c:formatCode>#,##0.0</c:formatCode>
                <c:ptCount val="5"/>
                <c:pt idx="0">
                  <c:v>22000</c:v>
                </c:pt>
                <c:pt idx="1">
                  <c:v>320</c:v>
                </c:pt>
                <c:pt idx="2">
                  <c:v>160</c:v>
                </c:pt>
                <c:pt idx="3">
                  <c:v>5700</c:v>
                </c:pt>
                <c:pt idx="4">
                  <c:v>3250</c:v>
                </c:pt>
              </c:numCache>
            </c:numRef>
          </c:val>
        </c:ser>
        <c:ser>
          <c:idx val="1"/>
          <c:order val="1"/>
          <c:tx>
            <c:strRef>
              <c:f>Лист1!$C$1</c:f>
              <c:strCache>
                <c:ptCount val="1"/>
                <c:pt idx="0">
                  <c:v>Факт, тыс. руб.</c:v>
                </c:pt>
              </c:strCache>
            </c:strRef>
          </c:tx>
          <c:invertIfNegative val="0"/>
          <c:dLbls>
            <c:dLbl>
              <c:idx val="0"/>
              <c:layout>
                <c:manualLayout>
                  <c:x val="8.8184646150427873E-3"/>
                  <c:y val="2.4421423780544085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1.0288208717549902E-2"/>
                  <c:y val="-7.3264271341632256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1.9106557604710587E-2"/>
                  <c:y val="2.4421423780544085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1.0288208717549794E-2"/>
                  <c:y val="-2.4421423780544085E-3"/>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Лист1!$A$2:$A$6</c:f>
              <c:strCache>
                <c:ptCount val="5"/>
                <c:pt idx="0">
                  <c:v>Доходы от имущества</c:v>
                </c:pt>
                <c:pt idx="1">
                  <c:v>Негативное воздействие на окр.среду</c:v>
                </c:pt>
                <c:pt idx="2">
                  <c:v>Платные услуги и компенсации затрат</c:v>
                </c:pt>
                <c:pt idx="3">
                  <c:v>Продажа имущества</c:v>
                </c:pt>
                <c:pt idx="4">
                  <c:v>Штрафы</c:v>
                </c:pt>
              </c:strCache>
            </c:strRef>
          </c:cat>
          <c:val>
            <c:numRef>
              <c:f>Лист1!$C$2:$C$6</c:f>
              <c:numCache>
                <c:formatCode>#,##0.0</c:formatCode>
                <c:ptCount val="5"/>
                <c:pt idx="0">
                  <c:v>22491.9</c:v>
                </c:pt>
                <c:pt idx="1">
                  <c:v>310.39999999999998</c:v>
                </c:pt>
                <c:pt idx="2">
                  <c:v>155.1</c:v>
                </c:pt>
                <c:pt idx="3">
                  <c:v>5726.2</c:v>
                </c:pt>
                <c:pt idx="4">
                  <c:v>3467.8</c:v>
                </c:pt>
              </c:numCache>
            </c:numRef>
          </c:val>
        </c:ser>
        <c:dLbls>
          <c:showLegendKey val="0"/>
          <c:showVal val="1"/>
          <c:showCatName val="0"/>
          <c:showSerName val="0"/>
          <c:showPercent val="0"/>
          <c:showBubbleSize val="0"/>
        </c:dLbls>
        <c:gapWidth val="150"/>
        <c:overlap val="-25"/>
        <c:axId val="176880640"/>
        <c:axId val="176882432"/>
      </c:barChart>
      <c:catAx>
        <c:axId val="176880640"/>
        <c:scaling>
          <c:orientation val="minMax"/>
        </c:scaling>
        <c:delete val="0"/>
        <c:axPos val="b"/>
        <c:numFmt formatCode="General" sourceLinked="0"/>
        <c:majorTickMark val="none"/>
        <c:minorTickMark val="none"/>
        <c:tickLblPos val="nextTo"/>
        <c:crossAx val="176882432"/>
        <c:crosses val="autoZero"/>
        <c:auto val="1"/>
        <c:lblAlgn val="ctr"/>
        <c:lblOffset val="100"/>
        <c:noMultiLvlLbl val="0"/>
      </c:catAx>
      <c:valAx>
        <c:axId val="176882432"/>
        <c:scaling>
          <c:orientation val="minMax"/>
        </c:scaling>
        <c:delete val="1"/>
        <c:axPos val="l"/>
        <c:numFmt formatCode="#,##0.0" sourceLinked="1"/>
        <c:majorTickMark val="none"/>
        <c:minorTickMark val="none"/>
        <c:tickLblPos val="nextTo"/>
        <c:crossAx val="176880640"/>
        <c:crosses val="autoZero"/>
        <c:crossBetween val="between"/>
      </c:valAx>
    </c:plotArea>
    <c:legend>
      <c:legendPos val="b"/>
      <c:layout>
        <c:manualLayout>
          <c:xMode val="edge"/>
          <c:yMode val="edge"/>
          <c:x val="0.19238336944043252"/>
          <c:y val="0.93320759825488742"/>
          <c:w val="0.63140033051883127"/>
          <c:h val="5.2139547476786188E-2"/>
        </c:manualLayout>
      </c:layout>
      <c:overlay val="0"/>
    </c:legend>
    <c:plotVisOnly val="1"/>
    <c:dispBlanksAs val="gap"/>
    <c:showDLblsOverMax val="0"/>
  </c:chart>
  <c:txPr>
    <a:bodyPr/>
    <a:lstStyle/>
    <a:p>
      <a:pPr>
        <a:defRPr sz="1400" b="1">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view3D>
      <c:rotX val="30"/>
      <c:rotY val="0"/>
      <c:rAngAx val="0"/>
      <c:perspective val="30"/>
    </c:view3D>
    <c:floor>
      <c:thickness val="0"/>
    </c:floor>
    <c:sideWall>
      <c:thickness val="0"/>
    </c:sideWall>
    <c:backWall>
      <c:thickness val="0"/>
    </c:backWall>
    <c:plotArea>
      <c:layout>
        <c:manualLayout>
          <c:layoutTarget val="inner"/>
          <c:xMode val="edge"/>
          <c:yMode val="edge"/>
          <c:x val="8.5087665156546408E-2"/>
          <c:y val="0.18914418031892699"/>
          <c:w val="0.82606006739991844"/>
          <c:h val="0.5303364616274977"/>
        </c:manualLayout>
      </c:layout>
      <c:pie3DChart>
        <c:varyColors val="1"/>
        <c:ser>
          <c:idx val="0"/>
          <c:order val="0"/>
          <c:tx>
            <c:strRef>
              <c:f>Лист1!$B$1</c:f>
              <c:strCache>
                <c:ptCount val="1"/>
                <c:pt idx="0">
                  <c:v>Продажи</c:v>
                </c:pt>
              </c:strCache>
            </c:strRef>
          </c:tx>
          <c:explosion val="25"/>
          <c:dLbls>
            <c:dLbl>
              <c:idx val="0"/>
              <c:layout>
                <c:manualLayout>
                  <c:x val="-0.10063274862463842"/>
                  <c:y val="-8.0876583895376462E-3"/>
                </c:manualLayout>
              </c:layout>
              <c:showLegendKey val="0"/>
              <c:showVal val="0"/>
              <c:showCatName val="0"/>
              <c:showSerName val="0"/>
              <c:showPercent val="1"/>
              <c:showBubbleSize val="0"/>
            </c:dLbl>
            <c:dLbl>
              <c:idx val="5"/>
              <c:layout>
                <c:manualLayout>
                  <c:x val="-1.7291802968394457E-2"/>
                  <c:y val="-2.5564359511199671E-2"/>
                </c:manualLayout>
              </c:layout>
              <c:showLegendKey val="0"/>
              <c:showVal val="0"/>
              <c:showCatName val="0"/>
              <c:showSerName val="0"/>
              <c:showPercent val="1"/>
              <c:showBubbleSize val="0"/>
            </c:dLbl>
            <c:dLbl>
              <c:idx val="6"/>
              <c:layout>
                <c:manualLayout>
                  <c:x val="5.4524394408851692E-2"/>
                  <c:y val="-1.431245427589348E-2"/>
                </c:manualLayout>
              </c:layout>
              <c:showLegendKey val="0"/>
              <c:showVal val="0"/>
              <c:showCatName val="0"/>
              <c:showSerName val="0"/>
              <c:showPercent val="1"/>
              <c:showBubbleSize val="0"/>
            </c:dLbl>
            <c:spPr>
              <a:noFill/>
              <a:ln>
                <a:noFill/>
              </a:ln>
              <a:effectLst/>
            </c:spPr>
            <c:txPr>
              <a:bodyPr/>
              <a:lstStyle/>
              <a:p>
                <a:pPr>
                  <a:defRPr sz="1600" b="1">
                    <a:latin typeface="Times New Roman" panose="02020603050405020304" pitchFamily="18" charset="0"/>
                    <a:cs typeface="Times New Roman" panose="02020603050405020304" pitchFamily="18" charset="0"/>
                  </a:defRPr>
                </a:pPr>
                <a:endParaRPr lang="ru-RU"/>
              </a:p>
            </c:txPr>
            <c:showLegendKey val="0"/>
            <c:showVal val="0"/>
            <c:showCatName val="0"/>
            <c:showSerName val="0"/>
            <c:showPercent val="1"/>
            <c:showBubbleSize val="0"/>
            <c:showLeaderLines val="1"/>
            <c:extLst>
              <c:ext xmlns:c15="http://schemas.microsoft.com/office/drawing/2012/chart" uri="{CE6537A1-D6FC-4f65-9D91-7224C49458BB}">
                <c15:layout/>
              </c:ext>
            </c:extLst>
          </c:dLbls>
          <c:cat>
            <c:strRef>
              <c:f>Лист1!$A$2:$A$8</c:f>
              <c:strCache>
                <c:ptCount val="7"/>
                <c:pt idx="0">
                  <c:v>НДФЛ</c:v>
                </c:pt>
                <c:pt idx="1">
                  <c:v>Акцизы</c:v>
                </c:pt>
                <c:pt idx="2">
                  <c:v>Налоги на совокупный доход</c:v>
                </c:pt>
                <c:pt idx="3">
                  <c:v>Налоги на имущество</c:v>
                </c:pt>
                <c:pt idx="4">
                  <c:v>Доходы от имущества</c:v>
                </c:pt>
                <c:pt idx="5">
                  <c:v>Продажа имущества</c:v>
                </c:pt>
                <c:pt idx="6">
                  <c:v>Прочие</c:v>
                </c:pt>
              </c:strCache>
            </c:strRef>
          </c:cat>
          <c:val>
            <c:numRef>
              <c:f>Лист1!$B$2:$B$8</c:f>
              <c:numCache>
                <c:formatCode>General</c:formatCode>
                <c:ptCount val="7"/>
                <c:pt idx="0">
                  <c:v>220.5</c:v>
                </c:pt>
                <c:pt idx="1">
                  <c:v>16.100000000000001</c:v>
                </c:pt>
                <c:pt idx="2">
                  <c:v>104.1</c:v>
                </c:pt>
                <c:pt idx="3">
                  <c:v>102.8</c:v>
                </c:pt>
                <c:pt idx="4">
                  <c:v>22.5</c:v>
                </c:pt>
                <c:pt idx="5">
                  <c:v>5.7</c:v>
                </c:pt>
                <c:pt idx="6">
                  <c:v>6.7</c:v>
                </c:pt>
              </c:numCache>
            </c:numRef>
          </c:val>
        </c:ser>
        <c:dLbls>
          <c:showLegendKey val="0"/>
          <c:showVal val="0"/>
          <c:showCatName val="0"/>
          <c:showSerName val="0"/>
          <c:showPercent val="1"/>
          <c:showBubbleSize val="0"/>
          <c:showLeaderLines val="1"/>
        </c:dLbls>
      </c:pie3DChart>
    </c:plotArea>
    <c:legend>
      <c:legendPos val="b"/>
      <c:layout>
        <c:manualLayout>
          <c:xMode val="edge"/>
          <c:yMode val="edge"/>
          <c:x val="0.11076859880201353"/>
          <c:y val="0.77778361580841449"/>
          <c:w val="0.83642846268110127"/>
          <c:h val="0.18308240416196456"/>
        </c:manualLayout>
      </c:layout>
      <c:overlay val="0"/>
      <c:txPr>
        <a:bodyPr/>
        <a:lstStyle/>
        <a:p>
          <a:pPr>
            <a:defRPr sz="1400" b="1">
              <a:latin typeface="Times New Roman" panose="02020603050405020304" pitchFamily="18" charset="0"/>
              <a:cs typeface="Times New Roman" panose="02020603050405020304" pitchFamily="18" charset="0"/>
            </a:defRPr>
          </a:pPr>
          <a:endParaRPr lang="ru-RU"/>
        </a:p>
      </c:txPr>
    </c:legend>
    <c:plotVisOnly val="1"/>
    <c:dispBlanksAs val="gap"/>
    <c:showDLblsOverMax val="0"/>
  </c:chart>
  <c:txPr>
    <a:bodyPr/>
    <a:lstStyle/>
    <a:p>
      <a:pPr>
        <a:defRPr sz="1800"/>
      </a:pPr>
      <a:endParaRPr lang="ru-RU"/>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
          <c:y val="0"/>
          <c:w val="0.99125441525780877"/>
          <c:h val="0.67465038606821459"/>
        </c:manualLayout>
      </c:layout>
      <c:barChart>
        <c:barDir val="col"/>
        <c:grouping val="clustered"/>
        <c:varyColors val="0"/>
        <c:ser>
          <c:idx val="0"/>
          <c:order val="0"/>
          <c:tx>
            <c:strRef>
              <c:f>Лист1!$B$1</c:f>
              <c:strCache>
                <c:ptCount val="1"/>
                <c:pt idx="0">
                  <c:v>НДФЛ</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Лист1!$A$2:$A$4</c:f>
              <c:numCache>
                <c:formatCode>General</c:formatCode>
                <c:ptCount val="3"/>
                <c:pt idx="0">
                  <c:v>2017</c:v>
                </c:pt>
                <c:pt idx="1">
                  <c:v>2018</c:v>
                </c:pt>
                <c:pt idx="2">
                  <c:v>2019</c:v>
                </c:pt>
              </c:numCache>
            </c:numRef>
          </c:cat>
          <c:val>
            <c:numRef>
              <c:f>Лист1!$B$2:$B$4</c:f>
              <c:numCache>
                <c:formatCode>General</c:formatCode>
                <c:ptCount val="3"/>
                <c:pt idx="0">
                  <c:v>164.3</c:v>
                </c:pt>
                <c:pt idx="1">
                  <c:v>200.7</c:v>
                </c:pt>
                <c:pt idx="2">
                  <c:v>220.5</c:v>
                </c:pt>
              </c:numCache>
            </c:numRef>
          </c:val>
        </c:ser>
        <c:ser>
          <c:idx val="1"/>
          <c:order val="1"/>
          <c:tx>
            <c:strRef>
              <c:f>Лист1!$C$1</c:f>
              <c:strCache>
                <c:ptCount val="1"/>
                <c:pt idx="0">
                  <c:v>Акцизы</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Лист1!$A$2:$A$4</c:f>
              <c:numCache>
                <c:formatCode>General</c:formatCode>
                <c:ptCount val="3"/>
                <c:pt idx="0">
                  <c:v>2017</c:v>
                </c:pt>
                <c:pt idx="1">
                  <c:v>2018</c:v>
                </c:pt>
                <c:pt idx="2">
                  <c:v>2019</c:v>
                </c:pt>
              </c:numCache>
            </c:numRef>
          </c:cat>
          <c:val>
            <c:numRef>
              <c:f>Лист1!$C$2:$C$4</c:f>
              <c:numCache>
                <c:formatCode>General</c:formatCode>
                <c:ptCount val="3"/>
                <c:pt idx="0">
                  <c:v>19.600000000000001</c:v>
                </c:pt>
                <c:pt idx="1">
                  <c:v>14.6</c:v>
                </c:pt>
                <c:pt idx="2">
                  <c:v>16.100000000000001</c:v>
                </c:pt>
              </c:numCache>
            </c:numRef>
          </c:val>
        </c:ser>
        <c:ser>
          <c:idx val="2"/>
          <c:order val="2"/>
          <c:tx>
            <c:strRef>
              <c:f>Лист1!$D$1</c:f>
              <c:strCache>
                <c:ptCount val="1"/>
                <c:pt idx="0">
                  <c:v>Налоги на совокупный доход</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Лист1!$A$2:$A$4</c:f>
              <c:numCache>
                <c:formatCode>General</c:formatCode>
                <c:ptCount val="3"/>
                <c:pt idx="0">
                  <c:v>2017</c:v>
                </c:pt>
                <c:pt idx="1">
                  <c:v>2018</c:v>
                </c:pt>
                <c:pt idx="2">
                  <c:v>2019</c:v>
                </c:pt>
              </c:numCache>
            </c:numRef>
          </c:cat>
          <c:val>
            <c:numRef>
              <c:f>Лист1!$D$2:$D$4</c:f>
              <c:numCache>
                <c:formatCode>General</c:formatCode>
                <c:ptCount val="3"/>
                <c:pt idx="0">
                  <c:v>83.2</c:v>
                </c:pt>
                <c:pt idx="1">
                  <c:v>120.4</c:v>
                </c:pt>
                <c:pt idx="2">
                  <c:v>104.1</c:v>
                </c:pt>
              </c:numCache>
            </c:numRef>
          </c:val>
        </c:ser>
        <c:ser>
          <c:idx val="3"/>
          <c:order val="3"/>
          <c:tx>
            <c:strRef>
              <c:f>Лист1!$E$1</c:f>
              <c:strCache>
                <c:ptCount val="1"/>
                <c:pt idx="0">
                  <c:v>Налоги на имущество</c:v>
                </c:pt>
              </c:strCache>
            </c:strRef>
          </c:tx>
          <c:invertIfNegative val="0"/>
          <c:dLbls>
            <c:dLbl>
              <c:idx val="1"/>
              <c:layout>
                <c:manualLayout>
                  <c:x val="2.9151949140637265E-3"/>
                  <c:y val="0"/>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Лист1!$A$2:$A$4</c:f>
              <c:numCache>
                <c:formatCode>General</c:formatCode>
                <c:ptCount val="3"/>
                <c:pt idx="0">
                  <c:v>2017</c:v>
                </c:pt>
                <c:pt idx="1">
                  <c:v>2018</c:v>
                </c:pt>
                <c:pt idx="2">
                  <c:v>2019</c:v>
                </c:pt>
              </c:numCache>
            </c:numRef>
          </c:cat>
          <c:val>
            <c:numRef>
              <c:f>Лист1!$E$2:$E$4</c:f>
              <c:numCache>
                <c:formatCode>General</c:formatCode>
                <c:ptCount val="3"/>
                <c:pt idx="0">
                  <c:v>63.2</c:v>
                </c:pt>
                <c:pt idx="1">
                  <c:v>103</c:v>
                </c:pt>
                <c:pt idx="2">
                  <c:v>102.8</c:v>
                </c:pt>
              </c:numCache>
            </c:numRef>
          </c:val>
        </c:ser>
        <c:ser>
          <c:idx val="4"/>
          <c:order val="4"/>
          <c:tx>
            <c:strRef>
              <c:f>Лист1!$F$1</c:f>
              <c:strCache>
                <c:ptCount val="1"/>
                <c:pt idx="0">
                  <c:v>Пошлина</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Лист1!$A$2:$A$4</c:f>
              <c:numCache>
                <c:formatCode>General</c:formatCode>
                <c:ptCount val="3"/>
                <c:pt idx="0">
                  <c:v>2017</c:v>
                </c:pt>
                <c:pt idx="1">
                  <c:v>2018</c:v>
                </c:pt>
                <c:pt idx="2">
                  <c:v>2019</c:v>
                </c:pt>
              </c:numCache>
            </c:numRef>
          </c:cat>
          <c:val>
            <c:numRef>
              <c:f>Лист1!$F$2:$F$4</c:f>
              <c:numCache>
                <c:formatCode>General</c:formatCode>
                <c:ptCount val="3"/>
                <c:pt idx="0">
                  <c:v>3.1</c:v>
                </c:pt>
                <c:pt idx="1">
                  <c:v>2.2999999999999998</c:v>
                </c:pt>
                <c:pt idx="2">
                  <c:v>2.7</c:v>
                </c:pt>
              </c:numCache>
            </c:numRef>
          </c:val>
        </c:ser>
        <c:ser>
          <c:idx val="5"/>
          <c:order val="5"/>
          <c:tx>
            <c:strRef>
              <c:f>Лист1!$G$1</c:f>
              <c:strCache>
                <c:ptCount val="1"/>
                <c:pt idx="0">
                  <c:v>Использование имущества</c:v>
                </c:pt>
              </c:strCache>
            </c:strRef>
          </c:tx>
          <c:invertIfNegative val="0"/>
          <c:dLbls>
            <c:dLbl>
              <c:idx val="0"/>
              <c:layout>
                <c:manualLayout>
                  <c:x val="2.9151949140637265E-3"/>
                  <c:y val="-4.2900638667775652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2.9151949140637265E-3"/>
                  <c:y val="-2.86004257785171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
                  <c:y val="-1.6683581704134975E-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Лист1!$A$2:$A$4</c:f>
              <c:numCache>
                <c:formatCode>General</c:formatCode>
                <c:ptCount val="3"/>
                <c:pt idx="0">
                  <c:v>2017</c:v>
                </c:pt>
                <c:pt idx="1">
                  <c:v>2018</c:v>
                </c:pt>
                <c:pt idx="2">
                  <c:v>2019</c:v>
                </c:pt>
              </c:numCache>
            </c:numRef>
          </c:cat>
          <c:val>
            <c:numRef>
              <c:f>Лист1!$G$2:$G$4</c:f>
              <c:numCache>
                <c:formatCode>General</c:formatCode>
                <c:ptCount val="3"/>
                <c:pt idx="0">
                  <c:v>20.3</c:v>
                </c:pt>
                <c:pt idx="1">
                  <c:v>11</c:v>
                </c:pt>
                <c:pt idx="2">
                  <c:v>22.5</c:v>
                </c:pt>
              </c:numCache>
            </c:numRef>
          </c:val>
        </c:ser>
        <c:ser>
          <c:idx val="6"/>
          <c:order val="6"/>
          <c:tx>
            <c:strRef>
              <c:f>Лист1!$H$1</c:f>
              <c:strCache>
                <c:ptCount val="1"/>
                <c:pt idx="0">
                  <c:v>Негативное воздействие на окр.среду</c:v>
                </c:pt>
              </c:strCache>
            </c:strRef>
          </c:tx>
          <c:invertIfNegative val="0"/>
          <c:dLbls>
            <c:dLbl>
              <c:idx val="0"/>
              <c:layout>
                <c:manualLayout>
                  <c:x val="-1.4575974570318366E-3"/>
                  <c:y val="-2.1450319333887826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1.4575974570318632E-3"/>
                  <c:y val="-2.6217056963640677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1.4575974570318632E-3"/>
                  <c:y val="-1.430021288925855E-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Лист1!$A$2:$A$4</c:f>
              <c:numCache>
                <c:formatCode>General</c:formatCode>
                <c:ptCount val="3"/>
                <c:pt idx="0">
                  <c:v>2017</c:v>
                </c:pt>
                <c:pt idx="1">
                  <c:v>2018</c:v>
                </c:pt>
                <c:pt idx="2">
                  <c:v>2019</c:v>
                </c:pt>
              </c:numCache>
            </c:numRef>
          </c:cat>
          <c:val>
            <c:numRef>
              <c:f>Лист1!$H$2:$H$4</c:f>
              <c:numCache>
                <c:formatCode>General</c:formatCode>
                <c:ptCount val="3"/>
                <c:pt idx="0">
                  <c:v>0.5</c:v>
                </c:pt>
                <c:pt idx="1">
                  <c:v>0.4</c:v>
                </c:pt>
                <c:pt idx="2">
                  <c:v>0.3</c:v>
                </c:pt>
              </c:numCache>
            </c:numRef>
          </c:val>
        </c:ser>
        <c:ser>
          <c:idx val="7"/>
          <c:order val="7"/>
          <c:tx>
            <c:strRef>
              <c:f>Лист1!$I$1</c:f>
              <c:strCache>
                <c:ptCount val="1"/>
                <c:pt idx="0">
                  <c:v>Продажа имущества</c:v>
                </c:pt>
              </c:strCache>
            </c:strRef>
          </c:tx>
          <c:invertIfNegative val="0"/>
          <c:dLbls>
            <c:dLbl>
              <c:idx val="0"/>
              <c:layout>
                <c:manualLayout>
                  <c:x val="-1.4575974570318632E-3"/>
                  <c:y val="0"/>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
                  <c:y val="9.5334752595057012E-3"/>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Лист1!$A$2:$A$4</c:f>
              <c:numCache>
                <c:formatCode>General</c:formatCode>
                <c:ptCount val="3"/>
                <c:pt idx="0">
                  <c:v>2017</c:v>
                </c:pt>
                <c:pt idx="1">
                  <c:v>2018</c:v>
                </c:pt>
                <c:pt idx="2">
                  <c:v>2019</c:v>
                </c:pt>
              </c:numCache>
            </c:numRef>
          </c:cat>
          <c:val>
            <c:numRef>
              <c:f>Лист1!$I$2:$I$4</c:f>
              <c:numCache>
                <c:formatCode>General</c:formatCode>
                <c:ptCount val="3"/>
                <c:pt idx="0">
                  <c:v>14.8</c:v>
                </c:pt>
                <c:pt idx="1">
                  <c:v>2.8</c:v>
                </c:pt>
                <c:pt idx="2">
                  <c:v>5.7</c:v>
                </c:pt>
              </c:numCache>
            </c:numRef>
          </c:val>
        </c:ser>
        <c:ser>
          <c:idx val="8"/>
          <c:order val="8"/>
          <c:tx>
            <c:strRef>
              <c:f>Лист1!$J$1</c:f>
              <c:strCache>
                <c:ptCount val="1"/>
                <c:pt idx="0">
                  <c:v>Штрафы</c:v>
                </c:pt>
              </c:strCache>
            </c:strRef>
          </c:tx>
          <c:invertIfNegative val="0"/>
          <c:dLbls>
            <c:dLbl>
              <c:idx val="0"/>
              <c:layout>
                <c:manualLayout>
                  <c:x val="1.4575974570318632E-3"/>
                  <c:y val="-9.5334752595057012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0"/>
                  <c:y val="-2.3833688148764253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
                  <c:y val="-1.430021288925855E-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Лист1!$A$2:$A$4</c:f>
              <c:numCache>
                <c:formatCode>General</c:formatCode>
                <c:ptCount val="3"/>
                <c:pt idx="0">
                  <c:v>2017</c:v>
                </c:pt>
                <c:pt idx="1">
                  <c:v>2018</c:v>
                </c:pt>
                <c:pt idx="2">
                  <c:v>2019</c:v>
                </c:pt>
              </c:numCache>
            </c:numRef>
          </c:cat>
          <c:val>
            <c:numRef>
              <c:f>Лист1!$J$2:$J$4</c:f>
              <c:numCache>
                <c:formatCode>General</c:formatCode>
                <c:ptCount val="3"/>
                <c:pt idx="0">
                  <c:v>3.7</c:v>
                </c:pt>
                <c:pt idx="1">
                  <c:v>3.2</c:v>
                </c:pt>
                <c:pt idx="2">
                  <c:v>3.5</c:v>
                </c:pt>
              </c:numCache>
            </c:numRef>
          </c:val>
        </c:ser>
        <c:dLbls>
          <c:showLegendKey val="0"/>
          <c:showVal val="1"/>
          <c:showCatName val="0"/>
          <c:showSerName val="0"/>
          <c:showPercent val="0"/>
          <c:showBubbleSize val="0"/>
        </c:dLbls>
        <c:gapWidth val="150"/>
        <c:overlap val="-25"/>
        <c:axId val="176981888"/>
        <c:axId val="176983424"/>
      </c:barChart>
      <c:catAx>
        <c:axId val="176981888"/>
        <c:scaling>
          <c:orientation val="minMax"/>
        </c:scaling>
        <c:delete val="0"/>
        <c:axPos val="b"/>
        <c:numFmt formatCode="General" sourceLinked="1"/>
        <c:majorTickMark val="none"/>
        <c:minorTickMark val="none"/>
        <c:tickLblPos val="nextTo"/>
        <c:crossAx val="176983424"/>
        <c:crosses val="autoZero"/>
        <c:auto val="1"/>
        <c:lblAlgn val="ctr"/>
        <c:lblOffset val="100"/>
        <c:noMultiLvlLbl val="0"/>
      </c:catAx>
      <c:valAx>
        <c:axId val="176983424"/>
        <c:scaling>
          <c:orientation val="minMax"/>
        </c:scaling>
        <c:delete val="1"/>
        <c:axPos val="l"/>
        <c:numFmt formatCode="General" sourceLinked="1"/>
        <c:majorTickMark val="out"/>
        <c:minorTickMark val="none"/>
        <c:tickLblPos val="nextTo"/>
        <c:crossAx val="176981888"/>
        <c:crosses val="autoZero"/>
        <c:crossBetween val="between"/>
      </c:valAx>
    </c:plotArea>
    <c:legend>
      <c:legendPos val="b"/>
      <c:layout>
        <c:manualLayout>
          <c:xMode val="edge"/>
          <c:yMode val="edge"/>
          <c:x val="2.4631904994945455E-2"/>
          <c:y val="0.72938855142221437"/>
          <c:w val="0.94927859255307723"/>
          <c:h val="0.25631123568852709"/>
        </c:manualLayout>
      </c:layout>
      <c:overlay val="0"/>
    </c:legend>
    <c:plotVisOnly val="1"/>
    <c:dispBlanksAs val="gap"/>
    <c:showDLblsOverMax val="0"/>
  </c:chart>
  <c:txPr>
    <a:bodyPr/>
    <a:lstStyle/>
    <a:p>
      <a:pPr>
        <a:defRPr sz="1400" b="1">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0066322854435808E-3"/>
          <c:y val="2.4358059640804928E-2"/>
          <c:w val="0.76645116939655089"/>
          <c:h val="0.92799397584317833"/>
        </c:manualLayout>
      </c:layout>
      <c:barChart>
        <c:barDir val="col"/>
        <c:grouping val="stacked"/>
        <c:varyColors val="0"/>
        <c:ser>
          <c:idx val="0"/>
          <c:order val="0"/>
          <c:tx>
            <c:strRef>
              <c:f>Лист1!$B$1</c:f>
              <c:strCache>
                <c:ptCount val="1"/>
                <c:pt idx="0">
                  <c:v>Общегосударственные</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197"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numRef>
              <c:f>Лист1!$A$2:$A$4</c:f>
              <c:numCache>
                <c:formatCode>General</c:formatCode>
                <c:ptCount val="3"/>
                <c:pt idx="0">
                  <c:v>2017</c:v>
                </c:pt>
                <c:pt idx="1">
                  <c:v>2018</c:v>
                </c:pt>
                <c:pt idx="2">
                  <c:v>2019</c:v>
                </c:pt>
              </c:numCache>
            </c:numRef>
          </c:cat>
          <c:val>
            <c:numRef>
              <c:f>Лист1!$B$2:$B$4</c:f>
              <c:numCache>
                <c:formatCode>General</c:formatCode>
                <c:ptCount val="3"/>
                <c:pt idx="0">
                  <c:v>192.7</c:v>
                </c:pt>
                <c:pt idx="1">
                  <c:v>217.3</c:v>
                </c:pt>
                <c:pt idx="2">
                  <c:v>260.39999999999998</c:v>
                </c:pt>
              </c:numCache>
            </c:numRef>
          </c:val>
        </c:ser>
        <c:ser>
          <c:idx val="1"/>
          <c:order val="1"/>
          <c:tx>
            <c:strRef>
              <c:f>Лист1!$C$1</c:f>
              <c:strCache>
                <c:ptCount val="1"/>
                <c:pt idx="0">
                  <c:v>Национальная безопасность</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197"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numRef>
              <c:f>Лист1!$A$2:$A$4</c:f>
              <c:numCache>
                <c:formatCode>General</c:formatCode>
                <c:ptCount val="3"/>
                <c:pt idx="0">
                  <c:v>2017</c:v>
                </c:pt>
                <c:pt idx="1">
                  <c:v>2018</c:v>
                </c:pt>
                <c:pt idx="2">
                  <c:v>2019</c:v>
                </c:pt>
              </c:numCache>
            </c:numRef>
          </c:cat>
          <c:val>
            <c:numRef>
              <c:f>Лист1!$C$2:$C$4</c:f>
              <c:numCache>
                <c:formatCode>General</c:formatCode>
                <c:ptCount val="3"/>
                <c:pt idx="0">
                  <c:v>2.1</c:v>
                </c:pt>
                <c:pt idx="1">
                  <c:v>3.6</c:v>
                </c:pt>
                <c:pt idx="2">
                  <c:v>0.6</c:v>
                </c:pt>
              </c:numCache>
            </c:numRef>
          </c:val>
        </c:ser>
        <c:ser>
          <c:idx val="2"/>
          <c:order val="2"/>
          <c:tx>
            <c:strRef>
              <c:f>Лист1!$D$1</c:f>
              <c:strCache>
                <c:ptCount val="1"/>
                <c:pt idx="0">
                  <c:v>Национальная экономика</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197"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numRef>
              <c:f>Лист1!$A$2:$A$4</c:f>
              <c:numCache>
                <c:formatCode>General</c:formatCode>
                <c:ptCount val="3"/>
                <c:pt idx="0">
                  <c:v>2017</c:v>
                </c:pt>
                <c:pt idx="1">
                  <c:v>2018</c:v>
                </c:pt>
                <c:pt idx="2">
                  <c:v>2019</c:v>
                </c:pt>
              </c:numCache>
            </c:numRef>
          </c:cat>
          <c:val>
            <c:numRef>
              <c:f>Лист1!$D$2:$D$4</c:f>
              <c:numCache>
                <c:formatCode>General</c:formatCode>
                <c:ptCount val="3"/>
                <c:pt idx="0">
                  <c:v>181.8</c:v>
                </c:pt>
                <c:pt idx="1">
                  <c:v>296.39999999999998</c:v>
                </c:pt>
                <c:pt idx="2">
                  <c:v>454.8</c:v>
                </c:pt>
              </c:numCache>
            </c:numRef>
          </c:val>
        </c:ser>
        <c:ser>
          <c:idx val="3"/>
          <c:order val="3"/>
          <c:tx>
            <c:strRef>
              <c:f>Лист1!$E$1</c:f>
              <c:strCache>
                <c:ptCount val="1"/>
                <c:pt idx="0">
                  <c:v>ЖКХ</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197"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numRef>
              <c:f>Лист1!$A$2:$A$4</c:f>
              <c:numCache>
                <c:formatCode>General</c:formatCode>
                <c:ptCount val="3"/>
                <c:pt idx="0">
                  <c:v>2017</c:v>
                </c:pt>
                <c:pt idx="1">
                  <c:v>2018</c:v>
                </c:pt>
                <c:pt idx="2">
                  <c:v>2019</c:v>
                </c:pt>
              </c:numCache>
            </c:numRef>
          </c:cat>
          <c:val>
            <c:numRef>
              <c:f>Лист1!$E$2:$E$4</c:f>
              <c:numCache>
                <c:formatCode>General</c:formatCode>
                <c:ptCount val="3"/>
                <c:pt idx="0">
                  <c:v>724.1</c:v>
                </c:pt>
                <c:pt idx="1">
                  <c:v>454.8</c:v>
                </c:pt>
                <c:pt idx="2">
                  <c:v>761.2</c:v>
                </c:pt>
              </c:numCache>
            </c:numRef>
          </c:val>
        </c:ser>
        <c:ser>
          <c:idx val="4"/>
          <c:order val="4"/>
          <c:tx>
            <c:strRef>
              <c:f>Лист1!$F$1</c:f>
              <c:strCache>
                <c:ptCount val="1"/>
                <c:pt idx="0">
                  <c:v>Образование</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197"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numRef>
              <c:f>Лист1!$A$2:$A$4</c:f>
              <c:numCache>
                <c:formatCode>General</c:formatCode>
                <c:ptCount val="3"/>
                <c:pt idx="0">
                  <c:v>2017</c:v>
                </c:pt>
                <c:pt idx="1">
                  <c:v>2018</c:v>
                </c:pt>
                <c:pt idx="2">
                  <c:v>2019</c:v>
                </c:pt>
              </c:numCache>
            </c:numRef>
          </c:cat>
          <c:val>
            <c:numRef>
              <c:f>Лист1!$F$2:$F$4</c:f>
              <c:numCache>
                <c:formatCode>General</c:formatCode>
                <c:ptCount val="3"/>
                <c:pt idx="0">
                  <c:v>576.79999999999995</c:v>
                </c:pt>
                <c:pt idx="1">
                  <c:v>723.3</c:v>
                </c:pt>
                <c:pt idx="2">
                  <c:v>805.2</c:v>
                </c:pt>
              </c:numCache>
            </c:numRef>
          </c:val>
        </c:ser>
        <c:ser>
          <c:idx val="5"/>
          <c:order val="5"/>
          <c:tx>
            <c:strRef>
              <c:f>Лист1!$G$1</c:f>
              <c:strCache>
                <c:ptCount val="1"/>
                <c:pt idx="0">
                  <c:v>Культура</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1197"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numRef>
              <c:f>Лист1!$A$2:$A$4</c:f>
              <c:numCache>
                <c:formatCode>General</c:formatCode>
                <c:ptCount val="3"/>
                <c:pt idx="0">
                  <c:v>2017</c:v>
                </c:pt>
                <c:pt idx="1">
                  <c:v>2018</c:v>
                </c:pt>
                <c:pt idx="2">
                  <c:v>2019</c:v>
                </c:pt>
              </c:numCache>
            </c:numRef>
          </c:cat>
          <c:val>
            <c:numRef>
              <c:f>Лист1!$G$2:$G$4</c:f>
              <c:numCache>
                <c:formatCode>General</c:formatCode>
                <c:ptCount val="3"/>
                <c:pt idx="0">
                  <c:v>125.5</c:v>
                </c:pt>
                <c:pt idx="1">
                  <c:v>138.5</c:v>
                </c:pt>
                <c:pt idx="2">
                  <c:v>163.5</c:v>
                </c:pt>
              </c:numCache>
            </c:numRef>
          </c:val>
        </c:ser>
        <c:ser>
          <c:idx val="6"/>
          <c:order val="6"/>
          <c:tx>
            <c:strRef>
              <c:f>Лист1!$H$1</c:f>
              <c:strCache>
                <c:ptCount val="1"/>
                <c:pt idx="0">
                  <c:v>Социальная политика</c:v>
                </c:pt>
              </c:strCache>
            </c:strRef>
          </c:tx>
          <c:spPr>
            <a:solidFill>
              <a:schemeClr val="accent1">
                <a:lumMod val="60000"/>
              </a:schemeClr>
            </a:solidFill>
            <a:ln>
              <a:noFill/>
            </a:ln>
            <a:effectLst/>
          </c:spPr>
          <c:invertIfNegative val="0"/>
          <c:dLbls>
            <c:spPr>
              <a:noFill/>
              <a:ln>
                <a:noFill/>
              </a:ln>
              <a:effectLst/>
            </c:spPr>
            <c:txPr>
              <a:bodyPr rot="0" spcFirstLastPara="1" vertOverflow="ellipsis" vert="horz" wrap="square" anchor="ctr" anchorCtr="1"/>
              <a:lstStyle/>
              <a:p>
                <a:pPr>
                  <a:defRPr sz="1197" b="1" i="0" u="none" strike="noStrike" kern="1200" baseline="0">
                    <a:solidFill>
                      <a:schemeClr val="bg1"/>
                    </a:solidFill>
                    <a:latin typeface="Times New Roman" panose="02020603050405020304" pitchFamily="18" charset="0"/>
                    <a:ea typeface="+mn-ea"/>
                    <a:cs typeface="Times New Roman" panose="02020603050405020304" pitchFamily="18" charset="0"/>
                  </a:defRPr>
                </a:pPr>
                <a:endParaRPr lang="ru-RU"/>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numRef>
              <c:f>Лист1!$A$2:$A$4</c:f>
              <c:numCache>
                <c:formatCode>General</c:formatCode>
                <c:ptCount val="3"/>
                <c:pt idx="0">
                  <c:v>2017</c:v>
                </c:pt>
                <c:pt idx="1">
                  <c:v>2018</c:v>
                </c:pt>
                <c:pt idx="2">
                  <c:v>2019</c:v>
                </c:pt>
              </c:numCache>
            </c:numRef>
          </c:cat>
          <c:val>
            <c:numRef>
              <c:f>Лист1!$H$2:$H$4</c:f>
              <c:numCache>
                <c:formatCode>General</c:formatCode>
                <c:ptCount val="3"/>
                <c:pt idx="0">
                  <c:v>86.6</c:v>
                </c:pt>
                <c:pt idx="1">
                  <c:v>84.8</c:v>
                </c:pt>
                <c:pt idx="2">
                  <c:v>86.3</c:v>
                </c:pt>
              </c:numCache>
            </c:numRef>
          </c:val>
        </c:ser>
        <c:ser>
          <c:idx val="7"/>
          <c:order val="7"/>
          <c:tx>
            <c:strRef>
              <c:f>Лист1!$I$1</c:f>
              <c:strCache>
                <c:ptCount val="1"/>
                <c:pt idx="0">
                  <c:v>Физическая культура и спорт</c:v>
                </c:pt>
              </c:strCache>
            </c:strRef>
          </c:tx>
          <c:spPr>
            <a:solidFill>
              <a:schemeClr val="accent2">
                <a:lumMod val="60000"/>
              </a:schemeClr>
            </a:solidFill>
            <a:ln>
              <a:noFill/>
            </a:ln>
            <a:effectLst/>
          </c:spPr>
          <c:invertIfNegative val="0"/>
          <c:dLbls>
            <c:dLbl>
              <c:idx val="0"/>
              <c:layout>
                <c:manualLayout>
                  <c:x val="9.3068533616250324E-2"/>
                  <c:y val="3.7473937908930658E-3"/>
                </c:manualLayout>
              </c:layout>
              <c:dLblPos val="ctr"/>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9.6070744378064912E-2"/>
                  <c:y val="-3.7473937908930658E-3"/>
                </c:manualLayout>
              </c:layout>
              <c:dLblPos val="ctr"/>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9.6070744378064746E-2"/>
                  <c:y val="-6.8701425854972209E-17"/>
                </c:manualLayout>
              </c:layout>
              <c:dLblPos val="ct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anchor="ctr" anchorCtr="1"/>
              <a:lstStyle/>
              <a:p>
                <a:pPr>
                  <a:defRPr sz="1197"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Лист1!$A$2:$A$4</c:f>
              <c:numCache>
                <c:formatCode>General</c:formatCode>
                <c:ptCount val="3"/>
                <c:pt idx="0">
                  <c:v>2017</c:v>
                </c:pt>
                <c:pt idx="1">
                  <c:v>2018</c:v>
                </c:pt>
                <c:pt idx="2">
                  <c:v>2019</c:v>
                </c:pt>
              </c:numCache>
            </c:numRef>
          </c:cat>
          <c:val>
            <c:numRef>
              <c:f>Лист1!$I$2:$I$4</c:f>
              <c:numCache>
                <c:formatCode>General</c:formatCode>
                <c:ptCount val="3"/>
                <c:pt idx="0">
                  <c:v>44.2</c:v>
                </c:pt>
                <c:pt idx="1">
                  <c:v>36.799999999999997</c:v>
                </c:pt>
                <c:pt idx="2">
                  <c:v>131.30000000000001</c:v>
                </c:pt>
              </c:numCache>
            </c:numRef>
          </c:val>
        </c:ser>
        <c:ser>
          <c:idx val="8"/>
          <c:order val="8"/>
          <c:tx>
            <c:strRef>
              <c:f>Лист1!$J$1</c:f>
              <c:strCache>
                <c:ptCount val="1"/>
                <c:pt idx="0">
                  <c:v>Прочие</c:v>
                </c:pt>
              </c:strCache>
            </c:strRef>
          </c:tx>
          <c:spPr>
            <a:solidFill>
              <a:schemeClr val="accent3">
                <a:lumMod val="60000"/>
              </a:schemeClr>
            </a:solidFill>
            <a:ln>
              <a:noFill/>
            </a:ln>
            <a:effectLst/>
          </c:spPr>
          <c:invertIfNegative val="0"/>
          <c:dLbls>
            <c:dLbl>
              <c:idx val="0"/>
              <c:layout>
                <c:manualLayout>
                  <c:x val="-2.7519947403852383E-17"/>
                  <c:y val="-1.8736968954465347E-2"/>
                </c:manualLayout>
              </c:layout>
              <c:dLblPos val="ctr"/>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0"/>
                  <c:y val="-1.8736968954465364E-2"/>
                </c:manualLayout>
              </c:layout>
              <c:dLblPos val="ctr"/>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1.1007978961540953E-16"/>
                  <c:y val="-2.4358059640804928E-2"/>
                </c:manualLayout>
              </c:layout>
              <c:dLblPos val="ct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anchor="ctr" anchorCtr="1"/>
              <a:lstStyle/>
              <a:p>
                <a:pPr>
                  <a:defRPr sz="1197"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Лист1!$A$2:$A$4</c:f>
              <c:numCache>
                <c:formatCode>General</c:formatCode>
                <c:ptCount val="3"/>
                <c:pt idx="0">
                  <c:v>2017</c:v>
                </c:pt>
                <c:pt idx="1">
                  <c:v>2018</c:v>
                </c:pt>
                <c:pt idx="2">
                  <c:v>2019</c:v>
                </c:pt>
              </c:numCache>
            </c:numRef>
          </c:cat>
          <c:val>
            <c:numRef>
              <c:f>Лист1!$J$2:$J$4</c:f>
              <c:numCache>
                <c:formatCode>General</c:formatCode>
                <c:ptCount val="3"/>
                <c:pt idx="0">
                  <c:v>9.6999999999999993</c:v>
                </c:pt>
                <c:pt idx="1">
                  <c:v>11.1</c:v>
                </c:pt>
                <c:pt idx="2">
                  <c:v>12.1</c:v>
                </c:pt>
              </c:numCache>
            </c:numRef>
          </c:val>
        </c:ser>
        <c:dLbls>
          <c:dLblPos val="ctr"/>
          <c:showLegendKey val="0"/>
          <c:showVal val="1"/>
          <c:showCatName val="0"/>
          <c:showSerName val="0"/>
          <c:showPercent val="0"/>
          <c:showBubbleSize val="0"/>
        </c:dLbls>
        <c:gapWidth val="79"/>
        <c:overlap val="100"/>
        <c:axId val="176784896"/>
        <c:axId val="176786432"/>
      </c:barChart>
      <c:catAx>
        <c:axId val="17678489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cap="all" spc="120" normalizeH="0" baseline="0">
                <a:solidFill>
                  <a:schemeClr val="tx1"/>
                </a:solidFill>
                <a:latin typeface="Times New Roman" panose="02020603050405020304" pitchFamily="18" charset="0"/>
                <a:ea typeface="+mn-ea"/>
                <a:cs typeface="Times New Roman" panose="02020603050405020304" pitchFamily="18" charset="0"/>
              </a:defRPr>
            </a:pPr>
            <a:endParaRPr lang="ru-RU"/>
          </a:p>
        </c:txPr>
        <c:crossAx val="176786432"/>
        <c:crosses val="autoZero"/>
        <c:auto val="1"/>
        <c:lblAlgn val="ctr"/>
        <c:lblOffset val="100"/>
        <c:noMultiLvlLbl val="0"/>
      </c:catAx>
      <c:valAx>
        <c:axId val="176786432"/>
        <c:scaling>
          <c:orientation val="minMax"/>
        </c:scaling>
        <c:delete val="1"/>
        <c:axPos val="l"/>
        <c:numFmt formatCode="General" sourceLinked="1"/>
        <c:majorTickMark val="none"/>
        <c:minorTickMark val="none"/>
        <c:tickLblPos val="nextTo"/>
        <c:crossAx val="176784896"/>
        <c:crosses val="autoZero"/>
        <c:crossBetween val="between"/>
      </c:valAx>
      <c:spPr>
        <a:noFill/>
        <a:ln>
          <a:noFill/>
        </a:ln>
        <a:effectLst/>
      </c:spPr>
    </c:plotArea>
    <c:legend>
      <c:legendPos val="r"/>
      <c:layout>
        <c:manualLayout>
          <c:xMode val="edge"/>
          <c:yMode val="edge"/>
          <c:x val="0.78146222320562364"/>
          <c:y val="0.181375924971865"/>
          <c:w val="0.21703667141346919"/>
          <c:h val="0.75341721003876638"/>
        </c:manualLayout>
      </c:layout>
      <c:overlay val="0"/>
      <c:spPr>
        <a:noFill/>
        <a:ln>
          <a:noFill/>
        </a:ln>
        <a:effectLst/>
      </c:spPr>
      <c:txPr>
        <a:bodyPr rot="0" spcFirstLastPara="1" vertOverflow="ellipsis" vert="horz" wrap="square" anchor="ctr" anchorCtr="1"/>
        <a:lstStyle/>
        <a:p>
          <a:pPr>
            <a:defRPr sz="1197"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legend>
    <c:plotVisOnly val="1"/>
    <c:dispBlanksAs val="gap"/>
    <c:showDLblsOverMax val="0"/>
  </c:chart>
  <c:spPr>
    <a:noFill/>
    <a:ln>
      <a:noFill/>
    </a:ln>
    <a:effectLst/>
  </c:spPr>
  <c:txPr>
    <a:bodyPr/>
    <a:lstStyle/>
    <a:p>
      <a:pPr>
        <a:defRPr b="1">
          <a:solidFill>
            <a:schemeClr val="tx1"/>
          </a:solidFill>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view3D>
      <c:rotX val="30"/>
      <c:rotY val="0"/>
      <c:rAngAx val="0"/>
      <c:perspective val="30"/>
    </c:view3D>
    <c:floor>
      <c:thickness val="0"/>
    </c:floor>
    <c:sideWall>
      <c:thickness val="0"/>
    </c:sideWall>
    <c:backWall>
      <c:thickness val="0"/>
    </c:backWall>
    <c:plotArea>
      <c:layout>
        <c:manualLayout>
          <c:layoutTarget val="inner"/>
          <c:xMode val="edge"/>
          <c:yMode val="edge"/>
          <c:x val="7.9081668988346024E-2"/>
          <c:y val="8.4378234289757284E-2"/>
          <c:w val="0.72576456367146303"/>
          <c:h val="0.66611293920558534"/>
        </c:manualLayout>
      </c:layout>
      <c:pie3DChart>
        <c:varyColors val="1"/>
        <c:ser>
          <c:idx val="0"/>
          <c:order val="0"/>
          <c:tx>
            <c:strRef>
              <c:f>Лист1!$B$1</c:f>
              <c:strCache>
                <c:ptCount val="1"/>
                <c:pt idx="0">
                  <c:v>Продажи</c:v>
                </c:pt>
              </c:strCache>
            </c:strRef>
          </c:tx>
          <c:dLbls>
            <c:dLbl>
              <c:idx val="5"/>
              <c:layout>
                <c:manualLayout>
                  <c:x val="-1.165551880750192E-2"/>
                  <c:y val="-1.3315593660325005E-2"/>
                </c:manualLayout>
              </c:layout>
              <c:showLegendKey val="0"/>
              <c:showVal val="0"/>
              <c:showCatName val="0"/>
              <c:showSerName val="0"/>
              <c:showPercent val="1"/>
              <c:showBubbleSize val="0"/>
            </c:dLbl>
            <c:spPr>
              <a:noFill/>
              <a:ln>
                <a:noFill/>
              </a:ln>
              <a:effectLst/>
            </c:spPr>
            <c:txPr>
              <a:bodyPr/>
              <a:lstStyle/>
              <a:p>
                <a:pPr>
                  <a:defRPr sz="1800" b="1">
                    <a:solidFill>
                      <a:schemeClr val="tx1"/>
                    </a:solidFill>
                    <a:latin typeface="Times New Roman" panose="02020603050405020304" pitchFamily="18" charset="0"/>
                    <a:cs typeface="Times New Roman" panose="02020603050405020304" pitchFamily="18" charset="0"/>
                  </a:defRPr>
                </a:pPr>
                <a:endParaRPr lang="ru-RU"/>
              </a:p>
            </c:txPr>
            <c:showLegendKey val="0"/>
            <c:showVal val="0"/>
            <c:showCatName val="0"/>
            <c:showSerName val="0"/>
            <c:showPercent val="1"/>
            <c:showBubbleSize val="0"/>
            <c:showLeaderLines val="1"/>
            <c:extLst>
              <c:ext xmlns:c15="http://schemas.microsoft.com/office/drawing/2012/chart" uri="{CE6537A1-D6FC-4f65-9D91-7224C49458BB}">
                <c15:layout/>
              </c:ext>
            </c:extLst>
          </c:dLbls>
          <c:cat>
            <c:strRef>
              <c:f>Лист1!$A$2:$A$8</c:f>
              <c:strCache>
                <c:ptCount val="7"/>
                <c:pt idx="0">
                  <c:v>Общегосударственные расходы</c:v>
                </c:pt>
                <c:pt idx="1">
                  <c:v>Национальная экономика</c:v>
                </c:pt>
                <c:pt idx="2">
                  <c:v>ЖКХ</c:v>
                </c:pt>
                <c:pt idx="3">
                  <c:v>Образование</c:v>
                </c:pt>
                <c:pt idx="4">
                  <c:v>Культура</c:v>
                </c:pt>
                <c:pt idx="5">
                  <c:v>Социальная политика</c:v>
                </c:pt>
                <c:pt idx="6">
                  <c:v>Спорт</c:v>
                </c:pt>
              </c:strCache>
            </c:strRef>
          </c:cat>
          <c:val>
            <c:numRef>
              <c:f>Лист1!$B$2:$B$8</c:f>
              <c:numCache>
                <c:formatCode>General</c:formatCode>
                <c:ptCount val="7"/>
                <c:pt idx="0">
                  <c:v>260.39999999999998</c:v>
                </c:pt>
                <c:pt idx="1">
                  <c:v>454.8</c:v>
                </c:pt>
                <c:pt idx="2">
                  <c:v>761.2</c:v>
                </c:pt>
                <c:pt idx="3">
                  <c:v>805.2</c:v>
                </c:pt>
                <c:pt idx="4">
                  <c:v>163.5</c:v>
                </c:pt>
                <c:pt idx="5">
                  <c:v>86.3</c:v>
                </c:pt>
                <c:pt idx="6">
                  <c:v>131.4</c:v>
                </c:pt>
              </c:numCache>
            </c:numRef>
          </c:val>
        </c:ser>
        <c:dLbls>
          <c:showLegendKey val="0"/>
          <c:showVal val="0"/>
          <c:showCatName val="0"/>
          <c:showSerName val="0"/>
          <c:showPercent val="1"/>
          <c:showBubbleSize val="0"/>
          <c:showLeaderLines val="1"/>
        </c:dLbls>
      </c:pie3DChart>
    </c:plotArea>
    <c:legend>
      <c:legendPos val="b"/>
      <c:layout>
        <c:manualLayout>
          <c:xMode val="edge"/>
          <c:yMode val="edge"/>
          <c:x val="0.10146961353771708"/>
          <c:y val="0.77696337833807938"/>
          <c:w val="0.77707071009204121"/>
          <c:h val="0.20205613119010168"/>
        </c:manualLayout>
      </c:layout>
      <c:overlay val="0"/>
      <c:txPr>
        <a:bodyPr/>
        <a:lstStyle/>
        <a:p>
          <a:pPr>
            <a:defRPr sz="1400" b="1">
              <a:latin typeface="Times New Roman" panose="02020603050405020304" pitchFamily="18" charset="0"/>
              <a:cs typeface="Times New Roman" panose="02020603050405020304" pitchFamily="18" charset="0"/>
            </a:defRPr>
          </a:pPr>
          <a:endParaRPr lang="ru-RU"/>
        </a:p>
      </c:txPr>
    </c:legend>
    <c:plotVisOnly val="1"/>
    <c:dispBlanksAs val="gap"/>
    <c:showDLblsOverMax val="0"/>
  </c:chart>
  <c:txPr>
    <a:bodyPr/>
    <a:lstStyle/>
    <a:p>
      <a:pPr>
        <a:defRPr sz="1800"/>
      </a:pPr>
      <a:endParaRPr lang="ru-RU"/>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view3D>
      <c:rotX val="30"/>
      <c:rotY val="0"/>
      <c:rAngAx val="0"/>
      <c:perspective val="30"/>
    </c:view3D>
    <c:floor>
      <c:thickness val="0"/>
    </c:floor>
    <c:sideWall>
      <c:thickness val="0"/>
    </c:sideWall>
    <c:backWall>
      <c:thickness val="0"/>
    </c:backWall>
    <c:plotArea>
      <c:layout>
        <c:manualLayout>
          <c:layoutTarget val="inner"/>
          <c:xMode val="edge"/>
          <c:yMode val="edge"/>
          <c:x val="0.128032557785977"/>
          <c:y val="9.8829731194344211E-2"/>
          <c:w val="0.78269067598153585"/>
          <c:h val="0.44734969923976703"/>
        </c:manualLayout>
      </c:layout>
      <c:pie3DChart>
        <c:varyColors val="1"/>
        <c:ser>
          <c:idx val="0"/>
          <c:order val="0"/>
          <c:tx>
            <c:strRef>
              <c:f>Лист1!$B$1</c:f>
              <c:strCache>
                <c:ptCount val="1"/>
                <c:pt idx="0">
                  <c:v>Продажи</c:v>
                </c:pt>
              </c:strCache>
            </c:strRef>
          </c:tx>
          <c:dLbls>
            <c:spPr>
              <a:noFill/>
              <a:ln>
                <a:noFill/>
              </a:ln>
              <a:effectLst/>
            </c:spPr>
            <c:txPr>
              <a:bodyPr/>
              <a:lstStyle/>
              <a:p>
                <a:pPr>
                  <a:defRPr sz="1600"/>
                </a:pPr>
                <a:endParaRPr lang="ru-RU"/>
              </a:p>
            </c:txPr>
            <c:showLegendKey val="0"/>
            <c:showVal val="0"/>
            <c:showCatName val="0"/>
            <c:showSerName val="0"/>
            <c:showPercent val="1"/>
            <c:showBubbleSize val="0"/>
            <c:showLeaderLines val="1"/>
            <c:extLst>
              <c:ext xmlns:c15="http://schemas.microsoft.com/office/drawing/2012/chart" uri="{CE6537A1-D6FC-4f65-9D91-7224C49458BB}">
                <c15:layout/>
              </c:ext>
            </c:extLst>
          </c:dLbls>
          <c:cat>
            <c:strRef>
              <c:f>Лист1!$A$2:$A$6</c:f>
              <c:strCache>
                <c:ptCount val="5"/>
                <c:pt idx="0">
                  <c:v>функционирование высшего должностного лица МО</c:v>
                </c:pt>
                <c:pt idx="1">
                  <c:v>функционирование представительных органов МО</c:v>
                </c:pt>
                <c:pt idx="2">
                  <c:v>функционирование местных администраций</c:v>
                </c:pt>
                <c:pt idx="3">
                  <c:v>обеспечение деятельности финансовых органов</c:v>
                </c:pt>
                <c:pt idx="4">
                  <c:v>другие общегосударственные расходы</c:v>
                </c:pt>
              </c:strCache>
            </c:strRef>
          </c:cat>
          <c:val>
            <c:numRef>
              <c:f>Лист1!$B$2:$B$6</c:f>
              <c:numCache>
                <c:formatCode>General</c:formatCode>
                <c:ptCount val="5"/>
                <c:pt idx="0">
                  <c:v>4.4000000000000004</c:v>
                </c:pt>
                <c:pt idx="1">
                  <c:v>6.1</c:v>
                </c:pt>
                <c:pt idx="2">
                  <c:v>123.9</c:v>
                </c:pt>
                <c:pt idx="3">
                  <c:v>16.7</c:v>
                </c:pt>
                <c:pt idx="4">
                  <c:v>104.3</c:v>
                </c:pt>
              </c:numCache>
            </c:numRef>
          </c:val>
        </c:ser>
        <c:dLbls>
          <c:showLegendKey val="0"/>
          <c:showVal val="0"/>
          <c:showCatName val="0"/>
          <c:showSerName val="0"/>
          <c:showPercent val="1"/>
          <c:showBubbleSize val="0"/>
          <c:showLeaderLines val="1"/>
        </c:dLbls>
      </c:pie3DChart>
    </c:plotArea>
    <c:legend>
      <c:legendPos val="b"/>
      <c:layout>
        <c:manualLayout>
          <c:xMode val="edge"/>
          <c:yMode val="edge"/>
          <c:x val="0.2249269437877594"/>
          <c:y val="0.5861375591673923"/>
          <c:w val="0.64677794952617651"/>
          <c:h val="0.4138624408326077"/>
        </c:manualLayout>
      </c:layout>
      <c:overlay val="0"/>
      <c:txPr>
        <a:bodyPr/>
        <a:lstStyle/>
        <a:p>
          <a:pPr>
            <a:defRPr sz="1400"/>
          </a:pPr>
          <a:endParaRPr lang="ru-RU"/>
        </a:p>
      </c:txPr>
    </c:legend>
    <c:plotVisOnly val="1"/>
    <c:dispBlanksAs val="gap"/>
    <c:showDLblsOverMax val="0"/>
  </c:chart>
  <c:txPr>
    <a:bodyPr/>
    <a:lstStyle/>
    <a:p>
      <a:pPr>
        <a:defRPr sz="1200" b="1">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28"/>
    </mc:Choice>
    <mc:Fallback>
      <c:style val="28"/>
    </mc:Fallback>
  </mc:AlternateContent>
  <c:chart>
    <c:title>
      <c:tx>
        <c:rich>
          <a:bodyPr/>
          <a:lstStyle/>
          <a:p>
            <a:pPr>
              <a:defRPr/>
            </a:pPr>
            <a:r>
              <a:rPr lang="ru-RU"/>
              <a:t>млн. руб.</a:t>
            </a:r>
          </a:p>
        </c:rich>
      </c:tx>
      <c:layout>
        <c:manualLayout>
          <c:xMode val="edge"/>
          <c:yMode val="edge"/>
          <c:x val="0.34575693846274319"/>
          <c:y val="0.81771217339487534"/>
        </c:manualLayout>
      </c:layout>
      <c:overlay val="0"/>
    </c:title>
    <c:autoTitleDeleted val="0"/>
    <c:plotArea>
      <c:layout>
        <c:manualLayout>
          <c:layoutTarget val="inner"/>
          <c:xMode val="edge"/>
          <c:yMode val="edge"/>
          <c:x val="3.9069054623963845E-2"/>
          <c:y val="0.10507334201923692"/>
          <c:w val="0.92186189075207225"/>
          <c:h val="0.60654497985072364"/>
        </c:manualLayout>
      </c:layout>
      <c:barChart>
        <c:barDir val="col"/>
        <c:grouping val="clustered"/>
        <c:varyColors val="0"/>
        <c:ser>
          <c:idx val="0"/>
          <c:order val="0"/>
          <c:tx>
            <c:strRef>
              <c:f>Лист1!$B$1</c:f>
              <c:strCache>
                <c:ptCount val="1"/>
                <c:pt idx="0">
                  <c:v>Ряд 1</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Лист1!$A$2:$A$3</c:f>
              <c:strCache>
                <c:ptCount val="2"/>
                <c:pt idx="0">
                  <c:v>План</c:v>
                </c:pt>
                <c:pt idx="1">
                  <c:v>Факт</c:v>
                </c:pt>
              </c:strCache>
            </c:strRef>
          </c:cat>
          <c:val>
            <c:numRef>
              <c:f>Лист1!$B$2:$B$3</c:f>
              <c:numCache>
                <c:formatCode>General</c:formatCode>
                <c:ptCount val="2"/>
                <c:pt idx="0">
                  <c:v>264.89999999999998</c:v>
                </c:pt>
                <c:pt idx="1">
                  <c:v>260.39999999999998</c:v>
                </c:pt>
              </c:numCache>
            </c:numRef>
          </c:val>
        </c:ser>
        <c:dLbls>
          <c:showLegendKey val="0"/>
          <c:showVal val="1"/>
          <c:showCatName val="0"/>
          <c:showSerName val="0"/>
          <c:showPercent val="0"/>
          <c:showBubbleSize val="0"/>
        </c:dLbls>
        <c:gapWidth val="150"/>
        <c:overlap val="-25"/>
        <c:axId val="176592384"/>
        <c:axId val="176599424"/>
      </c:barChart>
      <c:catAx>
        <c:axId val="176592384"/>
        <c:scaling>
          <c:orientation val="minMax"/>
        </c:scaling>
        <c:delete val="0"/>
        <c:axPos val="b"/>
        <c:numFmt formatCode="General" sourceLinked="0"/>
        <c:majorTickMark val="none"/>
        <c:minorTickMark val="none"/>
        <c:tickLblPos val="nextTo"/>
        <c:crossAx val="176599424"/>
        <c:crosses val="autoZero"/>
        <c:auto val="1"/>
        <c:lblAlgn val="ctr"/>
        <c:lblOffset val="100"/>
        <c:noMultiLvlLbl val="0"/>
      </c:catAx>
      <c:valAx>
        <c:axId val="176599424"/>
        <c:scaling>
          <c:orientation val="minMax"/>
        </c:scaling>
        <c:delete val="1"/>
        <c:axPos val="l"/>
        <c:numFmt formatCode="General" sourceLinked="1"/>
        <c:majorTickMark val="out"/>
        <c:minorTickMark val="none"/>
        <c:tickLblPos val="nextTo"/>
        <c:crossAx val="176592384"/>
        <c:crosses val="autoZero"/>
        <c:crossBetween val="between"/>
      </c:valAx>
    </c:plotArea>
    <c:plotVisOnly val="1"/>
    <c:dispBlanksAs val="gap"/>
    <c:showDLblsOverMax val="0"/>
  </c:chart>
  <c:txPr>
    <a:bodyPr/>
    <a:lstStyle/>
    <a:p>
      <a:pPr>
        <a:defRPr sz="1400" b="1">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400">
              <a:latin typeface="Times New Roman" panose="02020603050405020304" pitchFamily="18" charset="0"/>
              <a:cs typeface="Times New Roman" panose="02020603050405020304" pitchFamily="18" charset="0"/>
            </a:defRPr>
          </a:pPr>
          <a:endParaRPr lang="ru-RU"/>
        </a:p>
      </c:txPr>
    </c:title>
    <c:autoTitleDeleted val="0"/>
    <c:plotArea>
      <c:layout>
        <c:manualLayout>
          <c:layoutTarget val="inner"/>
          <c:xMode val="edge"/>
          <c:yMode val="edge"/>
          <c:x val="3.2882410428973052E-2"/>
          <c:y val="0.26514183609228603"/>
          <c:w val="0.9342351791420539"/>
          <c:h val="0.55659741510202565"/>
        </c:manualLayout>
      </c:layout>
      <c:lineChart>
        <c:grouping val="standard"/>
        <c:varyColors val="0"/>
        <c:ser>
          <c:idx val="0"/>
          <c:order val="0"/>
          <c:tx>
            <c:strRef>
              <c:f>Лист1!$B$1</c:f>
              <c:strCache>
                <c:ptCount val="1"/>
                <c:pt idx="0">
                  <c:v>Индекс потребительских цен</c:v>
                </c:pt>
              </c:strCache>
            </c:strRef>
          </c:tx>
          <c:marker>
            <c:symbol val="none"/>
          </c:marker>
          <c:dLbls>
            <c:dLbl>
              <c:idx val="0"/>
              <c:layout>
                <c:manualLayout>
                  <c:x val="-6.8754130896943655E-2"/>
                  <c:y val="-8.4657260304410648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5.679689074095351E-2"/>
                  <c:y val="-0.1128763470725475"/>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4.4839650584963364E-2"/>
                  <c:y val="-0.1128763470725475"/>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sz="1400">
                    <a:latin typeface="Times New Roman" panose="02020603050405020304" pitchFamily="18" charset="0"/>
                    <a:cs typeface="Times New Roman" panose="02020603050405020304" pitchFamily="18" charset="0"/>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Лист1!$A$2:$A$4</c:f>
              <c:numCache>
                <c:formatCode>General</c:formatCode>
                <c:ptCount val="3"/>
                <c:pt idx="0">
                  <c:v>2017</c:v>
                </c:pt>
                <c:pt idx="1">
                  <c:v>2018</c:v>
                </c:pt>
                <c:pt idx="2">
                  <c:v>2019</c:v>
                </c:pt>
              </c:numCache>
            </c:numRef>
          </c:cat>
          <c:val>
            <c:numRef>
              <c:f>Лист1!$B$2:$B$4</c:f>
              <c:numCache>
                <c:formatCode>General</c:formatCode>
                <c:ptCount val="3"/>
                <c:pt idx="0">
                  <c:v>103.5</c:v>
                </c:pt>
                <c:pt idx="1">
                  <c:v>101.9</c:v>
                </c:pt>
                <c:pt idx="2">
                  <c:v>100.4</c:v>
                </c:pt>
              </c:numCache>
            </c:numRef>
          </c:val>
          <c:smooth val="0"/>
        </c:ser>
        <c:dLbls>
          <c:showLegendKey val="0"/>
          <c:showVal val="1"/>
          <c:showCatName val="0"/>
          <c:showSerName val="0"/>
          <c:showPercent val="0"/>
          <c:showBubbleSize val="0"/>
        </c:dLbls>
        <c:marker val="1"/>
        <c:smooth val="0"/>
        <c:axId val="56078336"/>
        <c:axId val="56081024"/>
      </c:lineChart>
      <c:catAx>
        <c:axId val="56078336"/>
        <c:scaling>
          <c:orientation val="minMax"/>
        </c:scaling>
        <c:delete val="0"/>
        <c:axPos val="b"/>
        <c:numFmt formatCode="General" sourceLinked="1"/>
        <c:majorTickMark val="none"/>
        <c:minorTickMark val="none"/>
        <c:tickLblPos val="nextTo"/>
        <c:txPr>
          <a:bodyPr/>
          <a:lstStyle/>
          <a:p>
            <a:pPr>
              <a:defRPr sz="1400">
                <a:latin typeface="Times New Roman" panose="02020603050405020304" pitchFamily="18" charset="0"/>
                <a:cs typeface="Times New Roman" panose="02020603050405020304" pitchFamily="18" charset="0"/>
              </a:defRPr>
            </a:pPr>
            <a:endParaRPr lang="ru-RU"/>
          </a:p>
        </c:txPr>
        <c:crossAx val="56081024"/>
        <c:crosses val="autoZero"/>
        <c:auto val="1"/>
        <c:lblAlgn val="ctr"/>
        <c:lblOffset val="100"/>
        <c:noMultiLvlLbl val="0"/>
      </c:catAx>
      <c:valAx>
        <c:axId val="56081024"/>
        <c:scaling>
          <c:orientation val="minMax"/>
        </c:scaling>
        <c:delete val="1"/>
        <c:axPos val="l"/>
        <c:numFmt formatCode="General" sourceLinked="1"/>
        <c:majorTickMark val="none"/>
        <c:minorTickMark val="none"/>
        <c:tickLblPos val="nextTo"/>
        <c:crossAx val="5607833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25944242910208043"/>
          <c:y val="7.426075465299177E-2"/>
          <c:w val="0.35787762712355631"/>
          <c:h val="0.54152535683169711"/>
        </c:manualLayout>
      </c:layout>
      <c:pieChart>
        <c:varyColors val="1"/>
        <c:ser>
          <c:idx val="0"/>
          <c:order val="0"/>
          <c:tx>
            <c:strRef>
              <c:f>Лист1!$B$1</c:f>
              <c:strCache>
                <c:ptCount val="1"/>
                <c:pt idx="0">
                  <c:v>Продажи</c:v>
                </c:pt>
              </c:strCache>
            </c:strRef>
          </c:tx>
          <c:dLbls>
            <c:dLbl>
              <c:idx val="0"/>
              <c:layout>
                <c:manualLayout>
                  <c:x val="-2.1865203383198969E-2"/>
                  <c:y val="-1.9175135511258982E-2"/>
                </c:manualLayout>
              </c:layout>
              <c:showLegendKey val="0"/>
              <c:showVal val="0"/>
              <c:showCatName val="0"/>
              <c:showSerName val="0"/>
              <c:showPercent val="1"/>
              <c:showBubbleSize val="0"/>
              <c:extLst>
                <c:ext xmlns:c15="http://schemas.microsoft.com/office/drawing/2012/chart" uri="{CE6537A1-D6FC-4f65-9D91-7224C49458BB}">
                  <c15:layout/>
                </c:ext>
              </c:extLst>
            </c:dLbl>
            <c:dLbl>
              <c:idx val="1"/>
              <c:layout>
                <c:manualLayout>
                  <c:x val="5.3849209991160406E-2"/>
                  <c:y val="-1.3775698898952748E-2"/>
                </c:manualLayout>
              </c:layout>
              <c:showLegendKey val="0"/>
              <c:showVal val="0"/>
              <c:showCatName val="0"/>
              <c:showSerName val="0"/>
              <c:showPercent val="1"/>
              <c:showBubbleSize val="0"/>
              <c:extLst>
                <c:ext xmlns:c15="http://schemas.microsoft.com/office/drawing/2012/chart" uri="{CE6537A1-D6FC-4f65-9D91-7224C49458BB}">
                  <c15:layout/>
                </c:ext>
              </c:extLst>
            </c:dLbl>
            <c:dLbl>
              <c:idx val="2"/>
              <c:layout>
                <c:manualLayout>
                  <c:x val="4.6009380600223165E-2"/>
                  <c:y val="-1.0373481893824662E-2"/>
                </c:manualLayout>
              </c:layout>
              <c:showLegendKey val="0"/>
              <c:showVal val="0"/>
              <c:showCatName val="0"/>
              <c:showSerName val="0"/>
              <c:showPercent val="1"/>
              <c:showBubbleSize val="0"/>
            </c:dLbl>
            <c:spPr>
              <a:noFill/>
              <a:ln>
                <a:noFill/>
              </a:ln>
              <a:effectLst/>
            </c:spPr>
            <c:showLegendKey val="0"/>
            <c:showVal val="0"/>
            <c:showCatName val="0"/>
            <c:showSerName val="0"/>
            <c:showPercent val="1"/>
            <c:showBubbleSize val="0"/>
            <c:showLeaderLines val="1"/>
            <c:extLst>
              <c:ext xmlns:c15="http://schemas.microsoft.com/office/drawing/2012/chart" uri="{CE6537A1-D6FC-4f65-9D91-7224C49458BB}">
                <c15:layout/>
              </c:ext>
            </c:extLst>
          </c:dLbls>
          <c:cat>
            <c:strRef>
              <c:f>Лист1!$A$2:$A$6</c:f>
              <c:strCache>
                <c:ptCount val="5"/>
                <c:pt idx="0">
                  <c:v>Сельское хозяйство</c:v>
                </c:pt>
                <c:pt idx="1">
                  <c:v>Топливно-энергетический комплекс</c:v>
                </c:pt>
                <c:pt idx="2">
                  <c:v>Транспорт</c:v>
                </c:pt>
                <c:pt idx="3">
                  <c:v>Дорожный фонд</c:v>
                </c:pt>
                <c:pt idx="4">
                  <c:v>Другие вопросы в области экономики</c:v>
                </c:pt>
              </c:strCache>
            </c:strRef>
          </c:cat>
          <c:val>
            <c:numRef>
              <c:f>Лист1!$B$2:$B$6</c:f>
              <c:numCache>
                <c:formatCode>General</c:formatCode>
                <c:ptCount val="5"/>
                <c:pt idx="0">
                  <c:v>3.2</c:v>
                </c:pt>
                <c:pt idx="1">
                  <c:v>24.1</c:v>
                </c:pt>
                <c:pt idx="2">
                  <c:v>29.9</c:v>
                </c:pt>
                <c:pt idx="3">
                  <c:v>296.89999999999998</c:v>
                </c:pt>
                <c:pt idx="4">
                  <c:v>99</c:v>
                </c:pt>
              </c:numCache>
            </c:numRef>
          </c:val>
        </c:ser>
        <c:dLbls>
          <c:showLegendKey val="0"/>
          <c:showVal val="0"/>
          <c:showCatName val="0"/>
          <c:showSerName val="0"/>
          <c:showPercent val="1"/>
          <c:showBubbleSize val="0"/>
          <c:showLeaderLines val="1"/>
        </c:dLbls>
        <c:firstSliceAng val="0"/>
      </c:pieChart>
    </c:plotArea>
    <c:legend>
      <c:legendPos val="r"/>
      <c:layout>
        <c:manualLayout>
          <c:xMode val="edge"/>
          <c:yMode val="edge"/>
          <c:x val="0.65032943199547877"/>
          <c:y val="9.6063887638215634E-2"/>
          <c:w val="0.27912285108417906"/>
          <c:h val="0.46598477362164437"/>
        </c:manualLayout>
      </c:layout>
      <c:overlay val="0"/>
    </c:legend>
    <c:plotVisOnly val="1"/>
    <c:dispBlanksAs val="gap"/>
    <c:showDLblsOverMax val="0"/>
  </c:chart>
  <c:txPr>
    <a:bodyPr/>
    <a:lstStyle/>
    <a:p>
      <a:pPr>
        <a:defRPr sz="1400" b="1">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29"/>
    </mc:Choice>
    <mc:Fallback>
      <c:style val="29"/>
    </mc:Fallback>
  </mc:AlternateContent>
  <c:chart>
    <c:title>
      <c:tx>
        <c:rich>
          <a:bodyPr/>
          <a:lstStyle/>
          <a:p>
            <a:pPr>
              <a:defRPr sz="1400"/>
            </a:pPr>
            <a:r>
              <a:rPr lang="ru-RU" sz="1400" dirty="0" smtClean="0"/>
              <a:t>млн. руб.</a:t>
            </a:r>
            <a:endParaRPr lang="ru-RU" sz="1400" dirty="0"/>
          </a:p>
        </c:rich>
      </c:tx>
      <c:layout>
        <c:manualLayout>
          <c:xMode val="edge"/>
          <c:yMode val="edge"/>
          <c:x val="0.4069755075131854"/>
          <c:y val="0.91706890723725731"/>
        </c:manualLayout>
      </c:layout>
      <c:overlay val="0"/>
    </c:title>
    <c:autoTitleDeleted val="0"/>
    <c:plotArea>
      <c:layout>
        <c:manualLayout>
          <c:layoutTarget val="inner"/>
          <c:xMode val="edge"/>
          <c:yMode val="edge"/>
          <c:x val="4.3443377450492586E-2"/>
          <c:y val="0.16923946984614002"/>
          <c:w val="0.91311324509901481"/>
          <c:h val="0.63969369833611867"/>
        </c:manualLayout>
      </c:layout>
      <c:barChart>
        <c:barDir val="col"/>
        <c:grouping val="clustered"/>
        <c:varyColors val="0"/>
        <c:ser>
          <c:idx val="0"/>
          <c:order val="0"/>
          <c:tx>
            <c:strRef>
              <c:f>Лист1!$B$1</c:f>
              <c:strCache>
                <c:ptCount val="1"/>
                <c:pt idx="0">
                  <c:v>Ряд 1</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Лист1!$A$2:$A$3</c:f>
              <c:strCache>
                <c:ptCount val="2"/>
                <c:pt idx="0">
                  <c:v>План</c:v>
                </c:pt>
                <c:pt idx="1">
                  <c:v>Факт</c:v>
                </c:pt>
              </c:strCache>
            </c:strRef>
          </c:cat>
          <c:val>
            <c:numRef>
              <c:f>Лист1!$B$2:$B$3</c:f>
              <c:numCache>
                <c:formatCode>General</c:formatCode>
                <c:ptCount val="2"/>
                <c:pt idx="0">
                  <c:v>497.6</c:v>
                </c:pt>
                <c:pt idx="1">
                  <c:v>454.8</c:v>
                </c:pt>
              </c:numCache>
            </c:numRef>
          </c:val>
        </c:ser>
        <c:dLbls>
          <c:showLegendKey val="0"/>
          <c:showVal val="1"/>
          <c:showCatName val="0"/>
          <c:showSerName val="0"/>
          <c:showPercent val="0"/>
          <c:showBubbleSize val="0"/>
        </c:dLbls>
        <c:gapWidth val="150"/>
        <c:overlap val="-25"/>
        <c:axId val="183897472"/>
        <c:axId val="183916800"/>
      </c:barChart>
      <c:catAx>
        <c:axId val="183897472"/>
        <c:scaling>
          <c:orientation val="minMax"/>
        </c:scaling>
        <c:delete val="0"/>
        <c:axPos val="b"/>
        <c:numFmt formatCode="General" sourceLinked="0"/>
        <c:majorTickMark val="none"/>
        <c:minorTickMark val="none"/>
        <c:tickLblPos val="nextTo"/>
        <c:crossAx val="183916800"/>
        <c:crosses val="autoZero"/>
        <c:auto val="1"/>
        <c:lblAlgn val="ctr"/>
        <c:lblOffset val="100"/>
        <c:noMultiLvlLbl val="0"/>
      </c:catAx>
      <c:valAx>
        <c:axId val="183916800"/>
        <c:scaling>
          <c:orientation val="minMax"/>
        </c:scaling>
        <c:delete val="1"/>
        <c:axPos val="l"/>
        <c:numFmt formatCode="General" sourceLinked="1"/>
        <c:majorTickMark val="out"/>
        <c:minorTickMark val="none"/>
        <c:tickLblPos val="nextTo"/>
        <c:crossAx val="183897472"/>
        <c:crosses val="autoZero"/>
        <c:crossBetween val="between"/>
      </c:valAx>
    </c:plotArea>
    <c:plotVisOnly val="1"/>
    <c:dispBlanksAs val="gap"/>
    <c:showDLblsOverMax val="0"/>
  </c:chart>
  <c:txPr>
    <a:bodyPr/>
    <a:lstStyle/>
    <a:p>
      <a:pPr>
        <a:defRPr sz="1400" b="1">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view3D>
      <c:rotX val="75"/>
      <c:rotY val="0"/>
      <c:rAngAx val="0"/>
      <c:perspective val="30"/>
    </c:view3D>
    <c:floor>
      <c:thickness val="0"/>
    </c:floor>
    <c:sideWall>
      <c:thickness val="0"/>
    </c:sideWall>
    <c:backWall>
      <c:thickness val="0"/>
    </c:backWall>
    <c:plotArea>
      <c:layout/>
      <c:pie3DChart>
        <c:varyColors val="1"/>
        <c:ser>
          <c:idx val="0"/>
          <c:order val="0"/>
          <c:tx>
            <c:strRef>
              <c:f>Лист1!$B$1</c:f>
              <c:strCache>
                <c:ptCount val="1"/>
                <c:pt idx="0">
                  <c:v>Продажи</c:v>
                </c:pt>
              </c:strCache>
            </c:strRef>
          </c:tx>
          <c:dLbls>
            <c:spPr>
              <a:noFill/>
              <a:ln>
                <a:noFill/>
              </a:ln>
              <a:effectLst/>
            </c:spPr>
            <c:txPr>
              <a:bodyPr/>
              <a:lstStyle/>
              <a:p>
                <a:pPr>
                  <a:defRPr b="1"/>
                </a:pPr>
                <a:endParaRPr lang="ru-RU"/>
              </a:p>
            </c:txPr>
            <c:showLegendKey val="0"/>
            <c:showVal val="0"/>
            <c:showCatName val="0"/>
            <c:showSerName val="0"/>
            <c:showPercent val="1"/>
            <c:showBubbleSize val="0"/>
            <c:showLeaderLines val="1"/>
            <c:extLst>
              <c:ext xmlns:c15="http://schemas.microsoft.com/office/drawing/2012/chart" uri="{CE6537A1-D6FC-4f65-9D91-7224C49458BB}">
                <c15:layout/>
              </c:ext>
            </c:extLst>
          </c:dLbls>
          <c:cat>
            <c:strRef>
              <c:f>Лист1!$A$2:$A$4</c:f>
              <c:strCache>
                <c:ptCount val="3"/>
                <c:pt idx="0">
                  <c:v>Жилищное хозяйство</c:v>
                </c:pt>
                <c:pt idx="1">
                  <c:v>Коммунальное хозяйство</c:v>
                </c:pt>
                <c:pt idx="2">
                  <c:v>Благоустройство</c:v>
                </c:pt>
              </c:strCache>
            </c:strRef>
          </c:cat>
          <c:val>
            <c:numRef>
              <c:f>Лист1!$B$2:$B$4</c:f>
              <c:numCache>
                <c:formatCode>General</c:formatCode>
                <c:ptCount val="3"/>
                <c:pt idx="0">
                  <c:v>405.5</c:v>
                </c:pt>
                <c:pt idx="1">
                  <c:v>195</c:v>
                </c:pt>
                <c:pt idx="2">
                  <c:v>160.6</c:v>
                </c:pt>
              </c:numCache>
            </c:numRef>
          </c:val>
        </c:ser>
        <c:dLbls>
          <c:showLegendKey val="0"/>
          <c:showVal val="0"/>
          <c:showCatName val="0"/>
          <c:showSerName val="0"/>
          <c:showPercent val="1"/>
          <c:showBubbleSize val="0"/>
          <c:showLeaderLines val="1"/>
        </c:dLbls>
      </c:pie3DChart>
    </c:plotArea>
    <c:legend>
      <c:legendPos val="r"/>
      <c:layout>
        <c:manualLayout>
          <c:xMode val="edge"/>
          <c:yMode val="edge"/>
          <c:x val="0.63858086156067628"/>
          <c:y val="0.30827862908612103"/>
          <c:w val="0.33244216329448067"/>
          <c:h val="0.55473255496863982"/>
        </c:manualLayout>
      </c:layout>
      <c:overlay val="0"/>
      <c:txPr>
        <a:bodyPr/>
        <a:lstStyle/>
        <a:p>
          <a:pPr>
            <a:defRPr sz="1600"/>
          </a:pPr>
          <a:endParaRPr lang="ru-RU"/>
        </a:p>
      </c:txPr>
    </c:legend>
    <c:plotVisOnly val="1"/>
    <c:dispBlanksAs val="gap"/>
    <c:showDLblsOverMax val="0"/>
  </c:chart>
  <c:txPr>
    <a:bodyPr/>
    <a:lstStyle/>
    <a:p>
      <a:pPr>
        <a:defRPr sz="1800">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32"/>
    </mc:Choice>
    <mc:Fallback>
      <c:style val="32"/>
    </mc:Fallback>
  </mc:AlternateContent>
  <c:chart>
    <c:title>
      <c:tx>
        <c:rich>
          <a:bodyPr/>
          <a:lstStyle/>
          <a:p>
            <a:pPr>
              <a:defRPr sz="1400"/>
            </a:pPr>
            <a:r>
              <a:rPr lang="ru-RU" sz="1400"/>
              <a:t>млн. руб.</a:t>
            </a:r>
          </a:p>
        </c:rich>
      </c:tx>
      <c:layout>
        <c:manualLayout>
          <c:xMode val="edge"/>
          <c:yMode val="edge"/>
          <c:x val="0.38583137674368984"/>
          <c:y val="0.88970880295676136"/>
        </c:manualLayout>
      </c:layout>
      <c:overlay val="0"/>
    </c:title>
    <c:autoTitleDeleted val="0"/>
    <c:plotArea>
      <c:layout>
        <c:manualLayout>
          <c:layoutTarget val="inner"/>
          <c:xMode val="edge"/>
          <c:yMode val="edge"/>
          <c:x val="4.4092309158733259E-2"/>
          <c:y val="0.16347578616440786"/>
          <c:w val="0.91181538168253351"/>
          <c:h val="0.62441546496592804"/>
        </c:manualLayout>
      </c:layout>
      <c:barChart>
        <c:barDir val="col"/>
        <c:grouping val="clustered"/>
        <c:varyColors val="0"/>
        <c:ser>
          <c:idx val="0"/>
          <c:order val="0"/>
          <c:tx>
            <c:strRef>
              <c:f>Лист1!$B$1</c:f>
              <c:strCache>
                <c:ptCount val="1"/>
                <c:pt idx="0">
                  <c:v>План</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Лист1!$A$2:$A$3</c:f>
              <c:strCache>
                <c:ptCount val="2"/>
                <c:pt idx="0">
                  <c:v>План</c:v>
                </c:pt>
                <c:pt idx="1">
                  <c:v>Факт</c:v>
                </c:pt>
              </c:strCache>
            </c:strRef>
          </c:cat>
          <c:val>
            <c:numRef>
              <c:f>Лист1!$B$2:$B$3</c:f>
              <c:numCache>
                <c:formatCode>General</c:formatCode>
                <c:ptCount val="2"/>
                <c:pt idx="0" formatCode="0.0">
                  <c:v>780</c:v>
                </c:pt>
                <c:pt idx="1">
                  <c:v>761.2</c:v>
                </c:pt>
              </c:numCache>
            </c:numRef>
          </c:val>
        </c:ser>
        <c:dLbls>
          <c:showLegendKey val="0"/>
          <c:showVal val="1"/>
          <c:showCatName val="0"/>
          <c:showSerName val="0"/>
          <c:showPercent val="0"/>
          <c:showBubbleSize val="0"/>
        </c:dLbls>
        <c:gapWidth val="150"/>
        <c:overlap val="-25"/>
        <c:axId val="184088448"/>
        <c:axId val="184165120"/>
      </c:barChart>
      <c:catAx>
        <c:axId val="184088448"/>
        <c:scaling>
          <c:orientation val="minMax"/>
        </c:scaling>
        <c:delete val="0"/>
        <c:axPos val="b"/>
        <c:numFmt formatCode="General" sourceLinked="0"/>
        <c:majorTickMark val="none"/>
        <c:minorTickMark val="none"/>
        <c:tickLblPos val="nextTo"/>
        <c:crossAx val="184165120"/>
        <c:crosses val="autoZero"/>
        <c:auto val="1"/>
        <c:lblAlgn val="ctr"/>
        <c:lblOffset val="100"/>
        <c:noMultiLvlLbl val="0"/>
      </c:catAx>
      <c:valAx>
        <c:axId val="184165120"/>
        <c:scaling>
          <c:orientation val="minMax"/>
        </c:scaling>
        <c:delete val="1"/>
        <c:axPos val="l"/>
        <c:numFmt formatCode="0.0" sourceLinked="1"/>
        <c:majorTickMark val="out"/>
        <c:minorTickMark val="none"/>
        <c:tickLblPos val="nextTo"/>
        <c:crossAx val="184088448"/>
        <c:crosses val="autoZero"/>
        <c:crossBetween val="between"/>
      </c:valAx>
    </c:plotArea>
    <c:plotVisOnly val="1"/>
    <c:dispBlanksAs val="gap"/>
    <c:showDLblsOverMax val="0"/>
  </c:chart>
  <c:txPr>
    <a:bodyPr/>
    <a:lstStyle/>
    <a:p>
      <a:pPr>
        <a:defRPr sz="1400" b="1">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view3D>
      <c:rotX val="30"/>
      <c:rotY val="0"/>
      <c:rAngAx val="0"/>
      <c:perspective val="30"/>
    </c:view3D>
    <c:floor>
      <c:thickness val="0"/>
    </c:floor>
    <c:sideWall>
      <c:thickness val="0"/>
    </c:sideWall>
    <c:backWall>
      <c:thickness val="0"/>
    </c:backWall>
    <c:plotArea>
      <c:layout>
        <c:manualLayout>
          <c:layoutTarget val="inner"/>
          <c:xMode val="edge"/>
          <c:yMode val="edge"/>
          <c:x val="8.860114314412465E-2"/>
          <c:y val="0.19213351099897327"/>
          <c:w val="0.87025433761015913"/>
          <c:h val="0.5389901105204199"/>
        </c:manualLayout>
      </c:layout>
      <c:pie3DChart>
        <c:varyColors val="1"/>
        <c:ser>
          <c:idx val="0"/>
          <c:order val="0"/>
          <c:tx>
            <c:strRef>
              <c:f>Лист1!$B$1</c:f>
              <c:strCache>
                <c:ptCount val="1"/>
                <c:pt idx="0">
                  <c:v>Продажи</c:v>
                </c:pt>
              </c:strCache>
            </c:strRef>
          </c:tx>
          <c:dLbls>
            <c:dLbl>
              <c:idx val="3"/>
              <c:layout>
                <c:manualLayout>
                  <c:x val="-2.518592705385676E-2"/>
                  <c:y val="-1.2890604476943094E-2"/>
                </c:manualLayout>
              </c:layout>
              <c:showLegendKey val="0"/>
              <c:showVal val="0"/>
              <c:showCatName val="0"/>
              <c:showSerName val="0"/>
              <c:showPercent val="1"/>
              <c:showBubbleSize val="0"/>
              <c:extLst>
                <c:ext xmlns:c15="http://schemas.microsoft.com/office/drawing/2012/chart" uri="{CE6537A1-D6FC-4f65-9D91-7224C49458BB}">
                  <c15:layout/>
                </c:ext>
              </c:extLst>
            </c:dLbl>
            <c:dLbl>
              <c:idx val="4"/>
              <c:layout>
                <c:manualLayout>
                  <c:x val="5.1103962304841946E-2"/>
                  <c:y val="-2.2725862537463771E-2"/>
                </c:manualLayout>
              </c:layout>
              <c:showLegendKey val="0"/>
              <c:showVal val="0"/>
              <c:showCatName val="0"/>
              <c:showSerName val="0"/>
              <c:showPercent val="1"/>
              <c:showBubbleSize val="0"/>
              <c:extLst>
                <c:ext xmlns:c15="http://schemas.microsoft.com/office/drawing/2012/chart" uri="{CE6537A1-D6FC-4f65-9D91-7224C49458BB}">
                  <c15:layout/>
                </c:ext>
              </c:extLst>
            </c:dLbl>
            <c:spPr>
              <a:noFill/>
              <a:ln>
                <a:noFill/>
              </a:ln>
              <a:effectLst/>
            </c:spPr>
            <c:txPr>
              <a:bodyPr wrap="square" lIns="38100" tIns="19050" rIns="38100" bIns="19050" anchor="ctr">
                <a:spAutoFit/>
              </a:bodyPr>
              <a:lstStyle/>
              <a:p>
                <a:pPr>
                  <a:defRPr sz="1400"/>
                </a:pPr>
                <a:endParaRPr lang="ru-RU"/>
              </a:p>
            </c:txPr>
            <c:showLegendKey val="0"/>
            <c:showVal val="0"/>
            <c:showCatName val="0"/>
            <c:showSerName val="0"/>
            <c:showPercent val="1"/>
            <c:showBubbleSize val="0"/>
            <c:showLeaderLines val="1"/>
            <c:extLst>
              <c:ext xmlns:c15="http://schemas.microsoft.com/office/drawing/2012/chart" uri="{CE6537A1-D6FC-4f65-9D91-7224C49458BB}">
                <c15:layout/>
              </c:ext>
            </c:extLst>
          </c:dLbls>
          <c:cat>
            <c:strRef>
              <c:f>Лист1!$A$2:$A$6</c:f>
              <c:strCache>
                <c:ptCount val="5"/>
                <c:pt idx="0">
                  <c:v>Дошкольное</c:v>
                </c:pt>
                <c:pt idx="1">
                  <c:v>Общее</c:v>
                </c:pt>
                <c:pt idx="2">
                  <c:v>Дополнительное</c:v>
                </c:pt>
                <c:pt idx="3">
                  <c:v>Молодежная политика</c:v>
                </c:pt>
                <c:pt idx="4">
                  <c:v>Прочие мероприятия</c:v>
                </c:pt>
              </c:strCache>
            </c:strRef>
          </c:cat>
          <c:val>
            <c:numRef>
              <c:f>Лист1!$B$2:$B$6</c:f>
              <c:numCache>
                <c:formatCode>General</c:formatCode>
                <c:ptCount val="5"/>
                <c:pt idx="0">
                  <c:v>335.7</c:v>
                </c:pt>
                <c:pt idx="1">
                  <c:v>346.4</c:v>
                </c:pt>
                <c:pt idx="2">
                  <c:v>77.7</c:v>
                </c:pt>
                <c:pt idx="3">
                  <c:v>6.4</c:v>
                </c:pt>
                <c:pt idx="4">
                  <c:v>38.9</c:v>
                </c:pt>
              </c:numCache>
            </c:numRef>
          </c:val>
        </c:ser>
        <c:dLbls>
          <c:showLegendKey val="0"/>
          <c:showVal val="0"/>
          <c:showCatName val="0"/>
          <c:showSerName val="0"/>
          <c:showPercent val="1"/>
          <c:showBubbleSize val="0"/>
          <c:showLeaderLines val="1"/>
        </c:dLbls>
      </c:pie3DChart>
    </c:plotArea>
    <c:legend>
      <c:legendPos val="b"/>
      <c:layout>
        <c:manualLayout>
          <c:xMode val="edge"/>
          <c:yMode val="edge"/>
          <c:x val="0.18493376840979048"/>
          <c:y val="0.78046261285117813"/>
          <c:w val="0.81506629982289547"/>
          <c:h val="0.11114975595503705"/>
        </c:manualLayout>
      </c:layout>
      <c:overlay val="0"/>
    </c:legend>
    <c:plotVisOnly val="1"/>
    <c:dispBlanksAs val="gap"/>
    <c:showDLblsOverMax val="0"/>
  </c:chart>
  <c:txPr>
    <a:bodyPr/>
    <a:lstStyle/>
    <a:p>
      <a:pPr>
        <a:defRPr sz="1200" b="1">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29"/>
    </mc:Choice>
    <mc:Fallback>
      <c:style val="29"/>
    </mc:Fallback>
  </mc:AlternateContent>
  <c:chart>
    <c:title>
      <c:tx>
        <c:rich>
          <a:bodyPr/>
          <a:lstStyle/>
          <a:p>
            <a:pPr>
              <a:defRPr sz="1400"/>
            </a:pPr>
            <a:r>
              <a:rPr lang="ru-RU" sz="1400" dirty="0" smtClean="0"/>
              <a:t>млн. руб.</a:t>
            </a:r>
            <a:endParaRPr lang="ru-RU" sz="1400" dirty="0"/>
          </a:p>
        </c:rich>
      </c:tx>
      <c:layout>
        <c:manualLayout>
          <c:xMode val="edge"/>
          <c:yMode val="edge"/>
          <c:x val="0.41998876001666618"/>
          <c:y val="0.86294729804366155"/>
        </c:manualLayout>
      </c:layout>
      <c:overlay val="0"/>
    </c:title>
    <c:autoTitleDeleted val="0"/>
    <c:plotArea>
      <c:layout>
        <c:manualLayout>
          <c:layoutTarget val="inner"/>
          <c:xMode val="edge"/>
          <c:yMode val="edge"/>
          <c:x val="3.3841070511516136E-2"/>
          <c:y val="0.18144966716083835"/>
          <c:w val="0.93231785897696773"/>
          <c:h val="0.55128266620156396"/>
        </c:manualLayout>
      </c:layout>
      <c:barChart>
        <c:barDir val="col"/>
        <c:grouping val="clustered"/>
        <c:varyColors val="0"/>
        <c:ser>
          <c:idx val="0"/>
          <c:order val="0"/>
          <c:tx>
            <c:strRef>
              <c:f>Лист1!$B$1</c:f>
              <c:strCache>
                <c:ptCount val="1"/>
                <c:pt idx="0">
                  <c:v>Ряд 1</c:v>
                </c:pt>
              </c:strCache>
            </c:strRef>
          </c:tx>
          <c:invertIfNegative val="0"/>
          <c:dLbls>
            <c:spPr>
              <a:noFill/>
              <a:ln>
                <a:noFill/>
              </a:ln>
              <a:effectLst/>
            </c:spPr>
            <c:txPr>
              <a:bodyPr/>
              <a:lstStyle/>
              <a:p>
                <a:pPr>
                  <a:defRPr b="1"/>
                </a:pPr>
                <a:endParaRPr lang="ru-RU"/>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Лист1!$A$2:$A$3</c:f>
              <c:strCache>
                <c:ptCount val="2"/>
                <c:pt idx="0">
                  <c:v>План</c:v>
                </c:pt>
                <c:pt idx="1">
                  <c:v>Факт</c:v>
                </c:pt>
              </c:strCache>
            </c:strRef>
          </c:cat>
          <c:val>
            <c:numRef>
              <c:f>Лист1!$B$2:$B$3</c:f>
              <c:numCache>
                <c:formatCode>General</c:formatCode>
                <c:ptCount val="2"/>
                <c:pt idx="0">
                  <c:v>806.8</c:v>
                </c:pt>
                <c:pt idx="1">
                  <c:v>805.2</c:v>
                </c:pt>
              </c:numCache>
            </c:numRef>
          </c:val>
        </c:ser>
        <c:dLbls>
          <c:showLegendKey val="0"/>
          <c:showVal val="1"/>
          <c:showCatName val="0"/>
          <c:showSerName val="0"/>
          <c:showPercent val="0"/>
          <c:showBubbleSize val="0"/>
        </c:dLbls>
        <c:gapWidth val="150"/>
        <c:overlap val="-25"/>
        <c:axId val="184525184"/>
        <c:axId val="184527872"/>
      </c:barChart>
      <c:catAx>
        <c:axId val="184525184"/>
        <c:scaling>
          <c:orientation val="minMax"/>
        </c:scaling>
        <c:delete val="0"/>
        <c:axPos val="b"/>
        <c:numFmt formatCode="General" sourceLinked="0"/>
        <c:majorTickMark val="none"/>
        <c:minorTickMark val="none"/>
        <c:tickLblPos val="nextTo"/>
        <c:txPr>
          <a:bodyPr/>
          <a:lstStyle/>
          <a:p>
            <a:pPr>
              <a:defRPr b="1"/>
            </a:pPr>
            <a:endParaRPr lang="ru-RU"/>
          </a:p>
        </c:txPr>
        <c:crossAx val="184527872"/>
        <c:crosses val="autoZero"/>
        <c:auto val="1"/>
        <c:lblAlgn val="ctr"/>
        <c:lblOffset val="100"/>
        <c:noMultiLvlLbl val="0"/>
      </c:catAx>
      <c:valAx>
        <c:axId val="184527872"/>
        <c:scaling>
          <c:orientation val="minMax"/>
        </c:scaling>
        <c:delete val="1"/>
        <c:axPos val="l"/>
        <c:numFmt formatCode="General" sourceLinked="1"/>
        <c:majorTickMark val="out"/>
        <c:minorTickMark val="none"/>
        <c:tickLblPos val="nextTo"/>
        <c:crossAx val="184525184"/>
        <c:crosses val="autoZero"/>
        <c:crossBetween val="between"/>
      </c:valAx>
    </c:plotArea>
    <c:plotVisOnly val="1"/>
    <c:dispBlanksAs val="gap"/>
    <c:showDLblsOverMax val="0"/>
  </c:chart>
  <c:txPr>
    <a:bodyPr/>
    <a:lstStyle/>
    <a:p>
      <a:pPr>
        <a:defRPr sz="1400">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view3D>
      <c:rotX val="30"/>
      <c:rotY val="0"/>
      <c:rAngAx val="0"/>
      <c:perspective val="30"/>
    </c:view3D>
    <c:floor>
      <c:thickness val="0"/>
    </c:floor>
    <c:sideWall>
      <c:thickness val="0"/>
    </c:sideWall>
    <c:backWall>
      <c:thickness val="0"/>
    </c:backWall>
    <c:plotArea>
      <c:layout>
        <c:manualLayout>
          <c:layoutTarget val="inner"/>
          <c:xMode val="edge"/>
          <c:yMode val="edge"/>
          <c:x val="0.10745687842962982"/>
          <c:y val="8.9500291098944404E-2"/>
          <c:w val="0.8041064609378914"/>
          <c:h val="0.56225653465573167"/>
        </c:manualLayout>
      </c:layout>
      <c:pie3DChart>
        <c:varyColors val="1"/>
        <c:ser>
          <c:idx val="0"/>
          <c:order val="0"/>
          <c:tx>
            <c:strRef>
              <c:f>Лист1!$B$1</c:f>
              <c:strCache>
                <c:ptCount val="1"/>
                <c:pt idx="0">
                  <c:v>Продажи</c:v>
                </c:pt>
              </c:strCache>
            </c:strRef>
          </c:tx>
          <c:explosion val="25"/>
          <c:dLbls>
            <c:spPr>
              <a:noFill/>
              <a:ln>
                <a:noFill/>
              </a:ln>
              <a:effectLst/>
            </c:spPr>
            <c:txPr>
              <a:bodyPr/>
              <a:lstStyle/>
              <a:p>
                <a:pPr>
                  <a:defRPr>
                    <a:solidFill>
                      <a:schemeClr val="bg1"/>
                    </a:solidFill>
                  </a:defRPr>
                </a:pPr>
                <a:endParaRPr lang="ru-RU"/>
              </a:p>
            </c:txPr>
            <c:showLegendKey val="0"/>
            <c:showVal val="0"/>
            <c:showCatName val="0"/>
            <c:showSerName val="0"/>
            <c:showPercent val="1"/>
            <c:showBubbleSize val="0"/>
            <c:showLeaderLines val="1"/>
            <c:extLst>
              <c:ext xmlns:c15="http://schemas.microsoft.com/office/drawing/2012/chart" uri="{CE6537A1-D6FC-4f65-9D91-7224C49458BB}">
                <c15:layout/>
              </c:ext>
            </c:extLst>
          </c:dLbls>
          <c:cat>
            <c:strRef>
              <c:f>Лист1!$A$2:$A$5</c:f>
              <c:strCache>
                <c:ptCount val="4"/>
                <c:pt idx="0">
                  <c:v>Развитие библиотечного дела</c:v>
                </c:pt>
                <c:pt idx="1">
                  <c:v>Культурно-досуговое обслуживание населения</c:v>
                </c:pt>
                <c:pt idx="2">
                  <c:v>Развитие музейного дела</c:v>
                </c:pt>
                <c:pt idx="3">
                  <c:v>Прочие мероприятия</c:v>
                </c:pt>
              </c:strCache>
            </c:strRef>
          </c:cat>
          <c:val>
            <c:numRef>
              <c:f>Лист1!$B$2:$B$5</c:f>
              <c:numCache>
                <c:formatCode>General</c:formatCode>
                <c:ptCount val="4"/>
                <c:pt idx="0">
                  <c:v>40.200000000000003</c:v>
                </c:pt>
                <c:pt idx="1">
                  <c:v>73.8</c:v>
                </c:pt>
                <c:pt idx="2">
                  <c:v>12.7</c:v>
                </c:pt>
                <c:pt idx="3">
                  <c:v>36.799999999999997</c:v>
                </c:pt>
              </c:numCache>
            </c:numRef>
          </c:val>
        </c:ser>
        <c:dLbls>
          <c:showLegendKey val="0"/>
          <c:showVal val="0"/>
          <c:showCatName val="0"/>
          <c:showSerName val="0"/>
          <c:showPercent val="1"/>
          <c:showBubbleSize val="0"/>
          <c:showLeaderLines val="1"/>
        </c:dLbls>
      </c:pie3DChart>
    </c:plotArea>
    <c:legend>
      <c:legendPos val="b"/>
      <c:layout>
        <c:manualLayout>
          <c:xMode val="edge"/>
          <c:yMode val="edge"/>
          <c:x val="6.9761992676195025E-2"/>
          <c:y val="0.67759743769474123"/>
          <c:w val="0.92237036793891591"/>
          <c:h val="0.27402459397515505"/>
        </c:manualLayout>
      </c:layout>
      <c:overlay val="0"/>
    </c:legend>
    <c:plotVisOnly val="1"/>
    <c:dispBlanksAs val="gap"/>
    <c:showDLblsOverMax val="0"/>
  </c:chart>
  <c:txPr>
    <a:bodyPr/>
    <a:lstStyle/>
    <a:p>
      <a:pPr>
        <a:defRPr sz="1400" b="1">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28"/>
    </mc:Choice>
    <mc:Fallback>
      <c:style val="28"/>
    </mc:Fallback>
  </mc:AlternateContent>
  <c:chart>
    <c:title>
      <c:tx>
        <c:rich>
          <a:bodyPr/>
          <a:lstStyle/>
          <a:p>
            <a:pPr>
              <a:defRPr sz="1400"/>
            </a:pPr>
            <a:r>
              <a:rPr lang="ru-RU" sz="1400" dirty="0" smtClean="0"/>
              <a:t>млн. руб.</a:t>
            </a:r>
            <a:endParaRPr lang="ru-RU" sz="1400" dirty="0"/>
          </a:p>
        </c:rich>
      </c:tx>
      <c:layout>
        <c:manualLayout>
          <c:xMode val="edge"/>
          <c:yMode val="edge"/>
          <c:x val="0.38877940329862332"/>
          <c:y val="0.87052438801111409"/>
        </c:manualLayout>
      </c:layout>
      <c:overlay val="0"/>
    </c:title>
    <c:autoTitleDeleted val="0"/>
    <c:plotArea>
      <c:layout>
        <c:manualLayout>
          <c:layoutTarget val="inner"/>
          <c:xMode val="edge"/>
          <c:yMode val="edge"/>
          <c:x val="3.5927194958135962E-2"/>
          <c:y val="0.16298334899311304"/>
          <c:w val="0.92814584387742927"/>
          <c:h val="0.63347111927521038"/>
        </c:manualLayout>
      </c:layout>
      <c:barChart>
        <c:barDir val="col"/>
        <c:grouping val="clustered"/>
        <c:varyColors val="0"/>
        <c:ser>
          <c:idx val="0"/>
          <c:order val="0"/>
          <c:tx>
            <c:strRef>
              <c:f>Лист1!$B$1</c:f>
              <c:strCache>
                <c:ptCount val="1"/>
                <c:pt idx="0">
                  <c:v>Ряд 1</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Лист1!$A$2:$A$3</c:f>
              <c:strCache>
                <c:ptCount val="2"/>
                <c:pt idx="0">
                  <c:v>План</c:v>
                </c:pt>
                <c:pt idx="1">
                  <c:v>Факт</c:v>
                </c:pt>
              </c:strCache>
            </c:strRef>
          </c:cat>
          <c:val>
            <c:numRef>
              <c:f>Лист1!$B$2:$B$3</c:f>
              <c:numCache>
                <c:formatCode>General</c:formatCode>
                <c:ptCount val="2"/>
                <c:pt idx="0">
                  <c:v>174.7</c:v>
                </c:pt>
                <c:pt idx="1">
                  <c:v>163.5</c:v>
                </c:pt>
              </c:numCache>
            </c:numRef>
          </c:val>
        </c:ser>
        <c:dLbls>
          <c:showLegendKey val="0"/>
          <c:showVal val="1"/>
          <c:showCatName val="0"/>
          <c:showSerName val="0"/>
          <c:showPercent val="0"/>
          <c:showBubbleSize val="0"/>
        </c:dLbls>
        <c:gapWidth val="150"/>
        <c:overlap val="-25"/>
        <c:axId val="184154368"/>
        <c:axId val="184566912"/>
      </c:barChart>
      <c:catAx>
        <c:axId val="184154368"/>
        <c:scaling>
          <c:orientation val="minMax"/>
        </c:scaling>
        <c:delete val="0"/>
        <c:axPos val="b"/>
        <c:numFmt formatCode="General" sourceLinked="0"/>
        <c:majorTickMark val="none"/>
        <c:minorTickMark val="none"/>
        <c:tickLblPos val="nextTo"/>
        <c:crossAx val="184566912"/>
        <c:crosses val="autoZero"/>
        <c:auto val="1"/>
        <c:lblAlgn val="ctr"/>
        <c:lblOffset val="100"/>
        <c:noMultiLvlLbl val="0"/>
      </c:catAx>
      <c:valAx>
        <c:axId val="184566912"/>
        <c:scaling>
          <c:orientation val="minMax"/>
        </c:scaling>
        <c:delete val="1"/>
        <c:axPos val="l"/>
        <c:numFmt formatCode="General" sourceLinked="1"/>
        <c:majorTickMark val="out"/>
        <c:minorTickMark val="none"/>
        <c:tickLblPos val="nextTo"/>
        <c:crossAx val="184154368"/>
        <c:crosses val="autoZero"/>
        <c:crossBetween val="between"/>
      </c:valAx>
    </c:plotArea>
    <c:plotVisOnly val="1"/>
    <c:dispBlanksAs val="gap"/>
    <c:showDLblsOverMax val="0"/>
  </c:chart>
  <c:txPr>
    <a:bodyPr/>
    <a:lstStyle/>
    <a:p>
      <a:pPr>
        <a:defRPr sz="1400" b="1">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6878878667861231"/>
          <c:y val="0.13837830752324329"/>
          <c:w val="0.31281136792055592"/>
          <c:h val="0.56416856859812425"/>
        </c:manualLayout>
      </c:layout>
      <c:pieChart>
        <c:varyColors val="1"/>
        <c:ser>
          <c:idx val="0"/>
          <c:order val="0"/>
          <c:tx>
            <c:strRef>
              <c:f>Лист1!$B$1</c:f>
              <c:strCache>
                <c:ptCount val="1"/>
                <c:pt idx="0">
                  <c:v>Продажи</c:v>
                </c:pt>
              </c:strCache>
            </c:strRef>
          </c:tx>
          <c:dLbls>
            <c:dLbl>
              <c:idx val="0"/>
              <c:layout>
                <c:manualLayout>
                  <c:x val="3.296362932535879E-2"/>
                  <c:y val="1.7500818456290391E-3"/>
                </c:manualLayout>
              </c:layout>
              <c:showLegendKey val="0"/>
              <c:showVal val="0"/>
              <c:showCatName val="0"/>
              <c:showSerName val="0"/>
              <c:showPercent val="1"/>
              <c:showBubbleSize val="0"/>
            </c:dLbl>
            <c:dLbl>
              <c:idx val="3"/>
              <c:layout>
                <c:manualLayout>
                  <c:x val="-5.5268181857855231E-2"/>
                  <c:y val="-2.1332619147346171E-2"/>
                </c:manualLayout>
              </c:layout>
              <c:showLegendKey val="0"/>
              <c:showVal val="0"/>
              <c:showCatName val="0"/>
              <c:showSerName val="0"/>
              <c:showPercent val="1"/>
              <c:showBubbleSize val="0"/>
            </c:dLbl>
            <c:spPr>
              <a:noFill/>
              <a:ln>
                <a:noFill/>
              </a:ln>
              <a:effectLst/>
            </c:spPr>
            <c:txPr>
              <a:bodyPr/>
              <a:lstStyle/>
              <a:p>
                <a:pPr>
                  <a:defRPr sz="1600" b="1">
                    <a:solidFill>
                      <a:schemeClr val="tx1"/>
                    </a:solidFill>
                    <a:latin typeface="Times New Roman" panose="02020603050405020304" pitchFamily="18" charset="0"/>
                    <a:cs typeface="Times New Roman" panose="02020603050405020304" pitchFamily="18" charset="0"/>
                  </a:defRPr>
                </a:pPr>
                <a:endParaRPr lang="ru-RU"/>
              </a:p>
            </c:txPr>
            <c:showLegendKey val="0"/>
            <c:showVal val="0"/>
            <c:showCatName val="0"/>
            <c:showSerName val="0"/>
            <c:showPercent val="1"/>
            <c:showBubbleSize val="0"/>
            <c:showLeaderLines val="1"/>
            <c:extLst>
              <c:ext xmlns:c15="http://schemas.microsoft.com/office/drawing/2012/chart" uri="{CE6537A1-D6FC-4f65-9D91-7224C49458BB}">
                <c15:layout/>
              </c:ext>
            </c:extLst>
          </c:dLbls>
          <c:cat>
            <c:strRef>
              <c:f>Лист1!$A$2:$A$5</c:f>
              <c:strCache>
                <c:ptCount val="4"/>
                <c:pt idx="0">
                  <c:v>Пенсионное обеспечение</c:v>
                </c:pt>
                <c:pt idx="1">
                  <c:v>Социальное обеспечение населения</c:v>
                </c:pt>
                <c:pt idx="2">
                  <c:v>Охрана семьи и детства</c:v>
                </c:pt>
                <c:pt idx="3">
                  <c:v>Другие вопросы в обсласти социальной политики</c:v>
                </c:pt>
              </c:strCache>
            </c:strRef>
          </c:cat>
          <c:val>
            <c:numRef>
              <c:f>Лист1!$B$2:$B$5</c:f>
              <c:numCache>
                <c:formatCode>General</c:formatCode>
                <c:ptCount val="4"/>
                <c:pt idx="0">
                  <c:v>6689.8</c:v>
                </c:pt>
                <c:pt idx="1">
                  <c:v>27327.8</c:v>
                </c:pt>
                <c:pt idx="2">
                  <c:v>49592</c:v>
                </c:pt>
                <c:pt idx="3">
                  <c:v>2640.7</c:v>
                </c:pt>
              </c:numCache>
            </c:numRef>
          </c:val>
        </c:ser>
        <c:dLbls>
          <c:showLegendKey val="0"/>
          <c:showVal val="0"/>
          <c:showCatName val="0"/>
          <c:showSerName val="0"/>
          <c:showPercent val="1"/>
          <c:showBubbleSize val="0"/>
          <c:showLeaderLines val="1"/>
        </c:dLbls>
        <c:firstSliceAng val="0"/>
      </c:pieChart>
    </c:plotArea>
    <c:legend>
      <c:legendPos val="b"/>
      <c:layout>
        <c:manualLayout>
          <c:xMode val="edge"/>
          <c:yMode val="edge"/>
          <c:x val="0.17602933790845679"/>
          <c:y val="0.71887776081420607"/>
          <c:w val="0.77769685039370073"/>
          <c:h val="0.25321573763354693"/>
        </c:manualLayout>
      </c:layout>
      <c:overlay val="0"/>
      <c:txPr>
        <a:bodyPr/>
        <a:lstStyle/>
        <a:p>
          <a:pPr>
            <a:defRPr sz="1400" b="1">
              <a:latin typeface="Times New Roman" panose="02020603050405020304" pitchFamily="18" charset="0"/>
              <a:cs typeface="Times New Roman" panose="02020603050405020304" pitchFamily="18" charset="0"/>
            </a:defRPr>
          </a:pPr>
          <a:endParaRPr lang="ru-RU"/>
        </a:p>
      </c:txPr>
    </c:legend>
    <c:plotVisOnly val="1"/>
    <c:dispBlanksAs val="gap"/>
    <c:showDLblsOverMax val="0"/>
  </c:chart>
  <c:txPr>
    <a:bodyPr/>
    <a:lstStyle/>
    <a:p>
      <a:pPr>
        <a:defRPr sz="1800"/>
      </a:pPr>
      <a:endParaRPr lang="ru-RU"/>
    </a:p>
  </c:txPr>
  <c:externalData r:id="rId1">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30"/>
    </mc:Choice>
    <mc:Fallback>
      <c:style val="30"/>
    </mc:Fallback>
  </mc:AlternateContent>
  <c:chart>
    <c:title>
      <c:tx>
        <c:rich>
          <a:bodyPr/>
          <a:lstStyle/>
          <a:p>
            <a:pPr>
              <a:defRPr/>
            </a:pPr>
            <a:r>
              <a:rPr lang="ru-RU" dirty="0" smtClean="0"/>
              <a:t>млн. руб.</a:t>
            </a:r>
            <a:endParaRPr lang="ru-RU" dirty="0"/>
          </a:p>
        </c:rich>
      </c:tx>
      <c:layout>
        <c:manualLayout>
          <c:xMode val="edge"/>
          <c:yMode val="edge"/>
          <c:x val="0.37274572851078563"/>
          <c:y val="0.8553145734262676"/>
        </c:manualLayout>
      </c:layout>
      <c:overlay val="0"/>
    </c:title>
    <c:autoTitleDeleted val="0"/>
    <c:plotArea>
      <c:layout>
        <c:manualLayout>
          <c:layoutTarget val="inner"/>
          <c:xMode val="edge"/>
          <c:yMode val="edge"/>
          <c:x val="3.3207227620703647E-2"/>
          <c:y val="0.18152058696574697"/>
          <c:w val="0.92538222248809965"/>
          <c:h val="0.58990123101790437"/>
        </c:manualLayout>
      </c:layout>
      <c:barChart>
        <c:barDir val="col"/>
        <c:grouping val="clustered"/>
        <c:varyColors val="0"/>
        <c:ser>
          <c:idx val="0"/>
          <c:order val="0"/>
          <c:tx>
            <c:strRef>
              <c:f>Лист1!$B$1</c:f>
              <c:strCache>
                <c:ptCount val="1"/>
                <c:pt idx="0">
                  <c:v>Ряд 1</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Лист1!$A$2:$A$3</c:f>
              <c:strCache>
                <c:ptCount val="2"/>
                <c:pt idx="0">
                  <c:v>План</c:v>
                </c:pt>
                <c:pt idx="1">
                  <c:v>Факт</c:v>
                </c:pt>
              </c:strCache>
            </c:strRef>
          </c:cat>
          <c:val>
            <c:numRef>
              <c:f>Лист1!$B$2:$B$3</c:f>
              <c:numCache>
                <c:formatCode>General</c:formatCode>
                <c:ptCount val="2"/>
                <c:pt idx="0">
                  <c:v>87.7</c:v>
                </c:pt>
                <c:pt idx="1">
                  <c:v>86.3</c:v>
                </c:pt>
              </c:numCache>
            </c:numRef>
          </c:val>
        </c:ser>
        <c:dLbls>
          <c:showLegendKey val="0"/>
          <c:showVal val="1"/>
          <c:showCatName val="0"/>
          <c:showSerName val="0"/>
          <c:showPercent val="0"/>
          <c:showBubbleSize val="0"/>
        </c:dLbls>
        <c:gapWidth val="150"/>
        <c:overlap val="-25"/>
        <c:axId val="185340288"/>
        <c:axId val="185342976"/>
      </c:barChart>
      <c:catAx>
        <c:axId val="185340288"/>
        <c:scaling>
          <c:orientation val="minMax"/>
        </c:scaling>
        <c:delete val="0"/>
        <c:axPos val="b"/>
        <c:numFmt formatCode="General" sourceLinked="0"/>
        <c:majorTickMark val="none"/>
        <c:minorTickMark val="none"/>
        <c:tickLblPos val="nextTo"/>
        <c:crossAx val="185342976"/>
        <c:crosses val="autoZero"/>
        <c:auto val="1"/>
        <c:lblAlgn val="ctr"/>
        <c:lblOffset val="100"/>
        <c:noMultiLvlLbl val="0"/>
      </c:catAx>
      <c:valAx>
        <c:axId val="185342976"/>
        <c:scaling>
          <c:orientation val="minMax"/>
        </c:scaling>
        <c:delete val="1"/>
        <c:axPos val="l"/>
        <c:numFmt formatCode="General" sourceLinked="1"/>
        <c:majorTickMark val="out"/>
        <c:minorTickMark val="none"/>
        <c:tickLblPos val="nextTo"/>
        <c:crossAx val="185340288"/>
        <c:crosses val="autoZero"/>
        <c:crossBetween val="between"/>
      </c:valAx>
    </c:plotArea>
    <c:plotVisOnly val="1"/>
    <c:dispBlanksAs val="gap"/>
    <c:showDLblsOverMax val="0"/>
  </c:chart>
  <c:txPr>
    <a:bodyPr/>
    <a:lstStyle/>
    <a:p>
      <a:pPr>
        <a:defRPr sz="1400" b="1">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400"/>
          </a:pPr>
          <a:endParaRPr lang="ru-RU"/>
        </a:p>
      </c:txPr>
    </c:title>
    <c:autoTitleDeleted val="0"/>
    <c:plotArea>
      <c:layout/>
      <c:lineChart>
        <c:grouping val="standard"/>
        <c:varyColors val="0"/>
        <c:ser>
          <c:idx val="0"/>
          <c:order val="0"/>
          <c:tx>
            <c:strRef>
              <c:f>Лист1!$B$1</c:f>
              <c:strCache>
                <c:ptCount val="1"/>
                <c:pt idx="0">
                  <c:v>Величина прожиточного минимума</c:v>
                </c:pt>
              </c:strCache>
            </c:strRef>
          </c:tx>
          <c:marker>
            <c:symbol val="none"/>
          </c:marker>
          <c:dLbls>
            <c:dLbl>
              <c:idx val="0"/>
              <c:layout>
                <c:manualLayout>
                  <c:x val="-7.8554278559226864E-2"/>
                  <c:y val="6.0626944228419063E-2"/>
                </c:manualLayout>
              </c:layout>
              <c:showLegendKey val="0"/>
              <c:showVal val="1"/>
              <c:showCatName val="0"/>
              <c:showSerName val="0"/>
              <c:showPercent val="0"/>
              <c:showBubbleSize val="0"/>
            </c:dLbl>
            <c:dLbl>
              <c:idx val="1"/>
              <c:layout>
                <c:manualLayout>
                  <c:x val="-9.1450767674673861E-2"/>
                  <c:y val="-7.1650024997222561E-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Лист1!$A$2:$A$4</c:f>
              <c:numCache>
                <c:formatCode>General</c:formatCode>
                <c:ptCount val="3"/>
                <c:pt idx="0">
                  <c:v>2017</c:v>
                </c:pt>
                <c:pt idx="1">
                  <c:v>2018</c:v>
                </c:pt>
                <c:pt idx="2">
                  <c:v>2019</c:v>
                </c:pt>
              </c:numCache>
            </c:numRef>
          </c:cat>
          <c:val>
            <c:numRef>
              <c:f>Лист1!$B$2:$B$4</c:f>
              <c:numCache>
                <c:formatCode>General</c:formatCode>
                <c:ptCount val="3"/>
                <c:pt idx="0">
                  <c:v>13617</c:v>
                </c:pt>
                <c:pt idx="1">
                  <c:v>14072</c:v>
                </c:pt>
                <c:pt idx="2">
                  <c:v>14898</c:v>
                </c:pt>
              </c:numCache>
            </c:numRef>
          </c:val>
          <c:smooth val="0"/>
        </c:ser>
        <c:dLbls>
          <c:showLegendKey val="0"/>
          <c:showVal val="1"/>
          <c:showCatName val="0"/>
          <c:showSerName val="0"/>
          <c:showPercent val="0"/>
          <c:showBubbleSize val="0"/>
        </c:dLbls>
        <c:marker val="1"/>
        <c:smooth val="0"/>
        <c:axId val="56272768"/>
        <c:axId val="56292096"/>
      </c:lineChart>
      <c:catAx>
        <c:axId val="56272768"/>
        <c:scaling>
          <c:orientation val="minMax"/>
        </c:scaling>
        <c:delete val="0"/>
        <c:axPos val="b"/>
        <c:numFmt formatCode="General" sourceLinked="1"/>
        <c:majorTickMark val="none"/>
        <c:minorTickMark val="none"/>
        <c:tickLblPos val="nextTo"/>
        <c:crossAx val="56292096"/>
        <c:crosses val="autoZero"/>
        <c:auto val="1"/>
        <c:lblAlgn val="ctr"/>
        <c:lblOffset val="100"/>
        <c:noMultiLvlLbl val="0"/>
      </c:catAx>
      <c:valAx>
        <c:axId val="56292096"/>
        <c:scaling>
          <c:orientation val="minMax"/>
        </c:scaling>
        <c:delete val="1"/>
        <c:axPos val="l"/>
        <c:numFmt formatCode="General" sourceLinked="1"/>
        <c:majorTickMark val="out"/>
        <c:minorTickMark val="none"/>
        <c:tickLblPos val="nextTo"/>
        <c:crossAx val="56272768"/>
        <c:crosses val="autoZero"/>
        <c:crossBetween val="between"/>
      </c:valAx>
    </c:plotArea>
    <c:plotVisOnly val="1"/>
    <c:dispBlanksAs val="gap"/>
    <c:showDLblsOverMax val="0"/>
  </c:chart>
  <c:txPr>
    <a:bodyPr/>
    <a:lstStyle/>
    <a:p>
      <a:pPr>
        <a:defRPr sz="1400">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view3D>
      <c:rotX val="75"/>
      <c:rotY val="0"/>
      <c:rAngAx val="0"/>
      <c:perspective val="30"/>
    </c:view3D>
    <c:floor>
      <c:thickness val="0"/>
    </c:floor>
    <c:sideWall>
      <c:thickness val="0"/>
    </c:sideWall>
    <c:backWall>
      <c:thickness val="0"/>
    </c:backWall>
    <c:plotArea>
      <c:layout>
        <c:manualLayout>
          <c:layoutTarget val="inner"/>
          <c:xMode val="edge"/>
          <c:yMode val="edge"/>
          <c:x val="0.29975885826771653"/>
          <c:y val="0.18176753945578375"/>
          <c:w val="0.38173228346456695"/>
          <c:h val="0.60974357146899816"/>
        </c:manualLayout>
      </c:layout>
      <c:pie3DChart>
        <c:varyColors val="1"/>
        <c:ser>
          <c:idx val="0"/>
          <c:order val="0"/>
          <c:tx>
            <c:strRef>
              <c:f>Лист1!$B$1</c:f>
              <c:strCache>
                <c:ptCount val="1"/>
                <c:pt idx="0">
                  <c:v>Продажи</c:v>
                </c:pt>
              </c:strCache>
            </c:strRef>
          </c:tx>
          <c:dLbls>
            <c:spPr>
              <a:noFill/>
              <a:ln>
                <a:noFill/>
              </a:ln>
              <a:effectLst/>
            </c:spPr>
            <c:txPr>
              <a:bodyPr/>
              <a:lstStyle/>
              <a:p>
                <a:pPr>
                  <a:defRPr sz="1800">
                    <a:solidFill>
                      <a:schemeClr val="tx1"/>
                    </a:solidFill>
                  </a:defRPr>
                </a:pPr>
                <a:endParaRPr lang="ru-RU"/>
              </a:p>
            </c:txPr>
            <c:showLegendKey val="0"/>
            <c:showVal val="0"/>
            <c:showCatName val="0"/>
            <c:showSerName val="0"/>
            <c:showPercent val="1"/>
            <c:showBubbleSize val="0"/>
            <c:showLeaderLines val="1"/>
            <c:extLst>
              <c:ext xmlns:c15="http://schemas.microsoft.com/office/drawing/2012/chart" uri="{CE6537A1-D6FC-4f65-9D91-7224C49458BB}">
                <c15:layout/>
              </c:ext>
            </c:extLst>
          </c:dLbls>
          <c:cat>
            <c:strRef>
              <c:f>Лист1!$A$2:$A$4</c:f>
              <c:strCache>
                <c:ptCount val="3"/>
                <c:pt idx="0">
                  <c:v>Физическая культура</c:v>
                </c:pt>
                <c:pt idx="1">
                  <c:v>Массовый спорт </c:v>
                </c:pt>
                <c:pt idx="2">
                  <c:v>Прочие мероприятия</c:v>
                </c:pt>
              </c:strCache>
            </c:strRef>
          </c:cat>
          <c:val>
            <c:numRef>
              <c:f>Лист1!$B$2:$B$4</c:f>
              <c:numCache>
                <c:formatCode>General</c:formatCode>
                <c:ptCount val="3"/>
                <c:pt idx="0">
                  <c:v>75965.3</c:v>
                </c:pt>
                <c:pt idx="1">
                  <c:v>16458.7</c:v>
                </c:pt>
                <c:pt idx="2">
                  <c:v>38921.699999999997</c:v>
                </c:pt>
              </c:numCache>
            </c:numRef>
          </c:val>
        </c:ser>
        <c:dLbls>
          <c:showLegendKey val="0"/>
          <c:showVal val="0"/>
          <c:showCatName val="0"/>
          <c:showSerName val="0"/>
          <c:showPercent val="1"/>
          <c:showBubbleSize val="0"/>
          <c:showLeaderLines val="1"/>
        </c:dLbls>
      </c:pie3DChart>
    </c:plotArea>
    <c:legend>
      <c:legendPos val="b"/>
      <c:layout>
        <c:manualLayout>
          <c:xMode val="edge"/>
          <c:yMode val="edge"/>
          <c:x val="0.25181835856621992"/>
          <c:y val="0.82632220758540065"/>
          <c:w val="0.62953320843138638"/>
          <c:h val="0.14375475035401711"/>
        </c:manualLayout>
      </c:layout>
      <c:overlay val="0"/>
    </c:legend>
    <c:plotVisOnly val="1"/>
    <c:dispBlanksAs val="gap"/>
    <c:showDLblsOverMax val="0"/>
  </c:chart>
  <c:txPr>
    <a:bodyPr/>
    <a:lstStyle/>
    <a:p>
      <a:pPr>
        <a:defRPr sz="1400" b="1">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27"/>
    </mc:Choice>
    <mc:Fallback>
      <c:style val="27"/>
    </mc:Fallback>
  </mc:AlternateContent>
  <c:chart>
    <c:title>
      <c:tx>
        <c:rich>
          <a:bodyPr/>
          <a:lstStyle/>
          <a:p>
            <a:pPr>
              <a:defRPr/>
            </a:pPr>
            <a:r>
              <a:rPr lang="ru-RU" dirty="0" smtClean="0"/>
              <a:t>млн. руб.</a:t>
            </a:r>
            <a:endParaRPr lang="ru-RU" dirty="0"/>
          </a:p>
        </c:rich>
      </c:tx>
      <c:layout>
        <c:manualLayout>
          <c:xMode val="edge"/>
          <c:yMode val="edge"/>
          <c:x val="0.38136242963744771"/>
          <c:y val="0.8858548545111149"/>
        </c:manualLayout>
      </c:layout>
      <c:overlay val="0"/>
    </c:title>
    <c:autoTitleDeleted val="0"/>
    <c:plotArea>
      <c:layout>
        <c:manualLayout>
          <c:layoutTarget val="inner"/>
          <c:xMode val="edge"/>
          <c:yMode val="edge"/>
          <c:x val="3.7397077727564031E-2"/>
          <c:y val="0.15761001302885538"/>
          <c:w val="0.92520584454487198"/>
          <c:h val="0.66234622920685582"/>
        </c:manualLayout>
      </c:layout>
      <c:barChart>
        <c:barDir val="col"/>
        <c:grouping val="clustered"/>
        <c:varyColors val="0"/>
        <c:ser>
          <c:idx val="0"/>
          <c:order val="0"/>
          <c:tx>
            <c:strRef>
              <c:f>Лист1!$B$1</c:f>
              <c:strCache>
                <c:ptCount val="1"/>
                <c:pt idx="0">
                  <c:v>Ряд 1</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Лист1!$A$2:$A$3</c:f>
              <c:strCache>
                <c:ptCount val="2"/>
                <c:pt idx="0">
                  <c:v>План</c:v>
                </c:pt>
                <c:pt idx="1">
                  <c:v>Факт</c:v>
                </c:pt>
              </c:strCache>
            </c:strRef>
          </c:cat>
          <c:val>
            <c:numRef>
              <c:f>Лист1!$B$2:$B$3</c:f>
              <c:numCache>
                <c:formatCode>General</c:formatCode>
                <c:ptCount val="2"/>
                <c:pt idx="0">
                  <c:v>132.4</c:v>
                </c:pt>
                <c:pt idx="1">
                  <c:v>131.30000000000001</c:v>
                </c:pt>
              </c:numCache>
            </c:numRef>
          </c:val>
        </c:ser>
        <c:dLbls>
          <c:showLegendKey val="0"/>
          <c:showVal val="1"/>
          <c:showCatName val="0"/>
          <c:showSerName val="0"/>
          <c:showPercent val="0"/>
          <c:showBubbleSize val="0"/>
        </c:dLbls>
        <c:gapWidth val="150"/>
        <c:overlap val="-25"/>
        <c:axId val="184637312"/>
        <c:axId val="184640256"/>
      </c:barChart>
      <c:catAx>
        <c:axId val="184637312"/>
        <c:scaling>
          <c:orientation val="minMax"/>
        </c:scaling>
        <c:delete val="0"/>
        <c:axPos val="b"/>
        <c:numFmt formatCode="General" sourceLinked="0"/>
        <c:majorTickMark val="none"/>
        <c:minorTickMark val="none"/>
        <c:tickLblPos val="nextTo"/>
        <c:crossAx val="184640256"/>
        <c:crosses val="autoZero"/>
        <c:auto val="1"/>
        <c:lblAlgn val="ctr"/>
        <c:lblOffset val="100"/>
        <c:noMultiLvlLbl val="0"/>
      </c:catAx>
      <c:valAx>
        <c:axId val="184640256"/>
        <c:scaling>
          <c:orientation val="minMax"/>
        </c:scaling>
        <c:delete val="1"/>
        <c:axPos val="l"/>
        <c:numFmt formatCode="General" sourceLinked="1"/>
        <c:majorTickMark val="out"/>
        <c:minorTickMark val="none"/>
        <c:tickLblPos val="nextTo"/>
        <c:crossAx val="184637312"/>
        <c:crosses val="autoZero"/>
        <c:crossBetween val="between"/>
      </c:valAx>
    </c:plotArea>
    <c:plotVisOnly val="1"/>
    <c:dispBlanksAs val="gap"/>
    <c:showDLblsOverMax val="0"/>
  </c:chart>
  <c:txPr>
    <a:bodyPr/>
    <a:lstStyle/>
    <a:p>
      <a:pPr>
        <a:defRPr sz="1400" b="1">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32"/>
    </mc:Choice>
    <mc:Fallback>
      <c:style val="32"/>
    </mc:Fallback>
  </mc:AlternateContent>
  <c:chart>
    <c:title>
      <c:tx>
        <c:rich>
          <a:bodyPr/>
          <a:lstStyle/>
          <a:p>
            <a:pPr>
              <a:defRPr sz="1600"/>
            </a:pPr>
            <a:r>
              <a:rPr lang="ru-RU" sz="1600" dirty="0" smtClean="0"/>
              <a:t>Расходы</a:t>
            </a:r>
            <a:r>
              <a:rPr lang="ru-RU" sz="1600" baseline="0" dirty="0" smtClean="0"/>
              <a:t> на средства массовой информации, млн. руб.</a:t>
            </a:r>
            <a:endParaRPr lang="ru-RU" sz="1600" dirty="0"/>
          </a:p>
        </c:rich>
      </c:tx>
      <c:layout>
        <c:manualLayout>
          <c:xMode val="edge"/>
          <c:yMode val="edge"/>
          <c:x val="0.14215930372815719"/>
          <c:y val="5.3152389460531781E-2"/>
        </c:manualLayout>
      </c:layout>
      <c:overlay val="0"/>
    </c:title>
    <c:autoTitleDeleted val="0"/>
    <c:plotArea>
      <c:layout>
        <c:manualLayout>
          <c:layoutTarget val="inner"/>
          <c:xMode val="edge"/>
          <c:yMode val="edge"/>
          <c:x val="3.4643968130525178E-2"/>
          <c:y val="0.26006014552416545"/>
          <c:w val="0.93071206373894966"/>
          <c:h val="0.66524457708656415"/>
        </c:manualLayout>
      </c:layout>
      <c:barChart>
        <c:barDir val="col"/>
        <c:grouping val="clustered"/>
        <c:varyColors val="0"/>
        <c:ser>
          <c:idx val="0"/>
          <c:order val="0"/>
          <c:tx>
            <c:strRef>
              <c:f>Лист1!$B$1</c:f>
              <c:strCache>
                <c:ptCount val="1"/>
                <c:pt idx="0">
                  <c:v>Ряд 1</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Лист1!$A$2:$A$3</c:f>
              <c:strCache>
                <c:ptCount val="2"/>
                <c:pt idx="0">
                  <c:v>План</c:v>
                </c:pt>
                <c:pt idx="1">
                  <c:v>Факт</c:v>
                </c:pt>
              </c:strCache>
            </c:strRef>
          </c:cat>
          <c:val>
            <c:numRef>
              <c:f>Лист1!$B$2:$B$3</c:f>
              <c:numCache>
                <c:formatCode>General</c:formatCode>
                <c:ptCount val="2"/>
                <c:pt idx="0">
                  <c:v>10.1</c:v>
                </c:pt>
                <c:pt idx="1">
                  <c:v>10.1</c:v>
                </c:pt>
              </c:numCache>
            </c:numRef>
          </c:val>
        </c:ser>
        <c:dLbls>
          <c:showLegendKey val="0"/>
          <c:showVal val="1"/>
          <c:showCatName val="0"/>
          <c:showSerName val="0"/>
          <c:showPercent val="0"/>
          <c:showBubbleSize val="0"/>
        </c:dLbls>
        <c:gapWidth val="150"/>
        <c:overlap val="-25"/>
        <c:axId val="185480704"/>
        <c:axId val="185520512"/>
      </c:barChart>
      <c:catAx>
        <c:axId val="185480704"/>
        <c:scaling>
          <c:orientation val="minMax"/>
        </c:scaling>
        <c:delete val="0"/>
        <c:axPos val="b"/>
        <c:numFmt formatCode="General" sourceLinked="0"/>
        <c:majorTickMark val="none"/>
        <c:minorTickMark val="none"/>
        <c:tickLblPos val="nextTo"/>
        <c:crossAx val="185520512"/>
        <c:crosses val="autoZero"/>
        <c:auto val="1"/>
        <c:lblAlgn val="ctr"/>
        <c:lblOffset val="100"/>
        <c:noMultiLvlLbl val="0"/>
      </c:catAx>
      <c:valAx>
        <c:axId val="185520512"/>
        <c:scaling>
          <c:orientation val="minMax"/>
        </c:scaling>
        <c:delete val="1"/>
        <c:axPos val="l"/>
        <c:numFmt formatCode="General" sourceLinked="1"/>
        <c:majorTickMark val="out"/>
        <c:minorTickMark val="none"/>
        <c:tickLblPos val="nextTo"/>
        <c:crossAx val="185480704"/>
        <c:crosses val="autoZero"/>
        <c:crossBetween val="between"/>
      </c:valAx>
    </c:plotArea>
    <c:plotVisOnly val="1"/>
    <c:dispBlanksAs val="gap"/>
    <c:showDLblsOverMax val="0"/>
  </c:chart>
  <c:txPr>
    <a:bodyPr/>
    <a:lstStyle/>
    <a:p>
      <a:pPr>
        <a:defRPr sz="1400" b="1">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4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26"/>
    </mc:Choice>
    <mc:Fallback>
      <c:style val="26"/>
    </mc:Fallback>
  </mc:AlternateContent>
  <c:chart>
    <c:title>
      <c:tx>
        <c:rich>
          <a:bodyPr/>
          <a:lstStyle/>
          <a:p>
            <a:pPr>
              <a:defRPr sz="1600"/>
            </a:pPr>
            <a:r>
              <a:rPr lang="ru-RU" sz="1600" dirty="0" smtClean="0"/>
              <a:t>Расходы на национальную безопасность и правоохранительную деятельность, тыс. руб.</a:t>
            </a:r>
            <a:endParaRPr lang="ru-RU" sz="1600" dirty="0"/>
          </a:p>
        </c:rich>
      </c:tx>
      <c:layout/>
      <c:overlay val="0"/>
    </c:title>
    <c:autoTitleDeleted val="0"/>
    <c:plotArea>
      <c:layout>
        <c:manualLayout>
          <c:layoutTarget val="inner"/>
          <c:xMode val="edge"/>
          <c:yMode val="edge"/>
          <c:x val="3.4643968130525178E-2"/>
          <c:y val="0.41125"/>
          <c:w val="0.93071206373894966"/>
          <c:h val="0.49213533464566922"/>
        </c:manualLayout>
      </c:layout>
      <c:barChart>
        <c:barDir val="col"/>
        <c:grouping val="clustered"/>
        <c:varyColors val="0"/>
        <c:ser>
          <c:idx val="0"/>
          <c:order val="0"/>
          <c:tx>
            <c:strRef>
              <c:f>Лист1!$B$1</c:f>
              <c:strCache>
                <c:ptCount val="1"/>
                <c:pt idx="0">
                  <c:v>Ряд 1</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Лист1!$A$2:$A$3</c:f>
              <c:strCache>
                <c:ptCount val="2"/>
                <c:pt idx="0">
                  <c:v>План </c:v>
                </c:pt>
                <c:pt idx="1">
                  <c:v>Факт</c:v>
                </c:pt>
              </c:strCache>
            </c:strRef>
          </c:cat>
          <c:val>
            <c:numRef>
              <c:f>Лист1!$B$2:$B$3</c:f>
              <c:numCache>
                <c:formatCode>General</c:formatCode>
                <c:ptCount val="2"/>
                <c:pt idx="0">
                  <c:v>641.5</c:v>
                </c:pt>
                <c:pt idx="1">
                  <c:v>630</c:v>
                </c:pt>
              </c:numCache>
            </c:numRef>
          </c:val>
        </c:ser>
        <c:dLbls>
          <c:showLegendKey val="0"/>
          <c:showVal val="1"/>
          <c:showCatName val="0"/>
          <c:showSerName val="0"/>
          <c:showPercent val="0"/>
          <c:showBubbleSize val="0"/>
        </c:dLbls>
        <c:gapWidth val="150"/>
        <c:overlap val="-25"/>
        <c:axId val="185535872"/>
        <c:axId val="185542912"/>
      </c:barChart>
      <c:catAx>
        <c:axId val="185535872"/>
        <c:scaling>
          <c:orientation val="minMax"/>
        </c:scaling>
        <c:delete val="0"/>
        <c:axPos val="b"/>
        <c:numFmt formatCode="General" sourceLinked="0"/>
        <c:majorTickMark val="none"/>
        <c:minorTickMark val="none"/>
        <c:tickLblPos val="nextTo"/>
        <c:crossAx val="185542912"/>
        <c:crosses val="autoZero"/>
        <c:auto val="1"/>
        <c:lblAlgn val="ctr"/>
        <c:lblOffset val="100"/>
        <c:noMultiLvlLbl val="0"/>
      </c:catAx>
      <c:valAx>
        <c:axId val="185542912"/>
        <c:scaling>
          <c:orientation val="minMax"/>
        </c:scaling>
        <c:delete val="1"/>
        <c:axPos val="l"/>
        <c:numFmt formatCode="General" sourceLinked="1"/>
        <c:majorTickMark val="out"/>
        <c:minorTickMark val="none"/>
        <c:tickLblPos val="nextTo"/>
        <c:crossAx val="185535872"/>
        <c:crosses val="autoZero"/>
        <c:crossBetween val="between"/>
      </c:valAx>
    </c:plotArea>
    <c:plotVisOnly val="1"/>
    <c:dispBlanksAs val="gap"/>
    <c:showDLblsOverMax val="0"/>
  </c:chart>
  <c:txPr>
    <a:bodyPr/>
    <a:lstStyle/>
    <a:p>
      <a:pPr>
        <a:defRPr sz="1400" b="1">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4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view3D>
      <c:rotX val="30"/>
      <c:rotY val="0"/>
      <c:rAngAx val="0"/>
      <c:perspective val="30"/>
    </c:view3D>
    <c:floor>
      <c:thickness val="0"/>
    </c:floor>
    <c:sideWall>
      <c:thickness val="0"/>
    </c:sideWall>
    <c:backWall>
      <c:thickness val="0"/>
    </c:backWall>
    <c:plotArea>
      <c:layout/>
      <c:pie3DChart>
        <c:varyColors val="1"/>
        <c:ser>
          <c:idx val="0"/>
          <c:order val="0"/>
          <c:tx>
            <c:strRef>
              <c:f>Лист1!$B$1</c:f>
              <c:strCache>
                <c:ptCount val="1"/>
                <c:pt idx="0">
                  <c:v>Продажи</c:v>
                </c:pt>
              </c:strCache>
            </c:strRef>
          </c:tx>
          <c:explosion val="25"/>
          <c:dLbls>
            <c:spPr>
              <a:noFill/>
              <a:ln>
                <a:noFill/>
              </a:ln>
              <a:effectLst/>
            </c:spPr>
            <c:showLegendKey val="0"/>
            <c:showVal val="0"/>
            <c:showCatName val="0"/>
            <c:showSerName val="0"/>
            <c:showPercent val="1"/>
            <c:showBubbleSize val="0"/>
            <c:showLeaderLines val="1"/>
            <c:extLst>
              <c:ext xmlns:c15="http://schemas.microsoft.com/office/drawing/2012/chart" uri="{CE6537A1-D6FC-4f65-9D91-7224C49458BB}">
                <c15:layout/>
              </c:ext>
            </c:extLst>
          </c:dLbls>
          <c:cat>
            <c:strRef>
              <c:f>Лист1!$A$2:$A$3</c:f>
              <c:strCache>
                <c:ptCount val="2"/>
                <c:pt idx="0">
                  <c:v>Защита населения и территории от ЧС</c:v>
                </c:pt>
                <c:pt idx="1">
                  <c:v>Другие вопросы</c:v>
                </c:pt>
              </c:strCache>
            </c:strRef>
          </c:cat>
          <c:val>
            <c:numRef>
              <c:f>Лист1!$B$2:$B$3</c:f>
              <c:numCache>
                <c:formatCode>General</c:formatCode>
                <c:ptCount val="2"/>
                <c:pt idx="0">
                  <c:v>352.5</c:v>
                </c:pt>
                <c:pt idx="1">
                  <c:v>273.60000000000002</c:v>
                </c:pt>
              </c:numCache>
            </c:numRef>
          </c:val>
        </c:ser>
        <c:dLbls>
          <c:showLegendKey val="0"/>
          <c:showVal val="0"/>
          <c:showCatName val="0"/>
          <c:showSerName val="0"/>
          <c:showPercent val="1"/>
          <c:showBubbleSize val="0"/>
          <c:showLeaderLines val="1"/>
        </c:dLbls>
      </c:pie3DChart>
    </c:plotArea>
    <c:legend>
      <c:legendPos val="b"/>
      <c:layout>
        <c:manualLayout>
          <c:xMode val="edge"/>
          <c:yMode val="edge"/>
          <c:x val="0.15601508605607917"/>
          <c:y val="0.74791881567284002"/>
          <c:w val="0.77275062705103703"/>
          <c:h val="0.22203452920597969"/>
        </c:manualLayout>
      </c:layout>
      <c:overlay val="0"/>
      <c:txPr>
        <a:bodyPr/>
        <a:lstStyle/>
        <a:p>
          <a:pPr>
            <a:defRPr sz="1200"/>
          </a:pPr>
          <a:endParaRPr lang="ru-RU"/>
        </a:p>
      </c:txPr>
    </c:legend>
    <c:plotVisOnly val="1"/>
    <c:dispBlanksAs val="gap"/>
    <c:showDLblsOverMax val="0"/>
  </c:chart>
  <c:txPr>
    <a:bodyPr/>
    <a:lstStyle/>
    <a:p>
      <a:pPr>
        <a:defRPr sz="1400" b="1"/>
      </a:pPr>
      <a:endParaRPr lang="ru-RU"/>
    </a:p>
  </c:txPr>
  <c:externalData r:id="rId1">
    <c:autoUpdate val="0"/>
  </c:externalData>
</c:chartSpace>
</file>

<file path=ppt/charts/chart4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barChart>
        <c:barDir val="col"/>
        <c:grouping val="stacked"/>
        <c:varyColors val="0"/>
        <c:ser>
          <c:idx val="0"/>
          <c:order val="0"/>
          <c:tx>
            <c:strRef>
              <c:f>Лист1!$B$1</c:f>
              <c:strCache>
                <c:ptCount val="1"/>
                <c:pt idx="0">
                  <c:v>Областной бюджет</c:v>
                </c:pt>
              </c:strCache>
            </c:strRef>
          </c:tx>
          <c:spPr>
            <a:solidFill>
              <a:schemeClr val="accent2">
                <a:shade val="76000"/>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1197"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dk1">
                          <a:lumMod val="50000"/>
                          <a:lumOff val="50000"/>
                        </a:schemeClr>
                      </a:solidFill>
                    </a:ln>
                    <a:effectLst/>
                  </c:spPr>
                </c15:leaderLines>
              </c:ext>
            </c:extLst>
          </c:dLbls>
          <c:cat>
            <c:strRef>
              <c:f>Лист1!$A$2:$A$3</c:f>
              <c:strCache>
                <c:ptCount val="2"/>
                <c:pt idx="0">
                  <c:v>План</c:v>
                </c:pt>
                <c:pt idx="1">
                  <c:v>Факт</c:v>
                </c:pt>
              </c:strCache>
            </c:strRef>
          </c:cat>
          <c:val>
            <c:numRef>
              <c:f>Лист1!$B$2:$B$3</c:f>
              <c:numCache>
                <c:formatCode>General</c:formatCode>
                <c:ptCount val="2"/>
                <c:pt idx="0">
                  <c:v>822</c:v>
                </c:pt>
                <c:pt idx="1">
                  <c:v>820.9</c:v>
                </c:pt>
              </c:numCache>
            </c:numRef>
          </c:val>
        </c:ser>
        <c:dLbls>
          <c:showLegendKey val="0"/>
          <c:showVal val="1"/>
          <c:showCatName val="0"/>
          <c:showSerName val="0"/>
          <c:showPercent val="0"/>
          <c:showBubbleSize val="0"/>
        </c:dLbls>
        <c:gapWidth val="75"/>
        <c:overlap val="100"/>
        <c:axId val="186107008"/>
        <c:axId val="186118144"/>
      </c:barChart>
      <c:catAx>
        <c:axId val="18610700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1" i="0" u="none" strike="noStrike" kern="1200" cap="all" baseline="0">
                <a:solidFill>
                  <a:schemeClr val="tx1"/>
                </a:solidFill>
                <a:latin typeface="Times New Roman" panose="02020603050405020304" pitchFamily="18" charset="0"/>
                <a:ea typeface="+mn-ea"/>
                <a:cs typeface="Times New Roman" panose="02020603050405020304" pitchFamily="18" charset="0"/>
              </a:defRPr>
            </a:pPr>
            <a:endParaRPr lang="ru-RU"/>
          </a:p>
        </c:txPr>
        <c:crossAx val="186118144"/>
        <c:crosses val="autoZero"/>
        <c:auto val="1"/>
        <c:lblAlgn val="ctr"/>
        <c:lblOffset val="100"/>
        <c:noMultiLvlLbl val="0"/>
      </c:catAx>
      <c:valAx>
        <c:axId val="186118144"/>
        <c:scaling>
          <c:orientation val="minMax"/>
        </c:scaling>
        <c:delete val="1"/>
        <c:axPos val="l"/>
        <c:numFmt formatCode="General" sourceLinked="1"/>
        <c:majorTickMark val="none"/>
        <c:minorTickMark val="none"/>
        <c:tickLblPos val="nextTo"/>
        <c:crossAx val="186107008"/>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b="1">
          <a:solidFill>
            <a:schemeClr val="tx1"/>
          </a:solidFill>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4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2.1081692913385821E-2"/>
          <c:w val="0.95416666666666672"/>
          <c:h val="0.71096267081435383"/>
        </c:manualLayout>
      </c:layout>
      <c:barChart>
        <c:barDir val="col"/>
        <c:grouping val="stacked"/>
        <c:varyColors val="0"/>
        <c:ser>
          <c:idx val="0"/>
          <c:order val="0"/>
          <c:tx>
            <c:strRef>
              <c:f>Лист1!$B$1</c:f>
              <c:strCache>
                <c:ptCount val="1"/>
                <c:pt idx="0">
                  <c:v>Областной бюджет</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400" b="1" i="0" u="none" strike="noStrike" kern="1200" baseline="0">
                    <a:solidFill>
                      <a:schemeClr val="bg1"/>
                    </a:solidFill>
                    <a:latin typeface="Times New Roman" panose="02020603050405020304" pitchFamily="18" charset="0"/>
                    <a:ea typeface="+mn-ea"/>
                    <a:cs typeface="Times New Roman" panose="02020603050405020304" pitchFamily="18" charset="0"/>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Лист1!$A$2:$A$3</c:f>
              <c:strCache>
                <c:ptCount val="2"/>
                <c:pt idx="0">
                  <c:v>План</c:v>
                </c:pt>
                <c:pt idx="1">
                  <c:v>Факт</c:v>
                </c:pt>
              </c:strCache>
            </c:strRef>
          </c:cat>
          <c:val>
            <c:numRef>
              <c:f>Лист1!$B$2:$B$3</c:f>
              <c:numCache>
                <c:formatCode>General</c:formatCode>
                <c:ptCount val="2"/>
                <c:pt idx="0">
                  <c:v>7.3</c:v>
                </c:pt>
                <c:pt idx="1">
                  <c:v>7.2</c:v>
                </c:pt>
              </c:numCache>
            </c:numRef>
          </c:val>
        </c:ser>
        <c:ser>
          <c:idx val="1"/>
          <c:order val="1"/>
          <c:tx>
            <c:strRef>
              <c:f>Лист1!$C$1</c:f>
              <c:strCache>
                <c:ptCount val="1"/>
                <c:pt idx="0">
                  <c:v>Столбец1</c:v>
                </c:pt>
              </c:strCache>
            </c:strRef>
          </c:tx>
          <c:invertIfNegative val="0"/>
          <c:cat>
            <c:strRef>
              <c:f>Лист1!$A$2:$A$3</c:f>
              <c:strCache>
                <c:ptCount val="2"/>
                <c:pt idx="0">
                  <c:v>План</c:v>
                </c:pt>
                <c:pt idx="1">
                  <c:v>Факт</c:v>
                </c:pt>
              </c:strCache>
            </c:strRef>
          </c:cat>
          <c:val>
            <c:numRef>
              <c:f>Лист1!$C$2:$C$3</c:f>
              <c:numCache>
                <c:formatCode>General</c:formatCode>
                <c:ptCount val="2"/>
              </c:numCache>
            </c:numRef>
          </c:val>
        </c:ser>
        <c:dLbls>
          <c:showLegendKey val="0"/>
          <c:showVal val="1"/>
          <c:showCatName val="0"/>
          <c:showSerName val="0"/>
          <c:showPercent val="0"/>
          <c:showBubbleSize val="0"/>
        </c:dLbls>
        <c:gapWidth val="95"/>
        <c:overlap val="100"/>
        <c:axId val="192855040"/>
        <c:axId val="192860928"/>
      </c:barChart>
      <c:catAx>
        <c:axId val="1928550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crossAx val="192860928"/>
        <c:crosses val="autoZero"/>
        <c:auto val="1"/>
        <c:lblAlgn val="ctr"/>
        <c:lblOffset val="100"/>
        <c:noMultiLvlLbl val="0"/>
      </c:catAx>
      <c:valAx>
        <c:axId val="192860928"/>
        <c:scaling>
          <c:orientation val="minMax"/>
        </c:scaling>
        <c:delete val="1"/>
        <c:axPos val="l"/>
        <c:numFmt formatCode="General" sourceLinked="1"/>
        <c:majorTickMark val="none"/>
        <c:minorTickMark val="none"/>
        <c:tickLblPos val="nextTo"/>
        <c:crossAx val="192855040"/>
        <c:crosses val="autoZero"/>
        <c:crossBetween val="between"/>
      </c:valAx>
      <c:spPr>
        <a:noFill/>
        <a:ln>
          <a:noFill/>
        </a:ln>
        <a:effectLst/>
      </c:spPr>
    </c:plotArea>
    <c:plotVisOnly val="1"/>
    <c:dispBlanksAs val="gap"/>
    <c:showDLblsOverMax val="0"/>
  </c:chart>
  <c:spPr>
    <a:noFill/>
    <a:ln>
      <a:noFill/>
    </a:ln>
    <a:effectLst/>
  </c:spPr>
  <c:txPr>
    <a:bodyPr/>
    <a:lstStyle/>
    <a:p>
      <a:pPr>
        <a:defRPr sz="1200" b="1">
          <a:solidFill>
            <a:schemeClr val="tx1"/>
          </a:solidFill>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4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2.1081692913385821E-2"/>
          <c:w val="0.95416666666666672"/>
          <c:h val="0.71096267081435383"/>
        </c:manualLayout>
      </c:layout>
      <c:barChart>
        <c:barDir val="col"/>
        <c:grouping val="stacked"/>
        <c:varyColors val="0"/>
        <c:ser>
          <c:idx val="0"/>
          <c:order val="0"/>
          <c:tx>
            <c:strRef>
              <c:f>Лист1!$B$1</c:f>
              <c:strCache>
                <c:ptCount val="1"/>
                <c:pt idx="0">
                  <c:v>Областной бюджет</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600" b="1" i="0" u="none" strike="noStrike" kern="1200" baseline="0">
                    <a:solidFill>
                      <a:schemeClr val="bg1"/>
                    </a:solidFill>
                    <a:latin typeface="Times New Roman" panose="02020603050405020304" pitchFamily="18" charset="0"/>
                    <a:ea typeface="+mn-ea"/>
                    <a:cs typeface="Times New Roman" panose="02020603050405020304" pitchFamily="18" charset="0"/>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Лист1!$A$2:$A$3</c:f>
              <c:strCache>
                <c:ptCount val="2"/>
                <c:pt idx="0">
                  <c:v>План</c:v>
                </c:pt>
                <c:pt idx="1">
                  <c:v>Факт</c:v>
                </c:pt>
              </c:strCache>
            </c:strRef>
          </c:cat>
          <c:val>
            <c:numRef>
              <c:f>Лист1!$B$2:$B$3</c:f>
              <c:numCache>
                <c:formatCode>General</c:formatCode>
                <c:ptCount val="2"/>
                <c:pt idx="0">
                  <c:v>1.9</c:v>
                </c:pt>
                <c:pt idx="1">
                  <c:v>1.9</c:v>
                </c:pt>
              </c:numCache>
            </c:numRef>
          </c:val>
        </c:ser>
        <c:ser>
          <c:idx val="1"/>
          <c:order val="1"/>
          <c:tx>
            <c:strRef>
              <c:f>Лист1!$C$1</c:f>
              <c:strCache>
                <c:ptCount val="1"/>
                <c:pt idx="0">
                  <c:v>Столбец1</c:v>
                </c:pt>
              </c:strCache>
            </c:strRef>
          </c:tx>
          <c:invertIfNegative val="0"/>
          <c:cat>
            <c:strRef>
              <c:f>Лист1!$A$2:$A$3</c:f>
              <c:strCache>
                <c:ptCount val="2"/>
                <c:pt idx="0">
                  <c:v>План</c:v>
                </c:pt>
                <c:pt idx="1">
                  <c:v>Факт</c:v>
                </c:pt>
              </c:strCache>
            </c:strRef>
          </c:cat>
          <c:val>
            <c:numRef>
              <c:f>Лист1!$C$2:$C$3</c:f>
              <c:numCache>
                <c:formatCode>General</c:formatCode>
                <c:ptCount val="2"/>
              </c:numCache>
            </c:numRef>
          </c:val>
        </c:ser>
        <c:dLbls>
          <c:showLegendKey val="0"/>
          <c:showVal val="1"/>
          <c:showCatName val="0"/>
          <c:showSerName val="0"/>
          <c:showPercent val="0"/>
          <c:showBubbleSize val="0"/>
        </c:dLbls>
        <c:gapWidth val="95"/>
        <c:overlap val="100"/>
        <c:axId val="145248640"/>
        <c:axId val="145250176"/>
      </c:barChart>
      <c:catAx>
        <c:axId val="1452486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crossAx val="145250176"/>
        <c:crosses val="autoZero"/>
        <c:auto val="1"/>
        <c:lblAlgn val="ctr"/>
        <c:lblOffset val="100"/>
        <c:noMultiLvlLbl val="0"/>
      </c:catAx>
      <c:valAx>
        <c:axId val="145250176"/>
        <c:scaling>
          <c:orientation val="minMax"/>
        </c:scaling>
        <c:delete val="1"/>
        <c:axPos val="l"/>
        <c:numFmt formatCode="General" sourceLinked="1"/>
        <c:majorTickMark val="none"/>
        <c:minorTickMark val="none"/>
        <c:tickLblPos val="nextTo"/>
        <c:crossAx val="145248640"/>
        <c:crosses val="autoZero"/>
        <c:crossBetween val="between"/>
      </c:valAx>
      <c:spPr>
        <a:noFill/>
        <a:ln>
          <a:noFill/>
        </a:ln>
        <a:effectLst/>
      </c:spPr>
    </c:plotArea>
    <c:plotVisOnly val="1"/>
    <c:dispBlanksAs val="gap"/>
    <c:showDLblsOverMax val="0"/>
  </c:chart>
  <c:spPr>
    <a:noFill/>
    <a:ln>
      <a:noFill/>
    </a:ln>
    <a:effectLst/>
  </c:spPr>
  <c:txPr>
    <a:bodyPr/>
    <a:lstStyle/>
    <a:p>
      <a:pPr>
        <a:defRPr sz="1200" b="1">
          <a:solidFill>
            <a:schemeClr val="tx1"/>
          </a:solidFill>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4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9249242911507746E-2"/>
          <c:y val="0.16310514109543386"/>
          <c:w val="0.94150151417698447"/>
          <c:h val="0.55845375418056997"/>
        </c:manualLayout>
      </c:layout>
      <c:barChart>
        <c:barDir val="col"/>
        <c:grouping val="stacked"/>
        <c:varyColors val="0"/>
        <c:ser>
          <c:idx val="0"/>
          <c:order val="0"/>
          <c:tx>
            <c:strRef>
              <c:f>Лист1!$B$1</c:f>
              <c:strCache>
                <c:ptCount val="1"/>
                <c:pt idx="0">
                  <c:v>млн. руб.</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600" b="1" i="0" u="none" strike="noStrike" kern="1200" baseline="0">
                    <a:solidFill>
                      <a:schemeClr val="bg1"/>
                    </a:solidFill>
                    <a:latin typeface="Times New Roman" panose="02020603050405020304" pitchFamily="18" charset="0"/>
                    <a:ea typeface="+mn-ea"/>
                    <a:cs typeface="Times New Roman" panose="02020603050405020304" pitchFamily="18" charset="0"/>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Лист1!$A$2:$A$3</c:f>
              <c:strCache>
                <c:ptCount val="2"/>
                <c:pt idx="0">
                  <c:v>План</c:v>
                </c:pt>
                <c:pt idx="1">
                  <c:v>Факт</c:v>
                </c:pt>
              </c:strCache>
            </c:strRef>
          </c:cat>
          <c:val>
            <c:numRef>
              <c:f>Лист1!$B$2:$B$3</c:f>
              <c:numCache>
                <c:formatCode>General</c:formatCode>
                <c:ptCount val="2"/>
                <c:pt idx="0">
                  <c:v>313.3</c:v>
                </c:pt>
                <c:pt idx="1">
                  <c:v>311.89999999999998</c:v>
                </c:pt>
              </c:numCache>
            </c:numRef>
          </c:val>
        </c:ser>
        <c:dLbls>
          <c:showLegendKey val="0"/>
          <c:showVal val="1"/>
          <c:showCatName val="0"/>
          <c:showSerName val="0"/>
          <c:showPercent val="0"/>
          <c:showBubbleSize val="0"/>
        </c:dLbls>
        <c:gapWidth val="95"/>
        <c:overlap val="100"/>
        <c:axId val="144733696"/>
        <c:axId val="144736640"/>
      </c:barChart>
      <c:catAx>
        <c:axId val="1447336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crossAx val="144736640"/>
        <c:crosses val="autoZero"/>
        <c:auto val="1"/>
        <c:lblAlgn val="ctr"/>
        <c:lblOffset val="100"/>
        <c:noMultiLvlLbl val="0"/>
      </c:catAx>
      <c:valAx>
        <c:axId val="144736640"/>
        <c:scaling>
          <c:orientation val="minMax"/>
        </c:scaling>
        <c:delete val="1"/>
        <c:axPos val="l"/>
        <c:numFmt formatCode="General" sourceLinked="1"/>
        <c:majorTickMark val="none"/>
        <c:minorTickMark val="none"/>
        <c:tickLblPos val="nextTo"/>
        <c:crossAx val="144733696"/>
        <c:crosses val="autoZero"/>
        <c:crossBetween val="between"/>
      </c:valAx>
      <c:spPr>
        <a:noFill/>
        <a:ln>
          <a:noFill/>
        </a:ln>
        <a:effectLst/>
      </c:spPr>
    </c:plotArea>
    <c:legend>
      <c:legendPos val="t"/>
      <c:layout>
        <c:manualLayout>
          <c:xMode val="edge"/>
          <c:yMode val="edge"/>
          <c:x val="9.3853429677868902E-2"/>
          <c:y val="0.88613290986212312"/>
          <c:w val="0.77056616725125782"/>
          <c:h val="9.9528003832907455E-2"/>
        </c:manualLayout>
      </c:layout>
      <c:overlay val="0"/>
      <c:spPr>
        <a:noFill/>
        <a:ln>
          <a:noFill/>
        </a:ln>
        <a:effectLst/>
      </c:spPr>
      <c:txPr>
        <a:bodyPr rot="0" spcFirstLastPara="1" vertOverflow="ellipsis" vert="horz" wrap="square" anchor="ctr" anchorCtr="1"/>
        <a:lstStyle/>
        <a:p>
          <a:pPr>
            <a:defRPr sz="11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legend>
    <c:plotVisOnly val="1"/>
    <c:dispBlanksAs val="gap"/>
    <c:showDLblsOverMax val="0"/>
  </c:chart>
  <c:spPr>
    <a:noFill/>
    <a:ln>
      <a:noFill/>
    </a:ln>
    <a:effectLst/>
  </c:spPr>
  <c:txPr>
    <a:bodyPr/>
    <a:lstStyle/>
    <a:p>
      <a:pPr>
        <a:defRPr sz="1200" b="1">
          <a:solidFill>
            <a:schemeClr val="tx1"/>
          </a:solidFill>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4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00"/>
            </a:pPr>
            <a:r>
              <a:rPr lang="ru-RU" sz="1400"/>
              <a:t>Государственная поддержка молодых семей</a:t>
            </a:r>
          </a:p>
        </c:rich>
      </c:tx>
      <c:layout>
        <c:manualLayout>
          <c:xMode val="edge"/>
          <c:yMode val="edge"/>
          <c:x val="0.10089110469207127"/>
          <c:y val="2.2949169668978579E-2"/>
        </c:manualLayout>
      </c:layout>
      <c:overlay val="0"/>
    </c:title>
    <c:autoTitleDeleted val="0"/>
    <c:plotArea>
      <c:layout>
        <c:manualLayout>
          <c:layoutTarget val="inner"/>
          <c:xMode val="edge"/>
          <c:yMode val="edge"/>
          <c:x val="1.7798735920269818E-2"/>
          <c:y val="0.13742475583521022"/>
          <c:w val="0.93985647226825442"/>
          <c:h val="0.39287301410954339"/>
        </c:manualLayout>
      </c:layout>
      <c:lineChart>
        <c:grouping val="standard"/>
        <c:varyColors val="0"/>
        <c:ser>
          <c:idx val="0"/>
          <c:order val="0"/>
          <c:tx>
            <c:strRef>
              <c:f>Лист1!$B$1</c:f>
              <c:strCache>
                <c:ptCount val="1"/>
                <c:pt idx="0">
                  <c:v>Доля молодых семей, улучшивших жилищные условия с учетом государственной поддержки, от общего числа молодых семей, желающих улучшить жилищные условия </c:v>
                </c:pt>
              </c:strCache>
            </c:strRef>
          </c:tx>
          <c:dLbls>
            <c:dLbl>
              <c:idx val="0"/>
              <c:layout>
                <c:manualLayout>
                  <c:x val="-2.1034869723955223E-2"/>
                  <c:y val="-7.9845941342782403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1.9416802822112528E-2"/>
                  <c:y val="-7.1861347208504164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2.427100352764066E-2"/>
                  <c:y val="-8.7830535477060642E-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Лист1!$A$2:$A$4</c:f>
              <c:numCache>
                <c:formatCode>General</c:formatCode>
                <c:ptCount val="3"/>
                <c:pt idx="0">
                  <c:v>2017</c:v>
                </c:pt>
                <c:pt idx="1">
                  <c:v>2018</c:v>
                </c:pt>
                <c:pt idx="2">
                  <c:v>2019</c:v>
                </c:pt>
              </c:numCache>
            </c:numRef>
          </c:cat>
          <c:val>
            <c:numRef>
              <c:f>Лист1!$B$2:$B$4</c:f>
              <c:numCache>
                <c:formatCode>General</c:formatCode>
                <c:ptCount val="3"/>
                <c:pt idx="0">
                  <c:v>37.299999999999997</c:v>
                </c:pt>
                <c:pt idx="1">
                  <c:v>43.8</c:v>
                </c:pt>
                <c:pt idx="2">
                  <c:v>50</c:v>
                </c:pt>
              </c:numCache>
            </c:numRef>
          </c:val>
          <c:smooth val="0"/>
        </c:ser>
        <c:ser>
          <c:idx val="1"/>
          <c:order val="1"/>
          <c:tx>
            <c:strRef>
              <c:f>Лист1!$C$1</c:f>
              <c:strCache>
                <c:ptCount val="1"/>
                <c:pt idx="0">
                  <c:v>Количество молодых семей получивших государственную поддержку на улучшение жилищных условий</c:v>
                </c:pt>
              </c:strCache>
            </c:strRef>
          </c:tx>
          <c:dLbls>
            <c:dLblPos val="t"/>
            <c:showLegendKey val="0"/>
            <c:showVal val="1"/>
            <c:showCatName val="0"/>
            <c:showSerName val="0"/>
            <c:showPercent val="0"/>
            <c:showBubbleSize val="0"/>
            <c:showLeaderLines val="0"/>
          </c:dLbls>
          <c:cat>
            <c:numRef>
              <c:f>Лист1!$A$2:$A$4</c:f>
              <c:numCache>
                <c:formatCode>General</c:formatCode>
                <c:ptCount val="3"/>
                <c:pt idx="0">
                  <c:v>2017</c:v>
                </c:pt>
                <c:pt idx="1">
                  <c:v>2018</c:v>
                </c:pt>
                <c:pt idx="2">
                  <c:v>2019</c:v>
                </c:pt>
              </c:numCache>
            </c:numRef>
          </c:cat>
          <c:val>
            <c:numRef>
              <c:f>Лист1!$C$2:$C$4</c:f>
              <c:numCache>
                <c:formatCode>General</c:formatCode>
                <c:ptCount val="3"/>
                <c:pt idx="0">
                  <c:v>5</c:v>
                </c:pt>
                <c:pt idx="1">
                  <c:v>7</c:v>
                </c:pt>
                <c:pt idx="2">
                  <c:v>5</c:v>
                </c:pt>
              </c:numCache>
            </c:numRef>
          </c:val>
          <c:smooth val="0"/>
        </c:ser>
        <c:dLbls>
          <c:showLegendKey val="0"/>
          <c:showVal val="1"/>
          <c:showCatName val="0"/>
          <c:showSerName val="0"/>
          <c:showPercent val="0"/>
          <c:showBubbleSize val="0"/>
        </c:dLbls>
        <c:marker val="1"/>
        <c:smooth val="0"/>
        <c:axId val="63926272"/>
        <c:axId val="63927808"/>
      </c:lineChart>
      <c:catAx>
        <c:axId val="63926272"/>
        <c:scaling>
          <c:orientation val="minMax"/>
        </c:scaling>
        <c:delete val="0"/>
        <c:axPos val="b"/>
        <c:numFmt formatCode="General" sourceLinked="1"/>
        <c:majorTickMark val="none"/>
        <c:minorTickMark val="none"/>
        <c:tickLblPos val="nextTo"/>
        <c:crossAx val="63927808"/>
        <c:crosses val="autoZero"/>
        <c:auto val="1"/>
        <c:lblAlgn val="ctr"/>
        <c:lblOffset val="100"/>
        <c:noMultiLvlLbl val="0"/>
      </c:catAx>
      <c:valAx>
        <c:axId val="63927808"/>
        <c:scaling>
          <c:orientation val="minMax"/>
        </c:scaling>
        <c:delete val="1"/>
        <c:axPos val="l"/>
        <c:numFmt formatCode="General" sourceLinked="1"/>
        <c:majorTickMark val="out"/>
        <c:minorTickMark val="none"/>
        <c:tickLblPos val="nextTo"/>
        <c:crossAx val="63926272"/>
        <c:crosses val="autoZero"/>
        <c:crossBetween val="between"/>
      </c:valAx>
    </c:plotArea>
    <c:legend>
      <c:legendPos val="b"/>
      <c:layout>
        <c:manualLayout>
          <c:xMode val="edge"/>
          <c:yMode val="edge"/>
          <c:x val="1.1576692188306892E-2"/>
          <c:y val="0.65181873215901176"/>
          <c:w val="0.95920968289429809"/>
          <c:h val="0.32413093556498257"/>
        </c:manualLayout>
      </c:layout>
      <c:overlay val="0"/>
      <c:txPr>
        <a:bodyPr/>
        <a:lstStyle/>
        <a:p>
          <a:pPr>
            <a:defRPr sz="1200"/>
          </a:pPr>
          <a:endParaRPr lang="ru-RU"/>
        </a:p>
      </c:txPr>
    </c:legend>
    <c:plotVisOnly val="1"/>
    <c:dispBlanksAs val="gap"/>
    <c:showDLblsOverMax val="0"/>
  </c:chart>
  <c:txPr>
    <a:bodyPr/>
    <a:lstStyle/>
    <a:p>
      <a:pPr>
        <a:defRPr sz="1400">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36"/>
    </mc:Choice>
    <mc:Fallback>
      <c:style val="36"/>
    </mc:Fallback>
  </mc:AlternateContent>
  <c:chart>
    <c:autoTitleDeleted val="1"/>
    <c:plotArea>
      <c:layout>
        <c:manualLayout>
          <c:layoutTarget val="inner"/>
          <c:xMode val="edge"/>
          <c:yMode val="edge"/>
          <c:x val="2.4473896248817115E-2"/>
          <c:y val="1.3356189032053106E-2"/>
          <c:w val="0.96832789897211902"/>
          <c:h val="0.80293465322251567"/>
        </c:manualLayout>
      </c:layout>
      <c:lineChart>
        <c:grouping val="standard"/>
        <c:varyColors val="0"/>
        <c:ser>
          <c:idx val="0"/>
          <c:order val="0"/>
          <c:tx>
            <c:strRef>
              <c:f>Лист1!$B$1</c:f>
              <c:strCache>
                <c:ptCount val="1"/>
                <c:pt idx="0">
                  <c:v>Столбец1</c:v>
                </c:pt>
              </c:strCache>
            </c:strRef>
          </c:tx>
          <c:dLbls>
            <c:dLbl>
              <c:idx val="0"/>
              <c:layout>
                <c:manualLayout>
                  <c:x val="-4.9020122484689399E-2"/>
                  <c:y val="6.7430883344571826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4.4390492855059797E-2"/>
                  <c:y val="7.5522589345920502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3.2696850393700898E-2"/>
                  <c:y val="5.6641942009440345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4.7476912608146217E-2"/>
                  <c:y val="6.2036412677006082E-2"/>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vert="horz"/>
              <a:lstStyle/>
              <a:p>
                <a:pPr>
                  <a:defRPr/>
                </a:pPr>
                <a:endParaRPr lang="ru-RU"/>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numRef>
              <c:f>Лист1!$A$2:$A$4</c:f>
              <c:numCache>
                <c:formatCode>General</c:formatCode>
                <c:ptCount val="3"/>
                <c:pt idx="0">
                  <c:v>2017</c:v>
                </c:pt>
                <c:pt idx="1">
                  <c:v>2018</c:v>
                </c:pt>
                <c:pt idx="2">
                  <c:v>2019</c:v>
                </c:pt>
              </c:numCache>
            </c:numRef>
          </c:cat>
          <c:val>
            <c:numRef>
              <c:f>Лист1!$B$2:$B$4</c:f>
              <c:numCache>
                <c:formatCode>General</c:formatCode>
                <c:ptCount val="3"/>
                <c:pt idx="0">
                  <c:v>0.5</c:v>
                </c:pt>
                <c:pt idx="1">
                  <c:v>0.3</c:v>
                </c:pt>
                <c:pt idx="2">
                  <c:v>0.5</c:v>
                </c:pt>
              </c:numCache>
            </c:numRef>
          </c:val>
          <c:smooth val="0"/>
        </c:ser>
        <c:dLbls>
          <c:showLegendKey val="0"/>
          <c:showVal val="1"/>
          <c:showCatName val="0"/>
          <c:showSerName val="0"/>
          <c:showPercent val="0"/>
          <c:showBubbleSize val="0"/>
        </c:dLbls>
        <c:marker val="1"/>
        <c:smooth val="0"/>
        <c:axId val="66052864"/>
        <c:axId val="66055552"/>
      </c:lineChart>
      <c:catAx>
        <c:axId val="66052864"/>
        <c:scaling>
          <c:orientation val="minMax"/>
        </c:scaling>
        <c:delete val="0"/>
        <c:axPos val="b"/>
        <c:numFmt formatCode="General" sourceLinked="1"/>
        <c:majorTickMark val="none"/>
        <c:minorTickMark val="none"/>
        <c:tickLblPos val="nextTo"/>
        <c:txPr>
          <a:bodyPr rot="-60000000" vert="horz"/>
          <a:lstStyle/>
          <a:p>
            <a:pPr>
              <a:defRPr/>
            </a:pPr>
            <a:endParaRPr lang="ru-RU"/>
          </a:p>
        </c:txPr>
        <c:crossAx val="66055552"/>
        <c:crosses val="autoZero"/>
        <c:auto val="1"/>
        <c:lblAlgn val="ctr"/>
        <c:lblOffset val="100"/>
        <c:noMultiLvlLbl val="0"/>
      </c:catAx>
      <c:valAx>
        <c:axId val="66055552"/>
        <c:scaling>
          <c:orientation val="minMax"/>
        </c:scaling>
        <c:delete val="1"/>
        <c:axPos val="l"/>
        <c:majorGridlines/>
        <c:numFmt formatCode="General" sourceLinked="1"/>
        <c:majorTickMark val="none"/>
        <c:minorTickMark val="none"/>
        <c:tickLblPos val="none"/>
        <c:crossAx val="66052864"/>
        <c:crosses val="autoZero"/>
        <c:crossBetween val="between"/>
      </c:valAx>
    </c:plotArea>
    <c:plotVisOnly val="1"/>
    <c:dispBlanksAs val="zero"/>
    <c:showDLblsOverMax val="0"/>
  </c:chart>
  <c:spPr>
    <a:ln>
      <a:noFill/>
    </a:ln>
  </c:spPr>
  <c:txPr>
    <a:bodyPr/>
    <a:lstStyle/>
    <a:p>
      <a:pPr>
        <a:defRPr sz="1800"/>
      </a:pPr>
      <a:endParaRPr lang="ru-RU"/>
    </a:p>
  </c:txPr>
  <c:externalData r:id="rId1">
    <c:autoUpdate val="0"/>
  </c:externalData>
</c:chartSpace>
</file>

<file path=ppt/charts/chart5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00"/>
            </a:pPr>
            <a:r>
              <a:rPr lang="ru-RU" sz="1400"/>
              <a:t>Расходы на государственную поддержку молодых семей, тыс. руб.</a:t>
            </a:r>
          </a:p>
        </c:rich>
      </c:tx>
      <c:layout/>
      <c:overlay val="0"/>
    </c:title>
    <c:autoTitleDeleted val="0"/>
    <c:plotArea>
      <c:layout/>
      <c:barChart>
        <c:barDir val="col"/>
        <c:grouping val="clustered"/>
        <c:varyColors val="0"/>
        <c:ser>
          <c:idx val="0"/>
          <c:order val="0"/>
          <c:tx>
            <c:strRef>
              <c:f>Лист1!$B$1</c:f>
              <c:strCache>
                <c:ptCount val="1"/>
                <c:pt idx="0">
                  <c:v>Ряд 1</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Лист1!$A$2:$A$4</c:f>
              <c:numCache>
                <c:formatCode>General</c:formatCode>
                <c:ptCount val="3"/>
                <c:pt idx="0">
                  <c:v>2017</c:v>
                </c:pt>
                <c:pt idx="1">
                  <c:v>2018</c:v>
                </c:pt>
                <c:pt idx="2">
                  <c:v>2019</c:v>
                </c:pt>
              </c:numCache>
            </c:numRef>
          </c:cat>
          <c:val>
            <c:numRef>
              <c:f>Лист1!$B$2:$B$4</c:f>
              <c:numCache>
                <c:formatCode>General</c:formatCode>
                <c:ptCount val="3"/>
                <c:pt idx="0">
                  <c:v>4360.8</c:v>
                </c:pt>
                <c:pt idx="1">
                  <c:v>3961.4</c:v>
                </c:pt>
                <c:pt idx="2">
                  <c:v>4143.3</c:v>
                </c:pt>
              </c:numCache>
            </c:numRef>
          </c:val>
        </c:ser>
        <c:dLbls>
          <c:showLegendKey val="0"/>
          <c:showVal val="1"/>
          <c:showCatName val="0"/>
          <c:showSerName val="0"/>
          <c:showPercent val="0"/>
          <c:showBubbleSize val="0"/>
        </c:dLbls>
        <c:gapWidth val="150"/>
        <c:overlap val="-25"/>
        <c:axId val="63960192"/>
        <c:axId val="14041088"/>
      </c:barChart>
      <c:catAx>
        <c:axId val="63960192"/>
        <c:scaling>
          <c:orientation val="minMax"/>
        </c:scaling>
        <c:delete val="0"/>
        <c:axPos val="b"/>
        <c:numFmt formatCode="General" sourceLinked="1"/>
        <c:majorTickMark val="none"/>
        <c:minorTickMark val="none"/>
        <c:tickLblPos val="nextTo"/>
        <c:crossAx val="14041088"/>
        <c:crosses val="autoZero"/>
        <c:auto val="1"/>
        <c:lblAlgn val="ctr"/>
        <c:lblOffset val="100"/>
        <c:noMultiLvlLbl val="0"/>
      </c:catAx>
      <c:valAx>
        <c:axId val="14041088"/>
        <c:scaling>
          <c:orientation val="minMax"/>
        </c:scaling>
        <c:delete val="1"/>
        <c:axPos val="l"/>
        <c:numFmt formatCode="General" sourceLinked="1"/>
        <c:majorTickMark val="out"/>
        <c:minorTickMark val="none"/>
        <c:tickLblPos val="nextTo"/>
        <c:crossAx val="63960192"/>
        <c:crosses val="autoZero"/>
        <c:crossBetween val="between"/>
      </c:valAx>
    </c:plotArea>
    <c:plotVisOnly val="1"/>
    <c:dispBlanksAs val="gap"/>
    <c:showDLblsOverMax val="0"/>
  </c:chart>
  <c:txPr>
    <a:bodyPr/>
    <a:lstStyle/>
    <a:p>
      <a:pPr>
        <a:defRPr sz="1400">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5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1963821624520442E-2"/>
          <c:y val="0.27648842134528273"/>
          <c:w val="0.34958149416278211"/>
          <c:h val="0.57744758532716245"/>
        </c:manualLayout>
      </c:layout>
      <c:pieChart>
        <c:varyColors val="1"/>
        <c:ser>
          <c:idx val="0"/>
          <c:order val="0"/>
          <c:tx>
            <c:strRef>
              <c:f>Лист1!$B$1</c:f>
              <c:strCache>
                <c:ptCount val="1"/>
                <c:pt idx="0">
                  <c:v>Продажи</c:v>
                </c:pt>
              </c:strCache>
            </c:strRef>
          </c:tx>
          <c:dPt>
            <c:idx val="0"/>
            <c:bubble3D val="0"/>
            <c:spPr>
              <a:solidFill>
                <a:schemeClr val="accent1"/>
              </a:solidFill>
              <a:ln w="19050">
                <a:solidFill>
                  <a:schemeClr val="lt1"/>
                </a:solidFill>
              </a:ln>
              <a:effectLst/>
            </c:spPr>
          </c:dPt>
          <c:dPt>
            <c:idx val="1"/>
            <c:bubble3D val="0"/>
            <c:spPr>
              <a:solidFill>
                <a:schemeClr val="accent2"/>
              </a:solidFill>
              <a:ln w="19050">
                <a:solidFill>
                  <a:schemeClr val="lt1"/>
                </a:solidFill>
              </a:ln>
              <a:effectLst/>
            </c:spPr>
          </c:dPt>
          <c:dPt>
            <c:idx val="2"/>
            <c:bubble3D val="0"/>
            <c:spPr>
              <a:solidFill>
                <a:schemeClr val="accent3"/>
              </a:solidFill>
              <a:ln w="19050">
                <a:solidFill>
                  <a:schemeClr val="lt1"/>
                </a:solidFill>
              </a:ln>
              <a:effectLst/>
            </c:spPr>
          </c:dPt>
          <c:dLbls>
            <c:dLbl>
              <c:idx val="0"/>
              <c:layout>
                <c:manualLayout>
                  <c:x val="-0.1365684097002213"/>
                  <c:y val="-6.1734145741547647E-2"/>
                </c:manualLayout>
              </c:layout>
              <c:showLegendKey val="0"/>
              <c:showVal val="0"/>
              <c:showCatName val="0"/>
              <c:showSerName val="0"/>
              <c:showPercent val="1"/>
              <c:showBubbleSize val="0"/>
            </c:dLbl>
            <c:dLbl>
              <c:idx val="1"/>
              <c:layout>
                <c:manualLayout>
                  <c:x val="6.0305884200523373E-2"/>
                  <c:y val="-2.5587736391291548E-2"/>
                </c:manualLayout>
              </c:layout>
              <c:showLegendKey val="0"/>
              <c:showVal val="0"/>
              <c:showCatName val="0"/>
              <c:showSerName val="0"/>
              <c:showPercent val="1"/>
              <c:showBubbleSize val="0"/>
            </c:dLbl>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Лист1!$A$2:$A$4</c:f>
              <c:strCache>
                <c:ptCount val="3"/>
                <c:pt idx="0">
                  <c:v>Жилищное строительство</c:v>
                </c:pt>
                <c:pt idx="1">
                  <c:v>Поддержка молодых семей</c:v>
                </c:pt>
                <c:pt idx="2">
                  <c:v>Переселение из ветхого и аварийного жилья</c:v>
                </c:pt>
              </c:strCache>
            </c:strRef>
          </c:cat>
          <c:val>
            <c:numRef>
              <c:f>Лист1!$B$2:$B$4</c:f>
              <c:numCache>
                <c:formatCode>General</c:formatCode>
                <c:ptCount val="3"/>
                <c:pt idx="0">
                  <c:v>33.9</c:v>
                </c:pt>
                <c:pt idx="1">
                  <c:v>4.0999999999999996</c:v>
                </c:pt>
                <c:pt idx="2">
                  <c:v>273.8</c:v>
                </c:pt>
              </c:numCache>
            </c:numRef>
          </c:val>
        </c:ser>
        <c:dLbls>
          <c:showLegendKey val="0"/>
          <c:showVal val="0"/>
          <c:showCatName val="0"/>
          <c:showSerName val="0"/>
          <c:showPercent val="1"/>
          <c:showBubbleSize val="0"/>
          <c:showLeaderLines val="1"/>
        </c:dLbls>
        <c:firstSliceAng val="0"/>
      </c:pieChart>
      <c:spPr>
        <a:noFill/>
        <a:ln>
          <a:noFill/>
        </a:ln>
        <a:effectLst/>
      </c:spPr>
    </c:plotArea>
    <c:legend>
      <c:legendPos val="t"/>
      <c:layout>
        <c:manualLayout>
          <c:xMode val="edge"/>
          <c:yMode val="edge"/>
          <c:x val="0.52374902025493997"/>
          <c:y val="0.26708790907689034"/>
          <c:w val="0.37925415618167563"/>
          <c:h val="0.53817275696700373"/>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legend>
    <c:plotVisOnly val="1"/>
    <c:dispBlanksAs val="gap"/>
    <c:showDLblsOverMax val="0"/>
  </c:chart>
  <c:spPr>
    <a:noFill/>
    <a:ln>
      <a:noFill/>
    </a:ln>
    <a:effectLst/>
  </c:spPr>
  <c:txPr>
    <a:bodyPr/>
    <a:lstStyle/>
    <a:p>
      <a:pPr>
        <a:defRPr b="1">
          <a:solidFill>
            <a:schemeClr val="tx1"/>
          </a:solidFill>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5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Лист1!$B$1</c:f>
              <c:strCache>
                <c:ptCount val="1"/>
                <c:pt idx="0">
                  <c:v>Ряд 1</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Лист1!$A$2:$A$3</c:f>
              <c:strCache>
                <c:ptCount val="2"/>
                <c:pt idx="0">
                  <c:v>План</c:v>
                </c:pt>
                <c:pt idx="1">
                  <c:v>Факт</c:v>
                </c:pt>
              </c:strCache>
            </c:strRef>
          </c:cat>
          <c:val>
            <c:numRef>
              <c:f>Лист1!$B$2:$B$3</c:f>
              <c:numCache>
                <c:formatCode>General</c:formatCode>
                <c:ptCount val="2"/>
                <c:pt idx="0">
                  <c:v>492.1</c:v>
                </c:pt>
                <c:pt idx="1">
                  <c:v>471.9</c:v>
                </c:pt>
              </c:numCache>
            </c:numRef>
          </c:val>
        </c:ser>
        <c:dLbls>
          <c:showLegendKey val="0"/>
          <c:showVal val="1"/>
          <c:showCatName val="0"/>
          <c:showSerName val="0"/>
          <c:showPercent val="0"/>
          <c:showBubbleSize val="0"/>
        </c:dLbls>
        <c:gapWidth val="150"/>
        <c:overlap val="-25"/>
        <c:axId val="14158464"/>
        <c:axId val="14169600"/>
      </c:barChart>
      <c:catAx>
        <c:axId val="141584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crossAx val="14169600"/>
        <c:crosses val="autoZero"/>
        <c:auto val="1"/>
        <c:lblAlgn val="ctr"/>
        <c:lblOffset val="100"/>
        <c:noMultiLvlLbl val="0"/>
      </c:catAx>
      <c:valAx>
        <c:axId val="14169600"/>
        <c:scaling>
          <c:orientation val="minMax"/>
        </c:scaling>
        <c:delete val="1"/>
        <c:axPos val="l"/>
        <c:numFmt formatCode="General" sourceLinked="1"/>
        <c:majorTickMark val="none"/>
        <c:minorTickMark val="none"/>
        <c:tickLblPos val="nextTo"/>
        <c:crossAx val="14158464"/>
        <c:crosses val="autoZero"/>
        <c:crossBetween val="between"/>
      </c:valAx>
      <c:spPr>
        <a:noFill/>
        <a:ln>
          <a:noFill/>
        </a:ln>
        <a:effectLst/>
      </c:spPr>
    </c:plotArea>
    <c:plotVisOnly val="1"/>
    <c:dispBlanksAs val="gap"/>
    <c:showDLblsOverMax val="0"/>
  </c:chart>
  <c:spPr>
    <a:noFill/>
    <a:ln>
      <a:noFill/>
    </a:ln>
    <a:effectLst/>
  </c:spPr>
  <c:txPr>
    <a:bodyPr/>
    <a:lstStyle/>
    <a:p>
      <a:pPr>
        <a:defRPr sz="1400" b="0">
          <a:solidFill>
            <a:schemeClr val="tx1"/>
          </a:solidFill>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5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perspective val="3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6.528487546950025E-2"/>
          <c:y val="8.8224786834360108E-2"/>
          <c:w val="0.81373054676932954"/>
          <c:h val="0.65201478200796825"/>
        </c:manualLayout>
      </c:layout>
      <c:pie3DChart>
        <c:varyColors val="1"/>
        <c:ser>
          <c:idx val="0"/>
          <c:order val="0"/>
          <c:tx>
            <c:strRef>
              <c:f>Лист1!$B$1</c:f>
              <c:strCache>
                <c:ptCount val="1"/>
                <c:pt idx="0">
                  <c:v>Продажи</c:v>
                </c:pt>
              </c:strCache>
            </c:strRef>
          </c:tx>
          <c:dPt>
            <c:idx val="0"/>
            <c:bubble3D val="0"/>
            <c:spPr>
              <a:solidFill>
                <a:schemeClr val="accent1"/>
              </a:solidFill>
              <a:ln w="25400">
                <a:solidFill>
                  <a:schemeClr val="lt1"/>
                </a:solidFill>
              </a:ln>
              <a:effectLst/>
              <a:sp3d contourW="25400">
                <a:contourClr>
                  <a:schemeClr val="lt1"/>
                </a:contourClr>
              </a:sp3d>
            </c:spPr>
          </c:dPt>
          <c:dPt>
            <c:idx val="1"/>
            <c:bubble3D val="0"/>
            <c:spPr>
              <a:solidFill>
                <a:schemeClr val="accent2"/>
              </a:solidFill>
              <a:ln w="25400">
                <a:solidFill>
                  <a:schemeClr val="lt1"/>
                </a:solidFill>
              </a:ln>
              <a:effectLst/>
              <a:sp3d contourW="25400">
                <a:contourClr>
                  <a:schemeClr val="lt1"/>
                </a:contourClr>
              </a:sp3d>
            </c:spPr>
          </c:dPt>
          <c:dLbls>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Times New Roman" panose="02020603050405020304" pitchFamily="18" charset="0"/>
                    <a:ea typeface="+mn-ea"/>
                    <a:cs typeface="Times New Roman" panose="02020603050405020304" pitchFamily="18" charset="0"/>
                  </a:defRPr>
                </a:pPr>
                <a:endParaRPr lang="ru-RU"/>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Лист1!$A$2:$A$3</c:f>
              <c:strCache>
                <c:ptCount val="2"/>
                <c:pt idx="0">
                  <c:v>Областной бюджет</c:v>
                </c:pt>
                <c:pt idx="1">
                  <c:v>Местный бюджет</c:v>
                </c:pt>
              </c:strCache>
            </c:strRef>
          </c:cat>
          <c:val>
            <c:numRef>
              <c:f>Лист1!$B$2:$B$3</c:f>
              <c:numCache>
                <c:formatCode>General</c:formatCode>
                <c:ptCount val="2"/>
                <c:pt idx="0">
                  <c:v>379.3</c:v>
                </c:pt>
                <c:pt idx="1">
                  <c:v>78</c:v>
                </c:pt>
              </c:numCache>
            </c:numRef>
          </c:val>
        </c:ser>
        <c:dLbls>
          <c:showLegendKey val="0"/>
          <c:showVal val="0"/>
          <c:showCatName val="0"/>
          <c:showSerName val="0"/>
          <c:showPercent val="1"/>
          <c:showBubbleSize val="0"/>
          <c:showLeaderLines val="1"/>
        </c:dLbls>
      </c:pie3DChart>
      <c:spPr>
        <a:noFill/>
        <a:ln>
          <a:noFill/>
        </a:ln>
        <a:effectLst/>
      </c:spPr>
    </c:plotArea>
    <c:legend>
      <c:legendPos val="t"/>
      <c:layout>
        <c:manualLayout>
          <c:xMode val="edge"/>
          <c:yMode val="edge"/>
          <c:x val="0.1163882558712749"/>
          <c:y val="0.85132189510010825"/>
          <c:w val="0.88361166772713895"/>
          <c:h val="0.11410516676598223"/>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legend>
    <c:plotVisOnly val="1"/>
    <c:dispBlanksAs val="gap"/>
    <c:showDLblsOverMax val="0"/>
  </c:chart>
  <c:spPr>
    <a:noFill/>
    <a:ln>
      <a:noFill/>
    </a:ln>
    <a:effectLst/>
  </c:spPr>
  <c:txPr>
    <a:bodyPr/>
    <a:lstStyle/>
    <a:p>
      <a:pPr>
        <a:defRPr sz="1400">
          <a:solidFill>
            <a:schemeClr val="tx1"/>
          </a:solidFill>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5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277919474668301E-2"/>
          <c:y val="0.1652483916931767"/>
          <c:w val="0.9174441610506634"/>
          <c:h val="0.603034678806043"/>
        </c:manualLayout>
      </c:layout>
      <c:barChart>
        <c:barDir val="col"/>
        <c:grouping val="stacked"/>
        <c:varyColors val="0"/>
        <c:ser>
          <c:idx val="0"/>
          <c:order val="0"/>
          <c:tx>
            <c:strRef>
              <c:f>Лист1!$B$1</c:f>
              <c:strCache>
                <c:ptCount val="1"/>
                <c:pt idx="0">
                  <c:v>Столбец1</c:v>
                </c:pt>
              </c:strCache>
            </c:strRef>
          </c:tx>
          <c:spPr>
            <a:solidFill>
              <a:schemeClr val="accent1"/>
            </a:solidFill>
            <a:ln>
              <a:noFill/>
            </a:ln>
            <a:effectLst/>
          </c:spPr>
          <c:invertIfNegative val="0"/>
          <c:dLbls>
            <c:dLbl>
              <c:idx val="0"/>
              <c:layout>
                <c:manualLayout>
                  <c:x val="3.7525381340607544E-3"/>
                  <c:y val="-0.34177405236664016"/>
                </c:manualLayout>
              </c:layout>
              <c:showLegendKey val="0"/>
              <c:showVal val="1"/>
              <c:showCatName val="0"/>
              <c:showSerName val="0"/>
              <c:showPercent val="0"/>
              <c:showBubbleSize val="0"/>
            </c:dLbl>
            <c:dLbl>
              <c:idx val="1"/>
              <c:layout>
                <c:manualLayout>
                  <c:x val="1.1257614402182264E-2"/>
                  <c:y val="-0.18437810719779271"/>
                </c:manualLayout>
              </c:layout>
              <c:showLegendKey val="0"/>
              <c:showVal val="1"/>
              <c:showCatName val="0"/>
              <c:showSerName val="0"/>
              <c:showPercent val="0"/>
              <c:showBubbleSize val="0"/>
            </c:dLbl>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Лист1!$A$2:$A$3</c:f>
              <c:strCache>
                <c:ptCount val="2"/>
                <c:pt idx="0">
                  <c:v>План</c:v>
                </c:pt>
                <c:pt idx="1">
                  <c:v>Факт</c:v>
                </c:pt>
              </c:strCache>
            </c:strRef>
          </c:cat>
          <c:val>
            <c:numRef>
              <c:f>Лист1!$B$2:$B$3</c:f>
              <c:numCache>
                <c:formatCode>General</c:formatCode>
                <c:ptCount val="2"/>
                <c:pt idx="0">
                  <c:v>214.3</c:v>
                </c:pt>
                <c:pt idx="1">
                  <c:v>208.6</c:v>
                </c:pt>
              </c:numCache>
            </c:numRef>
          </c:val>
        </c:ser>
        <c:dLbls>
          <c:showLegendKey val="0"/>
          <c:showVal val="1"/>
          <c:showCatName val="0"/>
          <c:showSerName val="0"/>
          <c:showPercent val="0"/>
          <c:showBubbleSize val="0"/>
        </c:dLbls>
        <c:gapWidth val="95"/>
        <c:overlap val="100"/>
        <c:axId val="14706176"/>
        <c:axId val="14721408"/>
      </c:barChart>
      <c:catAx>
        <c:axId val="147061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crossAx val="14721408"/>
        <c:crosses val="autoZero"/>
        <c:auto val="1"/>
        <c:lblAlgn val="ctr"/>
        <c:lblOffset val="100"/>
        <c:noMultiLvlLbl val="0"/>
      </c:catAx>
      <c:valAx>
        <c:axId val="14721408"/>
        <c:scaling>
          <c:orientation val="minMax"/>
        </c:scaling>
        <c:delete val="1"/>
        <c:axPos val="l"/>
        <c:numFmt formatCode="General" sourceLinked="1"/>
        <c:majorTickMark val="none"/>
        <c:minorTickMark val="none"/>
        <c:tickLblPos val="nextTo"/>
        <c:crossAx val="14706176"/>
        <c:crosses val="autoZero"/>
        <c:crossBetween val="between"/>
      </c:valAx>
      <c:spPr>
        <a:noFill/>
        <a:ln>
          <a:noFill/>
        </a:ln>
        <a:effectLst/>
      </c:spPr>
    </c:plotArea>
    <c:plotVisOnly val="1"/>
    <c:dispBlanksAs val="gap"/>
    <c:showDLblsOverMax val="0"/>
  </c:chart>
  <c:spPr>
    <a:noFill/>
    <a:ln>
      <a:noFill/>
    </a:ln>
    <a:effectLst/>
  </c:spPr>
  <c:txPr>
    <a:bodyPr/>
    <a:lstStyle/>
    <a:p>
      <a:pPr>
        <a:defRPr>
          <a:solidFill>
            <a:schemeClr val="tx1"/>
          </a:solidFill>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5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30"/>
    </c:view3D>
    <c:floor>
      <c:thickness val="0"/>
    </c:floor>
    <c:sideWall>
      <c:thickness val="0"/>
    </c:sideWall>
    <c:backWall>
      <c:thickness val="0"/>
    </c:backWall>
    <c:plotArea>
      <c:layout/>
      <c:pie3DChart>
        <c:varyColors val="1"/>
        <c:ser>
          <c:idx val="0"/>
          <c:order val="0"/>
          <c:tx>
            <c:strRef>
              <c:f>Лист1!$B$1</c:f>
              <c:strCache>
                <c:ptCount val="1"/>
                <c:pt idx="0">
                  <c:v>Продажи</c:v>
                </c:pt>
              </c:strCache>
            </c:strRef>
          </c:tx>
          <c:explosion val="25"/>
          <c:dLbls>
            <c:dLbl>
              <c:idx val="0"/>
              <c:layout>
                <c:manualLayout>
                  <c:x val="0.10606906031999762"/>
                  <c:y val="4.8282603017776739E-2"/>
                </c:manualLayout>
              </c:layout>
              <c:showLegendKey val="0"/>
              <c:showVal val="0"/>
              <c:showCatName val="0"/>
              <c:showSerName val="0"/>
              <c:showPercent val="1"/>
              <c:showBubbleSize val="0"/>
            </c:dLbl>
            <c:showLegendKey val="0"/>
            <c:showVal val="0"/>
            <c:showCatName val="0"/>
            <c:showSerName val="0"/>
            <c:showPercent val="1"/>
            <c:showBubbleSize val="0"/>
            <c:showLeaderLines val="1"/>
          </c:dLbls>
          <c:cat>
            <c:strRef>
              <c:f>Лист1!$A$2:$A$3</c:f>
              <c:strCache>
                <c:ptCount val="2"/>
                <c:pt idx="0">
                  <c:v>Средства областного бюджета</c:v>
                </c:pt>
                <c:pt idx="1">
                  <c:v>Средства местного бюджета</c:v>
                </c:pt>
              </c:strCache>
            </c:strRef>
          </c:cat>
          <c:val>
            <c:numRef>
              <c:f>Лист1!$B$2:$B$3</c:f>
              <c:numCache>
                <c:formatCode>General</c:formatCode>
                <c:ptCount val="2"/>
                <c:pt idx="0">
                  <c:v>8.1999999999999993</c:v>
                </c:pt>
                <c:pt idx="1">
                  <c:v>200.4</c:v>
                </c:pt>
              </c:numCache>
            </c:numRef>
          </c:val>
        </c:ser>
        <c:dLbls>
          <c:showLegendKey val="0"/>
          <c:showVal val="0"/>
          <c:showCatName val="0"/>
          <c:showSerName val="0"/>
          <c:showPercent val="1"/>
          <c:showBubbleSize val="0"/>
          <c:showLeaderLines val="1"/>
        </c:dLbls>
      </c:pie3DChart>
    </c:plotArea>
    <c:legend>
      <c:legendPos val="b"/>
      <c:layout/>
      <c:overlay val="0"/>
      <c:txPr>
        <a:bodyPr/>
        <a:lstStyle/>
        <a:p>
          <a:pPr>
            <a:defRPr sz="1200"/>
          </a:pPr>
          <a:endParaRPr lang="ru-RU"/>
        </a:p>
      </c:txPr>
    </c:legend>
    <c:plotVisOnly val="1"/>
    <c:dispBlanksAs val="gap"/>
    <c:showDLblsOverMax val="0"/>
  </c:chart>
  <c:txPr>
    <a:bodyPr/>
    <a:lstStyle/>
    <a:p>
      <a:pPr>
        <a:defRPr sz="1800"/>
      </a:pPr>
      <a:endParaRPr lang="ru-RU"/>
    </a:p>
  </c:txPr>
  <c:externalData r:id="rId1">
    <c:autoUpdate val="0"/>
  </c:externalData>
</c:chartSpace>
</file>

<file path=ppt/charts/chart5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1483169291338582"/>
          <c:w val="0.95416666666666672"/>
          <c:h val="0.69270661192044003"/>
        </c:manualLayout>
      </c:layout>
      <c:barChart>
        <c:barDir val="col"/>
        <c:grouping val="stacked"/>
        <c:varyColors val="0"/>
        <c:ser>
          <c:idx val="0"/>
          <c:order val="0"/>
          <c:tx>
            <c:strRef>
              <c:f>Лист1!$B$1</c:f>
              <c:strCache>
                <c:ptCount val="1"/>
                <c:pt idx="0">
                  <c:v>Столбец1</c:v>
                </c:pt>
              </c:strCache>
            </c:strRef>
          </c:tx>
          <c:spPr>
            <a:solidFill>
              <a:schemeClr val="accent1"/>
            </a:solidFill>
            <a:ln>
              <a:noFill/>
            </a:ln>
            <a:effectLst/>
          </c:spPr>
          <c:invertIfNegative val="0"/>
          <c:dLbls>
            <c:dLbl>
              <c:idx val="0"/>
              <c:layout>
                <c:manualLayout>
                  <c:x val="0"/>
                  <c:y val="-0.36997135568945499"/>
                </c:manualLayout>
              </c:layout>
              <c:showLegendKey val="0"/>
              <c:showVal val="1"/>
              <c:showCatName val="0"/>
              <c:showSerName val="0"/>
              <c:showPercent val="0"/>
              <c:showBubbleSize val="0"/>
            </c:dLbl>
            <c:dLbl>
              <c:idx val="1"/>
              <c:layout>
                <c:manualLayout>
                  <c:x val="0"/>
                  <c:y val="-0.22198281341367299"/>
                </c:manualLayout>
              </c:layout>
              <c:showLegendKey val="0"/>
              <c:showVal val="1"/>
              <c:showCatName val="0"/>
              <c:showSerName val="0"/>
              <c:showPercent val="0"/>
              <c:showBubbleSize val="0"/>
            </c:dLbl>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Лист1!$A$2:$A$3</c:f>
              <c:strCache>
                <c:ptCount val="2"/>
                <c:pt idx="0">
                  <c:v>План</c:v>
                </c:pt>
                <c:pt idx="1">
                  <c:v>Факт</c:v>
                </c:pt>
              </c:strCache>
            </c:strRef>
          </c:cat>
          <c:val>
            <c:numRef>
              <c:f>Лист1!$B$2:$B$3</c:f>
              <c:numCache>
                <c:formatCode>General</c:formatCode>
                <c:ptCount val="2"/>
                <c:pt idx="0">
                  <c:v>131.80000000000001</c:v>
                </c:pt>
                <c:pt idx="1">
                  <c:v>130.80000000000001</c:v>
                </c:pt>
              </c:numCache>
            </c:numRef>
          </c:val>
        </c:ser>
        <c:dLbls>
          <c:showLegendKey val="0"/>
          <c:showVal val="1"/>
          <c:showCatName val="0"/>
          <c:showSerName val="0"/>
          <c:showPercent val="0"/>
          <c:showBubbleSize val="0"/>
        </c:dLbls>
        <c:gapWidth val="95"/>
        <c:overlap val="100"/>
        <c:axId val="63793024"/>
        <c:axId val="63795968"/>
      </c:barChart>
      <c:catAx>
        <c:axId val="637930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crossAx val="63795968"/>
        <c:crosses val="autoZero"/>
        <c:auto val="1"/>
        <c:lblAlgn val="ctr"/>
        <c:lblOffset val="100"/>
        <c:noMultiLvlLbl val="0"/>
      </c:catAx>
      <c:valAx>
        <c:axId val="63795968"/>
        <c:scaling>
          <c:orientation val="minMax"/>
        </c:scaling>
        <c:delete val="1"/>
        <c:axPos val="l"/>
        <c:numFmt formatCode="General" sourceLinked="1"/>
        <c:majorTickMark val="none"/>
        <c:minorTickMark val="none"/>
        <c:tickLblPos val="nextTo"/>
        <c:crossAx val="63793024"/>
        <c:crosses val="autoZero"/>
        <c:crossBetween val="between"/>
      </c:valAx>
      <c:spPr>
        <a:noFill/>
        <a:ln>
          <a:noFill/>
        </a:ln>
        <a:effectLst/>
      </c:spPr>
    </c:plotArea>
    <c:plotVisOnly val="1"/>
    <c:dispBlanksAs val="gap"/>
    <c:showDLblsOverMax val="0"/>
  </c:chart>
  <c:spPr>
    <a:noFill/>
    <a:ln>
      <a:noFill/>
    </a:ln>
    <a:effectLst/>
  </c:spPr>
  <c:txPr>
    <a:bodyPr/>
    <a:lstStyle/>
    <a:p>
      <a:pPr>
        <a:defRPr sz="1200">
          <a:solidFill>
            <a:schemeClr val="tx1"/>
          </a:solidFill>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5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671964779545005E-2"/>
          <c:y val="0.1320203552262309"/>
          <c:w val="0.94030577799047965"/>
          <c:h val="0.76099938171121084"/>
        </c:manualLayout>
      </c:layout>
      <c:barChart>
        <c:barDir val="col"/>
        <c:grouping val="stacked"/>
        <c:varyColors val="0"/>
        <c:ser>
          <c:idx val="0"/>
          <c:order val="0"/>
          <c:tx>
            <c:strRef>
              <c:f>Лист1!$B$1</c:f>
              <c:strCache>
                <c:ptCount val="1"/>
                <c:pt idx="0">
                  <c:v>Столбец1</c:v>
                </c:pt>
              </c:strCache>
            </c:strRef>
          </c:tx>
          <c:spPr>
            <a:solidFill>
              <a:schemeClr val="accent1"/>
            </a:solidFill>
            <a:ln>
              <a:noFill/>
            </a:ln>
            <a:effectLst/>
          </c:spPr>
          <c:invertIfNegative val="0"/>
          <c:dLbls>
            <c:dLbl>
              <c:idx val="0"/>
              <c:layout>
                <c:manualLayout>
                  <c:x val="-3.3917180654387934E-3"/>
                  <c:y val="-0.40258208025195275"/>
                </c:manualLayout>
              </c:layout>
              <c:showLegendKey val="0"/>
              <c:showVal val="1"/>
              <c:showCatName val="0"/>
              <c:showSerName val="0"/>
              <c:showPercent val="0"/>
              <c:showBubbleSize val="0"/>
            </c:dLbl>
            <c:dLbl>
              <c:idx val="1"/>
              <c:layout>
                <c:manualLayout>
                  <c:x val="3.3917180654387934E-3"/>
                  <c:y val="-0.17636929230085552"/>
                </c:manualLayout>
              </c:layout>
              <c:showLegendKey val="0"/>
              <c:showVal val="1"/>
              <c:showCatName val="0"/>
              <c:showSerName val="0"/>
              <c:showPercent val="0"/>
              <c:showBubbleSize val="0"/>
            </c:dLbl>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Лист1!$A$2:$A$3</c:f>
              <c:strCache>
                <c:ptCount val="2"/>
                <c:pt idx="0">
                  <c:v>План</c:v>
                </c:pt>
                <c:pt idx="1">
                  <c:v>Факт</c:v>
                </c:pt>
              </c:strCache>
            </c:strRef>
          </c:cat>
          <c:val>
            <c:numRef>
              <c:f>Лист1!$B$2:$B$3</c:f>
              <c:numCache>
                <c:formatCode>General</c:formatCode>
                <c:ptCount val="2"/>
                <c:pt idx="0">
                  <c:v>240.5</c:v>
                </c:pt>
                <c:pt idx="1">
                  <c:v>210.5</c:v>
                </c:pt>
              </c:numCache>
            </c:numRef>
          </c:val>
        </c:ser>
        <c:dLbls>
          <c:showLegendKey val="0"/>
          <c:showVal val="1"/>
          <c:showCatName val="0"/>
          <c:showSerName val="0"/>
          <c:showPercent val="0"/>
          <c:showBubbleSize val="0"/>
        </c:dLbls>
        <c:gapWidth val="95"/>
        <c:overlap val="100"/>
        <c:axId val="64454016"/>
        <c:axId val="64485632"/>
      </c:barChart>
      <c:catAx>
        <c:axId val="644540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crossAx val="64485632"/>
        <c:crosses val="autoZero"/>
        <c:auto val="1"/>
        <c:lblAlgn val="ctr"/>
        <c:lblOffset val="100"/>
        <c:noMultiLvlLbl val="0"/>
      </c:catAx>
      <c:valAx>
        <c:axId val="64485632"/>
        <c:scaling>
          <c:orientation val="minMax"/>
        </c:scaling>
        <c:delete val="1"/>
        <c:axPos val="l"/>
        <c:numFmt formatCode="General" sourceLinked="1"/>
        <c:majorTickMark val="none"/>
        <c:minorTickMark val="none"/>
        <c:tickLblPos val="nextTo"/>
        <c:crossAx val="64454016"/>
        <c:crosses val="autoZero"/>
        <c:crossBetween val="between"/>
      </c:valAx>
      <c:spPr>
        <a:noFill/>
        <a:ln>
          <a:noFill/>
        </a:ln>
        <a:effectLst/>
      </c:spPr>
    </c:plotArea>
    <c:plotVisOnly val="1"/>
    <c:dispBlanksAs val="gap"/>
    <c:showDLblsOverMax val="0"/>
  </c:chart>
  <c:spPr>
    <a:noFill/>
    <a:ln>
      <a:noFill/>
    </a:ln>
    <a:effectLst/>
  </c:spPr>
  <c:txPr>
    <a:bodyPr/>
    <a:lstStyle/>
    <a:p>
      <a:pPr>
        <a:defRPr sz="1200" b="1">
          <a:solidFill>
            <a:schemeClr val="tx1"/>
          </a:solidFill>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5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30"/>
    </c:view3D>
    <c:floor>
      <c:thickness val="0"/>
    </c:floor>
    <c:sideWall>
      <c:thickness val="0"/>
    </c:sideWall>
    <c:backWall>
      <c:thickness val="0"/>
    </c:backWall>
    <c:plotArea>
      <c:layout>
        <c:manualLayout>
          <c:layoutTarget val="inner"/>
          <c:xMode val="edge"/>
          <c:yMode val="edge"/>
          <c:x val="7.9336235722261533E-2"/>
          <c:y val="0.12593659278374267"/>
          <c:w val="0.83892233849622211"/>
          <c:h val="0.72433902815538453"/>
        </c:manualLayout>
      </c:layout>
      <c:pie3DChart>
        <c:varyColors val="1"/>
        <c:ser>
          <c:idx val="0"/>
          <c:order val="0"/>
          <c:tx>
            <c:strRef>
              <c:f>Лист1!$B$1</c:f>
              <c:strCache>
                <c:ptCount val="1"/>
                <c:pt idx="0">
                  <c:v>Продажи</c:v>
                </c:pt>
              </c:strCache>
            </c:strRef>
          </c:tx>
          <c:explosion val="25"/>
          <c:dLbls>
            <c:showLegendKey val="0"/>
            <c:showVal val="0"/>
            <c:showCatName val="0"/>
            <c:showSerName val="0"/>
            <c:showPercent val="1"/>
            <c:showBubbleSize val="0"/>
            <c:showLeaderLines val="1"/>
          </c:dLbls>
          <c:cat>
            <c:strRef>
              <c:f>Лист1!$A$2:$A$4</c:f>
              <c:strCache>
                <c:ptCount val="3"/>
                <c:pt idx="0">
                  <c:v>Федеральный бюджет</c:v>
                </c:pt>
                <c:pt idx="1">
                  <c:v>Областной бюджет</c:v>
                </c:pt>
                <c:pt idx="2">
                  <c:v>Местный бюджет</c:v>
                </c:pt>
              </c:strCache>
            </c:strRef>
          </c:cat>
          <c:val>
            <c:numRef>
              <c:f>Лист1!$B$2:$B$4</c:f>
              <c:numCache>
                <c:formatCode>General</c:formatCode>
                <c:ptCount val="3"/>
                <c:pt idx="0">
                  <c:v>5.3</c:v>
                </c:pt>
                <c:pt idx="1">
                  <c:v>107.1</c:v>
                </c:pt>
                <c:pt idx="2">
                  <c:v>98.2</c:v>
                </c:pt>
              </c:numCache>
            </c:numRef>
          </c:val>
        </c:ser>
        <c:dLbls>
          <c:showLegendKey val="0"/>
          <c:showVal val="0"/>
          <c:showCatName val="0"/>
          <c:showSerName val="0"/>
          <c:showPercent val="1"/>
          <c:showBubbleSize val="0"/>
          <c:showLeaderLines val="1"/>
        </c:dLbls>
      </c:pie3DChart>
    </c:plotArea>
    <c:legend>
      <c:legendPos val="b"/>
      <c:layout/>
      <c:overlay val="0"/>
      <c:txPr>
        <a:bodyPr/>
        <a:lstStyle/>
        <a:p>
          <a:pPr>
            <a:defRPr sz="1200"/>
          </a:pPr>
          <a:endParaRPr lang="ru-RU"/>
        </a:p>
      </c:txPr>
    </c:legend>
    <c:plotVisOnly val="1"/>
    <c:dispBlanksAs val="gap"/>
    <c:showDLblsOverMax val="0"/>
  </c:chart>
  <c:txPr>
    <a:bodyPr/>
    <a:lstStyle/>
    <a:p>
      <a:pPr>
        <a:defRPr sz="1800"/>
      </a:pPr>
      <a:endParaRPr lang="ru-RU"/>
    </a:p>
  </c:txPr>
  <c:externalData r:id="rId1">
    <c:autoUpdate val="0"/>
  </c:externalData>
</c:chartSpace>
</file>

<file path=ppt/charts/chart5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796882744708438E-2"/>
          <c:y val="0.15024050825628429"/>
          <c:w val="0.92440623451058312"/>
          <c:h val="0.70360186316746698"/>
        </c:manualLayout>
      </c:layout>
      <c:barChart>
        <c:barDir val="col"/>
        <c:grouping val="clustered"/>
        <c:varyColors val="0"/>
        <c:ser>
          <c:idx val="0"/>
          <c:order val="0"/>
          <c:tx>
            <c:strRef>
              <c:f>Лист1!$B$1</c:f>
              <c:strCache>
                <c:ptCount val="1"/>
                <c:pt idx="0">
                  <c:v>Столбец1</c:v>
                </c:pt>
              </c:strCache>
            </c:strRef>
          </c:tx>
          <c:spPr>
            <a:gradFill rotWithShape="1">
              <a:gsLst>
                <a:gs pos="0">
                  <a:schemeClr val="accent1">
                    <a:tint val="92000"/>
                    <a:satMod val="170000"/>
                  </a:schemeClr>
                </a:gs>
                <a:gs pos="15000">
                  <a:schemeClr val="accent1">
                    <a:tint val="92000"/>
                    <a:shade val="99000"/>
                    <a:satMod val="170000"/>
                  </a:schemeClr>
                </a:gs>
                <a:gs pos="62000">
                  <a:schemeClr val="accent1">
                    <a:tint val="96000"/>
                    <a:shade val="80000"/>
                    <a:satMod val="170000"/>
                  </a:schemeClr>
                </a:gs>
                <a:gs pos="97000">
                  <a:schemeClr val="accent1">
                    <a:tint val="98000"/>
                    <a:shade val="63000"/>
                    <a:satMod val="170000"/>
                  </a:schemeClr>
                </a:gs>
                <a:gs pos="100000">
                  <a:schemeClr val="accent1">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rgbClr r="0" g="0" b="0">
                  <a:shade val="80000"/>
                </a:scrgbClr>
              </a:contourClr>
            </a:sp3d>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2">
                          <a:lumMod val="35000"/>
                          <a:lumOff val="65000"/>
                        </a:schemeClr>
                      </a:solidFill>
                    </a:ln>
                    <a:effectLst/>
                  </c:spPr>
                </c15:leaderLines>
              </c:ext>
            </c:extLst>
          </c:dLbls>
          <c:cat>
            <c:strRef>
              <c:f>Лист1!$A$2:$A$3</c:f>
              <c:strCache>
                <c:ptCount val="2"/>
                <c:pt idx="0">
                  <c:v>План</c:v>
                </c:pt>
                <c:pt idx="1">
                  <c:v>Факт</c:v>
                </c:pt>
              </c:strCache>
            </c:strRef>
          </c:cat>
          <c:val>
            <c:numRef>
              <c:f>Лист1!$B$2:$B$3</c:f>
              <c:numCache>
                <c:formatCode>General</c:formatCode>
                <c:ptCount val="2"/>
                <c:pt idx="0">
                  <c:v>44.4</c:v>
                </c:pt>
                <c:pt idx="1">
                  <c:v>37.4</c:v>
                </c:pt>
              </c:numCache>
            </c:numRef>
          </c:val>
        </c:ser>
        <c:dLbls>
          <c:dLblPos val="outEnd"/>
          <c:showLegendKey val="0"/>
          <c:showVal val="1"/>
          <c:showCatName val="0"/>
          <c:showSerName val="0"/>
          <c:showPercent val="0"/>
          <c:showBubbleSize val="0"/>
        </c:dLbls>
        <c:gapWidth val="100"/>
        <c:overlap val="-24"/>
        <c:axId val="65607168"/>
        <c:axId val="65610112"/>
      </c:barChart>
      <c:catAx>
        <c:axId val="65607168"/>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crossAx val="65610112"/>
        <c:crosses val="autoZero"/>
        <c:auto val="1"/>
        <c:lblAlgn val="ctr"/>
        <c:lblOffset val="100"/>
        <c:noMultiLvlLbl val="0"/>
      </c:catAx>
      <c:valAx>
        <c:axId val="65610112"/>
        <c:scaling>
          <c:orientation val="minMax"/>
        </c:scaling>
        <c:delete val="1"/>
        <c:axPos val="l"/>
        <c:majorGridlines>
          <c:spPr>
            <a:ln w="9525" cap="flat" cmpd="sng" algn="ctr">
              <a:solidFill>
                <a:schemeClr val="tx2">
                  <a:lumMod val="15000"/>
                  <a:lumOff val="85000"/>
                </a:schemeClr>
              </a:solidFill>
              <a:round/>
            </a:ln>
            <a:effectLst/>
          </c:spPr>
        </c:majorGridlines>
        <c:numFmt formatCode="General" sourceLinked="1"/>
        <c:majorTickMark val="none"/>
        <c:minorTickMark val="none"/>
        <c:tickLblPos val="nextTo"/>
        <c:crossAx val="65607168"/>
        <c:crosses val="autoZero"/>
        <c:crossBetween val="between"/>
      </c:valAx>
      <c:spPr>
        <a:noFill/>
        <a:ln>
          <a:noFill/>
        </a:ln>
        <a:effectLst/>
      </c:spPr>
    </c:plotArea>
    <c:plotVisOnly val="1"/>
    <c:dispBlanksAs val="gap"/>
    <c:showDLblsOverMax val="0"/>
  </c:chart>
  <c:spPr>
    <a:noFill/>
    <a:ln>
      <a:noFill/>
    </a:ln>
    <a:effectLst/>
  </c:spPr>
  <c:txPr>
    <a:bodyPr/>
    <a:lstStyle/>
    <a:p>
      <a:pPr>
        <a:defRPr>
          <a:solidFill>
            <a:schemeClr val="tx1"/>
          </a:solidFill>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view3D>
      <c:rotX val="15"/>
      <c:rotY val="20"/>
      <c:rAngAx val="0"/>
      <c:perspective val="30"/>
    </c:view3D>
    <c:floor>
      <c:thickness val="0"/>
    </c:floor>
    <c:sideWall>
      <c:thickness val="0"/>
    </c:sideWall>
    <c:backWall>
      <c:thickness val="0"/>
    </c:backWall>
    <c:plotArea>
      <c:layout/>
      <c:bar3DChart>
        <c:barDir val="col"/>
        <c:grouping val="standard"/>
        <c:varyColors val="0"/>
        <c:ser>
          <c:idx val="0"/>
          <c:order val="0"/>
          <c:tx>
            <c:strRef>
              <c:f>Лист1!$B$1</c:f>
              <c:strCache>
                <c:ptCount val="1"/>
                <c:pt idx="0">
                  <c:v>Ряд 1</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Лист1!$A$2:$A$4</c:f>
              <c:numCache>
                <c:formatCode>General</c:formatCode>
                <c:ptCount val="3"/>
                <c:pt idx="0">
                  <c:v>2017</c:v>
                </c:pt>
                <c:pt idx="1">
                  <c:v>2018</c:v>
                </c:pt>
                <c:pt idx="2">
                  <c:v>2019</c:v>
                </c:pt>
              </c:numCache>
            </c:numRef>
          </c:cat>
          <c:val>
            <c:numRef>
              <c:f>Лист1!$B$2:$B$4</c:f>
              <c:numCache>
                <c:formatCode>#,##0.0</c:formatCode>
                <c:ptCount val="3"/>
                <c:pt idx="0">
                  <c:v>5768.8</c:v>
                </c:pt>
                <c:pt idx="1">
                  <c:v>5469</c:v>
                </c:pt>
                <c:pt idx="2">
                  <c:v>6615.3</c:v>
                </c:pt>
              </c:numCache>
            </c:numRef>
          </c:val>
        </c:ser>
        <c:dLbls>
          <c:showLegendKey val="0"/>
          <c:showVal val="1"/>
          <c:showCatName val="0"/>
          <c:showSerName val="0"/>
          <c:showPercent val="0"/>
          <c:showBubbleSize val="0"/>
        </c:dLbls>
        <c:gapWidth val="150"/>
        <c:shape val="cone"/>
        <c:axId val="66142592"/>
        <c:axId val="66145280"/>
        <c:axId val="56245760"/>
      </c:bar3DChart>
      <c:catAx>
        <c:axId val="66142592"/>
        <c:scaling>
          <c:orientation val="minMax"/>
        </c:scaling>
        <c:delete val="0"/>
        <c:axPos val="b"/>
        <c:numFmt formatCode="General" sourceLinked="1"/>
        <c:majorTickMark val="none"/>
        <c:minorTickMark val="none"/>
        <c:tickLblPos val="nextTo"/>
        <c:crossAx val="66145280"/>
        <c:crosses val="autoZero"/>
        <c:auto val="1"/>
        <c:lblAlgn val="ctr"/>
        <c:lblOffset val="100"/>
        <c:noMultiLvlLbl val="0"/>
      </c:catAx>
      <c:valAx>
        <c:axId val="66145280"/>
        <c:scaling>
          <c:orientation val="minMax"/>
        </c:scaling>
        <c:delete val="1"/>
        <c:axPos val="l"/>
        <c:numFmt formatCode="#,##0.0" sourceLinked="1"/>
        <c:majorTickMark val="none"/>
        <c:minorTickMark val="none"/>
        <c:tickLblPos val="none"/>
        <c:crossAx val="66142592"/>
        <c:crosses val="autoZero"/>
        <c:crossBetween val="between"/>
      </c:valAx>
      <c:serAx>
        <c:axId val="56245760"/>
        <c:scaling>
          <c:orientation val="minMax"/>
        </c:scaling>
        <c:delete val="1"/>
        <c:axPos val="b"/>
        <c:majorTickMark val="out"/>
        <c:minorTickMark val="none"/>
        <c:tickLblPos val="none"/>
        <c:crossAx val="66145280"/>
        <c:crosses val="autoZero"/>
      </c:serAx>
    </c:plotArea>
    <c:plotVisOnly val="1"/>
    <c:dispBlanksAs val="gap"/>
    <c:showDLblsOverMax val="0"/>
  </c:chart>
  <c:txPr>
    <a:bodyPr/>
    <a:lstStyle/>
    <a:p>
      <a:pPr>
        <a:defRPr sz="1400">
          <a:solidFill>
            <a:schemeClr val="tx1"/>
          </a:solidFill>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6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8500592819642334"/>
          <c:y val="0.36879664259990402"/>
          <c:w val="0.25701670504104579"/>
          <c:h val="0.51815629136775898"/>
        </c:manualLayout>
      </c:layout>
      <c:pieChart>
        <c:varyColors val="1"/>
        <c:ser>
          <c:idx val="0"/>
          <c:order val="0"/>
          <c:tx>
            <c:strRef>
              <c:f>Лист1!$B$1</c:f>
              <c:strCache>
                <c:ptCount val="1"/>
                <c:pt idx="0">
                  <c:v>Продажи</c:v>
                </c:pt>
              </c:strCache>
            </c:strRef>
          </c:tx>
          <c:dPt>
            <c:idx val="0"/>
            <c:bubble3D val="0"/>
            <c:spPr>
              <a:solidFill>
                <a:schemeClr val="accent1"/>
              </a:solidFill>
              <a:ln w="19050">
                <a:solidFill>
                  <a:schemeClr val="lt1"/>
                </a:solidFill>
              </a:ln>
              <a:effectLst/>
            </c:spPr>
          </c:dPt>
          <c:dPt>
            <c:idx val="1"/>
            <c:bubble3D val="0"/>
            <c:spPr>
              <a:solidFill>
                <a:schemeClr val="accent2"/>
              </a:solidFill>
              <a:ln w="19050">
                <a:solidFill>
                  <a:schemeClr val="lt1"/>
                </a:solid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dLbls>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ru-RU"/>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Лист1!$A$2:$A$5</c:f>
              <c:strCache>
                <c:ptCount val="4"/>
                <c:pt idx="0">
                  <c:v>Развитие малого и среднего предпринимательства</c:v>
                </c:pt>
                <c:pt idx="1">
                  <c:v>Развитие сельского хозяйства</c:v>
                </c:pt>
                <c:pt idx="2">
                  <c:v>Поддержка СНТ</c:v>
                </c:pt>
                <c:pt idx="3">
                  <c:v>Развитие торговли</c:v>
                </c:pt>
              </c:strCache>
            </c:strRef>
          </c:cat>
          <c:val>
            <c:numRef>
              <c:f>Лист1!$B$2:$B$5</c:f>
              <c:numCache>
                <c:formatCode>General</c:formatCode>
                <c:ptCount val="4"/>
                <c:pt idx="0">
                  <c:v>21.8</c:v>
                </c:pt>
                <c:pt idx="1">
                  <c:v>2.2999999999999998</c:v>
                </c:pt>
                <c:pt idx="2">
                  <c:v>0.9</c:v>
                </c:pt>
                <c:pt idx="3">
                  <c:v>12.3</c:v>
                </c:pt>
              </c:numCache>
            </c:numRef>
          </c:val>
        </c:ser>
        <c:dLbls>
          <c:showLegendKey val="0"/>
          <c:showVal val="0"/>
          <c:showCatName val="0"/>
          <c:showSerName val="0"/>
          <c:showPercent val="1"/>
          <c:showBubbleSize val="0"/>
          <c:showLeaderLines val="1"/>
        </c:dLbls>
        <c:firstSliceAng val="0"/>
      </c:pieChart>
      <c:spPr>
        <a:noFill/>
        <a:ln>
          <a:noFill/>
        </a:ln>
        <a:effectLst/>
      </c:spPr>
    </c:plotArea>
    <c:legend>
      <c:legendPos val="t"/>
      <c:layout>
        <c:manualLayout>
          <c:xMode val="edge"/>
          <c:yMode val="edge"/>
          <c:x val="0.56822067370690754"/>
          <c:y val="0.39232893618743164"/>
          <c:w val="0.43177932629309235"/>
          <c:h val="0.51728774907365127"/>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ru-RU"/>
        </a:p>
      </c:txPr>
    </c:legend>
    <c:plotVisOnly val="1"/>
    <c:dispBlanksAs val="gap"/>
    <c:showDLblsOverMax val="0"/>
  </c:chart>
  <c:spPr>
    <a:noFill/>
    <a:ln>
      <a:noFill/>
    </a:ln>
    <a:effectLst/>
  </c:spPr>
  <c:txPr>
    <a:bodyPr/>
    <a:lstStyle/>
    <a:p>
      <a:pPr>
        <a:defRPr>
          <a:solidFill>
            <a:schemeClr val="tx1"/>
          </a:solidFill>
        </a:defRPr>
      </a:pPr>
      <a:endParaRPr lang="ru-RU"/>
    </a:p>
  </c:txPr>
  <c:externalData r:id="rId1">
    <c:autoUpdate val="0"/>
  </c:externalData>
</c:chartSpace>
</file>

<file path=ppt/charts/chart6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3.804043559430216E-2"/>
          <c:y val="7.6548888609043561E-2"/>
          <c:w val="0.92391912881139571"/>
          <c:h val="0.77635557440829273"/>
        </c:manualLayout>
      </c:layout>
      <c:barChart>
        <c:barDir val="col"/>
        <c:grouping val="clustered"/>
        <c:varyColors val="0"/>
        <c:ser>
          <c:idx val="0"/>
          <c:order val="0"/>
          <c:tx>
            <c:strRef>
              <c:f>Лист1!$B$1</c:f>
              <c:strCache>
                <c:ptCount val="1"/>
                <c:pt idx="0">
                  <c:v>Ряд 1</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Лист1!$A$2:$A$3</c:f>
              <c:strCache>
                <c:ptCount val="2"/>
                <c:pt idx="0">
                  <c:v>План</c:v>
                </c:pt>
                <c:pt idx="1">
                  <c:v>Факт</c:v>
                </c:pt>
              </c:strCache>
            </c:strRef>
          </c:cat>
          <c:val>
            <c:numRef>
              <c:f>Лист1!$B$2:$B$3</c:f>
              <c:numCache>
                <c:formatCode>General</c:formatCode>
                <c:ptCount val="2"/>
                <c:pt idx="0">
                  <c:v>10.7</c:v>
                </c:pt>
                <c:pt idx="1">
                  <c:v>10.7</c:v>
                </c:pt>
              </c:numCache>
            </c:numRef>
          </c:val>
        </c:ser>
        <c:dLbls>
          <c:showLegendKey val="0"/>
          <c:showVal val="1"/>
          <c:showCatName val="0"/>
          <c:showSerName val="0"/>
          <c:showPercent val="0"/>
          <c:showBubbleSize val="0"/>
        </c:dLbls>
        <c:gapWidth val="150"/>
        <c:overlap val="-25"/>
        <c:axId val="82882944"/>
        <c:axId val="82884480"/>
      </c:barChart>
      <c:catAx>
        <c:axId val="828829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crossAx val="82884480"/>
        <c:crosses val="autoZero"/>
        <c:auto val="1"/>
        <c:lblAlgn val="ctr"/>
        <c:lblOffset val="100"/>
        <c:noMultiLvlLbl val="0"/>
      </c:catAx>
      <c:valAx>
        <c:axId val="82884480"/>
        <c:scaling>
          <c:orientation val="minMax"/>
        </c:scaling>
        <c:delete val="1"/>
        <c:axPos val="l"/>
        <c:numFmt formatCode="General" sourceLinked="1"/>
        <c:majorTickMark val="none"/>
        <c:minorTickMark val="none"/>
        <c:tickLblPos val="nextTo"/>
        <c:crossAx val="82882944"/>
        <c:crosses val="autoZero"/>
        <c:crossBetween val="between"/>
      </c:valAx>
      <c:spPr>
        <a:noFill/>
        <a:ln>
          <a:noFill/>
        </a:ln>
        <a:effectLst/>
      </c:spPr>
    </c:plotArea>
    <c:plotVisOnly val="1"/>
    <c:dispBlanksAs val="gap"/>
    <c:showDLblsOverMax val="0"/>
  </c:chart>
  <c:spPr>
    <a:noFill/>
    <a:ln>
      <a:noFill/>
    </a:ln>
    <a:effectLst/>
  </c:spPr>
  <c:txPr>
    <a:bodyPr/>
    <a:lstStyle/>
    <a:p>
      <a:pPr>
        <a:defRPr sz="1400">
          <a:solidFill>
            <a:schemeClr val="tx1"/>
          </a:solidFill>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6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7464458924034196E-2"/>
          <c:y val="0.14964667225527131"/>
          <c:w val="0.44263531122251054"/>
          <c:h val="0.79946125514673461"/>
        </c:manualLayout>
      </c:layout>
      <c:pieChart>
        <c:varyColors val="1"/>
        <c:ser>
          <c:idx val="0"/>
          <c:order val="0"/>
          <c:tx>
            <c:strRef>
              <c:f>Лист1!$B$1</c:f>
              <c:strCache>
                <c:ptCount val="1"/>
                <c:pt idx="0">
                  <c:v>Продажи</c:v>
                </c:pt>
              </c:strCache>
            </c:strRef>
          </c:tx>
          <c:dPt>
            <c:idx val="0"/>
            <c:bubble3D val="0"/>
            <c:spPr>
              <a:solidFill>
                <a:schemeClr val="accent1"/>
              </a:solidFill>
              <a:ln w="19050">
                <a:solidFill>
                  <a:schemeClr val="lt1"/>
                </a:solidFill>
              </a:ln>
              <a:effectLst/>
            </c:spPr>
          </c:dPt>
          <c:dPt>
            <c:idx val="1"/>
            <c:bubble3D val="0"/>
            <c:spPr>
              <a:solidFill>
                <a:schemeClr val="accent2"/>
              </a:solidFill>
              <a:ln w="19050">
                <a:solidFill>
                  <a:schemeClr val="lt1"/>
                </a:solidFill>
              </a:ln>
              <a:effectLst/>
            </c:spPr>
          </c:dPt>
          <c:dPt>
            <c:idx val="2"/>
            <c:bubble3D val="0"/>
            <c:spPr>
              <a:solidFill>
                <a:schemeClr val="accent3"/>
              </a:solidFill>
              <a:ln w="19050">
                <a:solidFill>
                  <a:schemeClr val="lt1"/>
                </a:solidFill>
              </a:ln>
              <a:effectLst/>
            </c:spPr>
          </c:dPt>
          <c:dLbls>
            <c:dLbl>
              <c:idx val="0"/>
              <c:layout>
                <c:manualLayout>
                  <c:x val="4.9940515868607191E-2"/>
                  <c:y val="-0.2925849497745055"/>
                </c:manualLayout>
              </c:layout>
              <c:showLegendKey val="0"/>
              <c:showVal val="0"/>
              <c:showCatName val="0"/>
              <c:showSerName val="0"/>
              <c:showPercent val="1"/>
              <c:showBubbleSize val="0"/>
              <c:extLst>
                <c:ext xmlns:c15="http://schemas.microsoft.com/office/drawing/2012/chart" uri="{CE6537A1-D6FC-4f65-9D91-7224C49458BB}">
                  <c15:layout/>
                </c:ext>
              </c:extLst>
            </c:dLbl>
            <c:dLbl>
              <c:idx val="1"/>
              <c:layout>
                <c:manualLayout>
                  <c:x val="1.8355889572481892E-2"/>
                  <c:y val="4.5457912083842538E-3"/>
                </c:manualLayout>
              </c:layout>
              <c:showLegendKey val="0"/>
              <c:showVal val="0"/>
              <c:showCatName val="0"/>
              <c:showSerName val="0"/>
              <c:showPercent val="1"/>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Лист1!$A$2:$A$4</c:f>
              <c:strCache>
                <c:ptCount val="3"/>
                <c:pt idx="0">
                  <c:v>Информационная открытость</c:v>
                </c:pt>
                <c:pt idx="1">
                  <c:v>Районный конкурс "Женщина года"</c:v>
                </c:pt>
                <c:pt idx="2">
                  <c:v>Эффективность муниципальной службы</c:v>
                </c:pt>
              </c:strCache>
            </c:strRef>
          </c:cat>
          <c:val>
            <c:numRef>
              <c:f>Лист1!$B$2:$B$4</c:f>
              <c:numCache>
                <c:formatCode>General</c:formatCode>
                <c:ptCount val="3"/>
                <c:pt idx="0">
                  <c:v>10065.5</c:v>
                </c:pt>
                <c:pt idx="1">
                  <c:v>51.5</c:v>
                </c:pt>
                <c:pt idx="2">
                  <c:v>600.70000000000005</c:v>
                </c:pt>
              </c:numCache>
            </c:numRef>
          </c:val>
        </c:ser>
        <c:dLbls>
          <c:showLegendKey val="0"/>
          <c:showVal val="0"/>
          <c:showCatName val="0"/>
          <c:showSerName val="0"/>
          <c:showPercent val="1"/>
          <c:showBubbleSize val="0"/>
          <c:showLeaderLines val="1"/>
        </c:dLbls>
        <c:firstSliceAng val="0"/>
      </c:pieChart>
      <c:spPr>
        <a:noFill/>
        <a:ln>
          <a:noFill/>
        </a:ln>
        <a:effectLst/>
      </c:spPr>
    </c:plotArea>
    <c:legend>
      <c:legendPos val="t"/>
      <c:layout>
        <c:manualLayout>
          <c:xMode val="edge"/>
          <c:yMode val="edge"/>
          <c:x val="0.62896196951139072"/>
          <c:y val="0.11432063104099545"/>
          <c:w val="0.36644302651644456"/>
          <c:h val="0.84838132463396321"/>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legend>
    <c:plotVisOnly val="1"/>
    <c:dispBlanksAs val="gap"/>
    <c:showDLblsOverMax val="0"/>
  </c:chart>
  <c:spPr>
    <a:noFill/>
    <a:ln>
      <a:noFill/>
    </a:ln>
    <a:effectLst/>
  </c:spPr>
  <c:txPr>
    <a:bodyPr/>
    <a:lstStyle/>
    <a:p>
      <a:pPr>
        <a:defRPr/>
      </a:pPr>
      <a:endParaRPr lang="ru-RU"/>
    </a:p>
  </c:txPr>
  <c:externalData r:id="rId1">
    <c:autoUpdate val="0"/>
  </c:externalData>
</c:chartSpace>
</file>

<file path=ppt/charts/chart6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4"/>
    </mc:Choice>
    <mc:Fallback>
      <c:style val="4"/>
    </mc:Fallback>
  </mc:AlternateContent>
  <c:chart>
    <c:title>
      <c:tx>
        <c:rich>
          <a:bodyPr/>
          <a:lstStyle/>
          <a:p>
            <a:pPr>
              <a:defRPr sz="1200"/>
            </a:pPr>
            <a:r>
              <a:rPr lang="ru-RU" sz="1200" dirty="0" smtClean="0"/>
              <a:t>млн. руб.</a:t>
            </a:r>
            <a:endParaRPr lang="ru-RU" sz="1200" dirty="0"/>
          </a:p>
        </c:rich>
      </c:tx>
      <c:layout/>
      <c:overlay val="0"/>
    </c:title>
    <c:autoTitleDeleted val="0"/>
    <c:plotArea>
      <c:layout>
        <c:manualLayout>
          <c:layoutTarget val="inner"/>
          <c:xMode val="edge"/>
          <c:yMode val="edge"/>
          <c:x val="3.804043559430216E-2"/>
          <c:y val="0.11021869911694074"/>
          <c:w val="0.92391912881139571"/>
          <c:h val="0.74268576390039576"/>
        </c:manualLayout>
      </c:layout>
      <c:barChart>
        <c:barDir val="col"/>
        <c:grouping val="clustered"/>
        <c:varyColors val="0"/>
        <c:ser>
          <c:idx val="0"/>
          <c:order val="0"/>
          <c:tx>
            <c:strRef>
              <c:f>Лист1!$B$1</c:f>
              <c:strCache>
                <c:ptCount val="1"/>
                <c:pt idx="0">
                  <c:v>Ряд 1</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Лист1!$A$2:$A$3</c:f>
              <c:strCache>
                <c:ptCount val="2"/>
                <c:pt idx="0">
                  <c:v>План</c:v>
                </c:pt>
                <c:pt idx="1">
                  <c:v>Факт</c:v>
                </c:pt>
              </c:strCache>
            </c:strRef>
          </c:cat>
          <c:val>
            <c:numRef>
              <c:f>Лист1!$B$2:$B$3</c:f>
              <c:numCache>
                <c:formatCode>General</c:formatCode>
                <c:ptCount val="2"/>
                <c:pt idx="0">
                  <c:v>27.4</c:v>
                </c:pt>
                <c:pt idx="1">
                  <c:v>27.1</c:v>
                </c:pt>
              </c:numCache>
            </c:numRef>
          </c:val>
        </c:ser>
        <c:dLbls>
          <c:showLegendKey val="0"/>
          <c:showVal val="1"/>
          <c:showCatName val="0"/>
          <c:showSerName val="0"/>
          <c:showPercent val="0"/>
          <c:showBubbleSize val="0"/>
        </c:dLbls>
        <c:gapWidth val="150"/>
        <c:overlap val="-25"/>
        <c:axId val="85824256"/>
        <c:axId val="85826944"/>
      </c:barChart>
      <c:catAx>
        <c:axId val="858242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crossAx val="85826944"/>
        <c:crosses val="autoZero"/>
        <c:auto val="1"/>
        <c:lblAlgn val="ctr"/>
        <c:lblOffset val="100"/>
        <c:noMultiLvlLbl val="0"/>
      </c:catAx>
      <c:valAx>
        <c:axId val="85826944"/>
        <c:scaling>
          <c:orientation val="minMax"/>
        </c:scaling>
        <c:delete val="1"/>
        <c:axPos val="l"/>
        <c:numFmt formatCode="General" sourceLinked="1"/>
        <c:majorTickMark val="none"/>
        <c:minorTickMark val="none"/>
        <c:tickLblPos val="nextTo"/>
        <c:crossAx val="85824256"/>
        <c:crosses val="autoZero"/>
        <c:crossBetween val="between"/>
      </c:valAx>
      <c:spPr>
        <a:noFill/>
        <a:ln>
          <a:noFill/>
        </a:ln>
        <a:effectLst/>
      </c:spPr>
    </c:plotArea>
    <c:plotVisOnly val="1"/>
    <c:dispBlanksAs val="gap"/>
    <c:showDLblsOverMax val="0"/>
  </c:chart>
  <c:spPr>
    <a:noFill/>
    <a:ln>
      <a:noFill/>
    </a:ln>
    <a:effectLst/>
  </c:spPr>
  <c:txPr>
    <a:bodyPr/>
    <a:lstStyle/>
    <a:p>
      <a:pPr>
        <a:defRPr sz="1400">
          <a:solidFill>
            <a:schemeClr val="tx1"/>
          </a:solidFill>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6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7464458924034196E-2"/>
          <c:y val="0.14964667225527131"/>
          <c:w val="0.44263531122251054"/>
          <c:h val="0.79946125514673461"/>
        </c:manualLayout>
      </c:layout>
      <c:pieChart>
        <c:varyColors val="1"/>
        <c:ser>
          <c:idx val="0"/>
          <c:order val="0"/>
          <c:tx>
            <c:strRef>
              <c:f>Лист1!$B$1</c:f>
              <c:strCache>
                <c:ptCount val="1"/>
                <c:pt idx="0">
                  <c:v>Продажи</c:v>
                </c:pt>
              </c:strCache>
            </c:strRef>
          </c:tx>
          <c:dPt>
            <c:idx val="0"/>
            <c:bubble3D val="0"/>
            <c:spPr>
              <a:solidFill>
                <a:schemeClr val="accent1"/>
              </a:solidFill>
              <a:ln w="19050">
                <a:solidFill>
                  <a:schemeClr val="lt1"/>
                </a:solidFill>
              </a:ln>
              <a:effectLst/>
            </c:spPr>
          </c:dPt>
          <c:dPt>
            <c:idx val="1"/>
            <c:bubble3D val="0"/>
            <c:spPr>
              <a:solidFill>
                <a:schemeClr val="accent2"/>
              </a:solidFill>
              <a:ln w="19050">
                <a:solidFill>
                  <a:schemeClr val="lt1"/>
                </a:solidFill>
              </a:ln>
              <a:effectLst/>
            </c:spPr>
          </c:dPt>
          <c:dPt>
            <c:idx val="2"/>
            <c:bubble3D val="0"/>
            <c:spPr>
              <a:solidFill>
                <a:schemeClr val="accent3"/>
              </a:solidFill>
              <a:ln w="19050">
                <a:solidFill>
                  <a:schemeClr val="lt1"/>
                </a:solidFill>
              </a:ln>
              <a:effectLst/>
            </c:spPr>
          </c:dPt>
          <c:dLbls>
            <c:dLbl>
              <c:idx val="0"/>
              <c:layout>
                <c:manualLayout>
                  <c:x val="4.9940515868607191E-2"/>
                  <c:y val="-0.2925849497745055"/>
                </c:manualLayout>
              </c:layout>
              <c:showLegendKey val="0"/>
              <c:showVal val="0"/>
              <c:showCatName val="0"/>
              <c:showSerName val="0"/>
              <c:showPercent val="1"/>
              <c:showBubbleSize val="0"/>
              <c:extLst>
                <c:ext xmlns:c15="http://schemas.microsoft.com/office/drawing/2012/chart" uri="{CE6537A1-D6FC-4f65-9D91-7224C49458BB}">
                  <c15:layout/>
                </c:ext>
              </c:extLst>
            </c:dLbl>
            <c:dLbl>
              <c:idx val="1"/>
              <c:layout>
                <c:manualLayout>
                  <c:x val="1.8355889572481892E-2"/>
                  <c:y val="4.5457912083842538E-3"/>
                </c:manualLayout>
              </c:layout>
              <c:showLegendKey val="0"/>
              <c:showVal val="0"/>
              <c:showCatName val="0"/>
              <c:showSerName val="0"/>
              <c:showPercent val="1"/>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Лист1!$A$2:$A$3</c:f>
              <c:strCache>
                <c:ptCount val="2"/>
                <c:pt idx="0">
                  <c:v>Создание газозаправочной инфраструктуры и приобретение (переоборудование) транспорта и техники, использующих природный газ в качестве газомоторного топлива</c:v>
                </c:pt>
                <c:pt idx="1">
                  <c:v>Ликвидация несанкционированных мест размещения отходов</c:v>
                </c:pt>
              </c:strCache>
            </c:strRef>
          </c:cat>
          <c:val>
            <c:numRef>
              <c:f>Лист1!$B$2:$B$3</c:f>
              <c:numCache>
                <c:formatCode>General</c:formatCode>
                <c:ptCount val="2"/>
                <c:pt idx="0">
                  <c:v>25106.9</c:v>
                </c:pt>
                <c:pt idx="1">
                  <c:v>1969.7</c:v>
                </c:pt>
              </c:numCache>
            </c:numRef>
          </c:val>
        </c:ser>
        <c:dLbls>
          <c:showLegendKey val="0"/>
          <c:showVal val="0"/>
          <c:showCatName val="0"/>
          <c:showSerName val="0"/>
          <c:showPercent val="1"/>
          <c:showBubbleSize val="0"/>
          <c:showLeaderLines val="1"/>
        </c:dLbls>
        <c:firstSliceAng val="0"/>
      </c:pieChart>
      <c:spPr>
        <a:noFill/>
        <a:ln>
          <a:noFill/>
        </a:ln>
        <a:effectLst/>
      </c:spPr>
    </c:plotArea>
    <c:legend>
      <c:legendPos val="t"/>
      <c:layout>
        <c:manualLayout>
          <c:xMode val="edge"/>
          <c:yMode val="edge"/>
          <c:x val="0.62896196951139072"/>
          <c:y val="0.11432063104099545"/>
          <c:w val="0.36644302651644456"/>
          <c:h val="0.84838132463396321"/>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legend>
    <c:plotVisOnly val="1"/>
    <c:dispBlanksAs val="gap"/>
    <c:showDLblsOverMax val="0"/>
  </c:chart>
  <c:spPr>
    <a:noFill/>
    <a:ln>
      <a:noFill/>
    </a:ln>
    <a:effectLst/>
  </c:spPr>
  <c:txPr>
    <a:bodyPr/>
    <a:lstStyle/>
    <a:p>
      <a:pPr>
        <a:defRPr/>
      </a:pPr>
      <a:endParaRPr lang="ru-RU"/>
    </a:p>
  </c:txPr>
  <c:externalData r:id="rId1">
    <c:autoUpdate val="0"/>
  </c:externalData>
</c:chartSpace>
</file>

<file path=ppt/charts/chart6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7464458924034196E-2"/>
          <c:y val="0.14964667225527131"/>
          <c:w val="0.44263531122251054"/>
          <c:h val="0.79946125514673461"/>
        </c:manualLayout>
      </c:layout>
      <c:pieChart>
        <c:varyColors val="1"/>
        <c:ser>
          <c:idx val="0"/>
          <c:order val="0"/>
          <c:tx>
            <c:strRef>
              <c:f>Лист1!$B$1</c:f>
              <c:strCache>
                <c:ptCount val="1"/>
                <c:pt idx="0">
                  <c:v>Продажи</c:v>
                </c:pt>
              </c:strCache>
            </c:strRef>
          </c:tx>
          <c:dPt>
            <c:idx val="0"/>
            <c:bubble3D val="0"/>
            <c:spPr>
              <a:solidFill>
                <a:schemeClr val="accent1"/>
              </a:solidFill>
              <a:ln w="19050">
                <a:solidFill>
                  <a:schemeClr val="lt1"/>
                </a:solidFill>
              </a:ln>
              <a:effectLst/>
            </c:spPr>
          </c:dPt>
          <c:dPt>
            <c:idx val="1"/>
            <c:bubble3D val="0"/>
            <c:spPr>
              <a:solidFill>
                <a:schemeClr val="accent2"/>
              </a:solidFill>
              <a:ln w="19050">
                <a:solidFill>
                  <a:schemeClr val="lt1"/>
                </a:solidFill>
              </a:ln>
              <a:effectLst/>
            </c:spPr>
          </c:dPt>
          <c:dPt>
            <c:idx val="2"/>
            <c:bubble3D val="0"/>
            <c:spPr>
              <a:solidFill>
                <a:schemeClr val="accent3"/>
              </a:solidFill>
              <a:ln w="19050">
                <a:solidFill>
                  <a:schemeClr val="lt1"/>
                </a:solidFill>
              </a:ln>
              <a:effectLst/>
            </c:spPr>
          </c:dPt>
          <c:dLbls>
            <c:dLbl>
              <c:idx val="0"/>
              <c:layout>
                <c:manualLayout>
                  <c:x val="0.12467329430439933"/>
                  <c:y val="1.1309284723349828E-3"/>
                </c:manualLayout>
              </c:layout>
              <c:showLegendKey val="0"/>
              <c:showVal val="0"/>
              <c:showCatName val="0"/>
              <c:showSerName val="0"/>
              <c:showPercent val="1"/>
              <c:showBubbleSize val="0"/>
              <c:extLst>
                <c:ext xmlns:c15="http://schemas.microsoft.com/office/drawing/2012/chart" uri="{CE6537A1-D6FC-4f65-9D91-7224C49458BB}">
                  <c15:layout/>
                </c:ext>
              </c:extLst>
            </c:dLbl>
            <c:dLbl>
              <c:idx val="1"/>
              <c:layout>
                <c:manualLayout>
                  <c:x val="1.8355889572481892E-2"/>
                  <c:y val="4.5457912083842538E-3"/>
                </c:manualLayout>
              </c:layout>
              <c:showLegendKey val="0"/>
              <c:showVal val="0"/>
              <c:showCatName val="0"/>
              <c:showSerName val="0"/>
              <c:showPercent val="1"/>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Лист1!$A$2:$A$3</c:f>
              <c:strCache>
                <c:ptCount val="2"/>
                <c:pt idx="0">
                  <c:v>Обеспечение безопасного участия детей в дорожном движении</c:v>
                </c:pt>
                <c:pt idx="1">
                  <c:v>Телематические услуги работы камер уличного наблюдения за дорожным движением</c:v>
                </c:pt>
              </c:strCache>
            </c:strRef>
          </c:cat>
          <c:val>
            <c:numRef>
              <c:f>Лист1!$B$2:$B$3</c:f>
              <c:numCache>
                <c:formatCode>General</c:formatCode>
                <c:ptCount val="2"/>
                <c:pt idx="0">
                  <c:v>5</c:v>
                </c:pt>
                <c:pt idx="1">
                  <c:v>928.6</c:v>
                </c:pt>
              </c:numCache>
            </c:numRef>
          </c:val>
        </c:ser>
        <c:dLbls>
          <c:showLegendKey val="0"/>
          <c:showVal val="0"/>
          <c:showCatName val="0"/>
          <c:showSerName val="0"/>
          <c:showPercent val="1"/>
          <c:showBubbleSize val="0"/>
          <c:showLeaderLines val="1"/>
        </c:dLbls>
        <c:firstSliceAng val="0"/>
      </c:pieChart>
      <c:spPr>
        <a:noFill/>
        <a:ln>
          <a:noFill/>
        </a:ln>
        <a:effectLst/>
      </c:spPr>
    </c:plotArea>
    <c:legend>
      <c:legendPos val="t"/>
      <c:layout>
        <c:manualLayout>
          <c:xMode val="edge"/>
          <c:yMode val="edge"/>
          <c:x val="0.62896196951139072"/>
          <c:y val="0.11432063104099545"/>
          <c:w val="0.36644302651644456"/>
          <c:h val="0.84838132463396321"/>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legend>
    <c:plotVisOnly val="1"/>
    <c:dispBlanksAs val="gap"/>
    <c:showDLblsOverMax val="0"/>
  </c:chart>
  <c:spPr>
    <a:noFill/>
    <a:ln>
      <a:noFill/>
    </a:ln>
    <a:effectLst/>
  </c:spPr>
  <c:txPr>
    <a:bodyPr/>
    <a:lstStyle/>
    <a:p>
      <a:pPr>
        <a:defRPr/>
      </a:pPr>
      <a:endParaRPr lang="ru-RU"/>
    </a:p>
  </c:txPr>
  <c:externalData r:id="rId1">
    <c:autoUpdate val="0"/>
  </c:externalData>
</c:chartSpace>
</file>

<file path=ppt/charts/chart6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4"/>
    </mc:Choice>
    <mc:Fallback>
      <c:style val="4"/>
    </mc:Fallback>
  </mc:AlternateContent>
  <c:chart>
    <c:title>
      <c:tx>
        <c:rich>
          <a:bodyPr/>
          <a:lstStyle/>
          <a:p>
            <a:pPr>
              <a:defRPr sz="1200"/>
            </a:pPr>
            <a:r>
              <a:rPr lang="ru-RU" sz="1200" dirty="0" smtClean="0"/>
              <a:t>тыс. руб.</a:t>
            </a:r>
            <a:endParaRPr lang="ru-RU" sz="1200" dirty="0"/>
          </a:p>
        </c:rich>
      </c:tx>
      <c:layout/>
      <c:overlay val="0"/>
    </c:title>
    <c:autoTitleDeleted val="0"/>
    <c:plotArea>
      <c:layout>
        <c:manualLayout>
          <c:layoutTarget val="inner"/>
          <c:xMode val="edge"/>
          <c:yMode val="edge"/>
          <c:x val="3.804043559430216E-2"/>
          <c:y val="0.12705360437088933"/>
          <c:w val="0.92391912881139571"/>
          <c:h val="0.72585085864644716"/>
        </c:manualLayout>
      </c:layout>
      <c:barChart>
        <c:barDir val="col"/>
        <c:grouping val="clustered"/>
        <c:varyColors val="0"/>
        <c:ser>
          <c:idx val="0"/>
          <c:order val="0"/>
          <c:tx>
            <c:strRef>
              <c:f>Лист1!$B$1</c:f>
              <c:strCache>
                <c:ptCount val="1"/>
                <c:pt idx="0">
                  <c:v>Ряд 1</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Лист1!$A$2:$A$3</c:f>
              <c:strCache>
                <c:ptCount val="2"/>
                <c:pt idx="0">
                  <c:v>План</c:v>
                </c:pt>
                <c:pt idx="1">
                  <c:v>Факт</c:v>
                </c:pt>
              </c:strCache>
            </c:strRef>
          </c:cat>
          <c:val>
            <c:numRef>
              <c:f>Лист1!$B$2:$B$3</c:f>
              <c:numCache>
                <c:formatCode>General</c:formatCode>
                <c:ptCount val="2"/>
                <c:pt idx="0">
                  <c:v>356.5</c:v>
                </c:pt>
                <c:pt idx="1">
                  <c:v>356.4</c:v>
                </c:pt>
              </c:numCache>
            </c:numRef>
          </c:val>
        </c:ser>
        <c:dLbls>
          <c:showLegendKey val="0"/>
          <c:showVal val="1"/>
          <c:showCatName val="0"/>
          <c:showSerName val="0"/>
          <c:showPercent val="0"/>
          <c:showBubbleSize val="0"/>
        </c:dLbls>
        <c:gapWidth val="150"/>
        <c:overlap val="-25"/>
        <c:axId val="89094784"/>
        <c:axId val="89114112"/>
      </c:barChart>
      <c:catAx>
        <c:axId val="890947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crossAx val="89114112"/>
        <c:crosses val="autoZero"/>
        <c:auto val="1"/>
        <c:lblAlgn val="ctr"/>
        <c:lblOffset val="100"/>
        <c:noMultiLvlLbl val="0"/>
      </c:catAx>
      <c:valAx>
        <c:axId val="89114112"/>
        <c:scaling>
          <c:orientation val="minMax"/>
        </c:scaling>
        <c:delete val="1"/>
        <c:axPos val="l"/>
        <c:numFmt formatCode="General" sourceLinked="1"/>
        <c:majorTickMark val="none"/>
        <c:minorTickMark val="none"/>
        <c:tickLblPos val="nextTo"/>
        <c:crossAx val="89094784"/>
        <c:crosses val="autoZero"/>
        <c:crossBetween val="between"/>
      </c:valAx>
      <c:spPr>
        <a:noFill/>
        <a:ln>
          <a:noFill/>
        </a:ln>
        <a:effectLst/>
      </c:spPr>
    </c:plotArea>
    <c:plotVisOnly val="1"/>
    <c:dispBlanksAs val="gap"/>
    <c:showDLblsOverMax val="0"/>
  </c:chart>
  <c:spPr>
    <a:noFill/>
    <a:ln>
      <a:noFill/>
    </a:ln>
    <a:effectLst/>
  </c:spPr>
  <c:txPr>
    <a:bodyPr/>
    <a:lstStyle/>
    <a:p>
      <a:pPr>
        <a:defRPr sz="1400">
          <a:solidFill>
            <a:schemeClr val="tx1"/>
          </a:solidFill>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6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7464458924034196E-2"/>
          <c:y val="0.14964667225527131"/>
          <c:w val="0.44263531122251054"/>
          <c:h val="0.79946125514673461"/>
        </c:manualLayout>
      </c:layout>
      <c:pieChart>
        <c:varyColors val="1"/>
        <c:ser>
          <c:idx val="0"/>
          <c:order val="0"/>
          <c:tx>
            <c:strRef>
              <c:f>Лист1!$B$1</c:f>
              <c:strCache>
                <c:ptCount val="1"/>
                <c:pt idx="0">
                  <c:v>Продажи</c:v>
                </c:pt>
              </c:strCache>
            </c:strRef>
          </c:tx>
          <c:dPt>
            <c:idx val="0"/>
            <c:bubble3D val="0"/>
            <c:spPr>
              <a:solidFill>
                <a:schemeClr val="accent1"/>
              </a:solidFill>
              <a:ln w="19050">
                <a:solidFill>
                  <a:schemeClr val="lt1"/>
                </a:solidFill>
              </a:ln>
              <a:effectLst/>
            </c:spPr>
          </c:dPt>
          <c:dPt>
            <c:idx val="1"/>
            <c:bubble3D val="0"/>
            <c:spPr>
              <a:solidFill>
                <a:schemeClr val="accent2"/>
              </a:solidFill>
              <a:ln w="19050">
                <a:solidFill>
                  <a:schemeClr val="lt1"/>
                </a:solidFill>
              </a:ln>
              <a:effectLst/>
            </c:spPr>
          </c:dPt>
          <c:dPt>
            <c:idx val="2"/>
            <c:bubble3D val="0"/>
            <c:spPr>
              <a:solidFill>
                <a:schemeClr val="accent3"/>
              </a:solidFill>
              <a:ln w="19050">
                <a:solidFill>
                  <a:schemeClr val="lt1"/>
                </a:solidFill>
              </a:ln>
              <a:effectLst/>
            </c:spPr>
          </c:dPt>
          <c:dLbls>
            <c:dLbl>
              <c:idx val="0"/>
              <c:layout>
                <c:manualLayout>
                  <c:x val="4.9940515868607191E-2"/>
                  <c:y val="-0.2925849497745055"/>
                </c:manualLayout>
              </c:layout>
              <c:showLegendKey val="0"/>
              <c:showVal val="0"/>
              <c:showCatName val="0"/>
              <c:showSerName val="0"/>
              <c:showPercent val="1"/>
              <c:showBubbleSize val="0"/>
              <c:extLst>
                <c:ext xmlns:c15="http://schemas.microsoft.com/office/drawing/2012/chart" uri="{CE6537A1-D6FC-4f65-9D91-7224C49458BB}">
                  <c15:layout/>
                </c:ext>
              </c:extLst>
            </c:dLbl>
            <c:dLbl>
              <c:idx val="1"/>
              <c:layout>
                <c:manualLayout>
                  <c:x val="1.8355889572481892E-2"/>
                  <c:y val="4.5457912083842538E-3"/>
                </c:manualLayout>
              </c:layout>
              <c:showLegendKey val="0"/>
              <c:showVal val="0"/>
              <c:showCatName val="0"/>
              <c:showSerName val="0"/>
              <c:showPercent val="1"/>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Лист1!$A$2:$A$4</c:f>
              <c:strCache>
                <c:ptCount val="3"/>
                <c:pt idx="0">
                  <c:v>Обеспечение пожарной безопасности</c:v>
                </c:pt>
                <c:pt idx="1">
                  <c:v>Обеспечение безопасности на водных объектах</c:v>
                </c:pt>
                <c:pt idx="2">
                  <c:v>Снижение рисков от чрезвычайных ситуаций </c:v>
                </c:pt>
              </c:strCache>
            </c:strRef>
          </c:cat>
          <c:val>
            <c:numRef>
              <c:f>Лист1!$B$2:$B$4</c:f>
              <c:numCache>
                <c:formatCode>General</c:formatCode>
                <c:ptCount val="3"/>
                <c:pt idx="0">
                  <c:v>3.9</c:v>
                </c:pt>
                <c:pt idx="1">
                  <c:v>25.8</c:v>
                </c:pt>
                <c:pt idx="2">
                  <c:v>326.7</c:v>
                </c:pt>
              </c:numCache>
            </c:numRef>
          </c:val>
        </c:ser>
        <c:dLbls>
          <c:showLegendKey val="0"/>
          <c:showVal val="0"/>
          <c:showCatName val="0"/>
          <c:showSerName val="0"/>
          <c:showPercent val="1"/>
          <c:showBubbleSize val="0"/>
          <c:showLeaderLines val="1"/>
        </c:dLbls>
        <c:firstSliceAng val="0"/>
      </c:pieChart>
      <c:spPr>
        <a:noFill/>
        <a:ln>
          <a:noFill/>
        </a:ln>
        <a:effectLst/>
      </c:spPr>
    </c:plotArea>
    <c:legend>
      <c:legendPos val="t"/>
      <c:layout>
        <c:manualLayout>
          <c:xMode val="edge"/>
          <c:yMode val="edge"/>
          <c:x val="0.62896196951139072"/>
          <c:y val="0.11432063104099545"/>
          <c:w val="0.36644302651644456"/>
          <c:h val="0.84838132463396321"/>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legend>
    <c:plotVisOnly val="1"/>
    <c:dispBlanksAs val="gap"/>
    <c:showDLblsOverMax val="0"/>
  </c:chart>
  <c:spPr>
    <a:noFill/>
    <a:ln>
      <a:noFill/>
    </a:ln>
    <a:effectLst/>
  </c:spPr>
  <c:txPr>
    <a:bodyPr/>
    <a:lstStyle/>
    <a:p>
      <a:pPr>
        <a:defRPr/>
      </a:pPr>
      <a:endParaRPr lang="ru-RU"/>
    </a:p>
  </c:txPr>
  <c:externalData r:id="rId1">
    <c:autoUpdate val="0"/>
  </c:externalData>
</c:chartSpace>
</file>

<file path=ppt/charts/chart6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4"/>
    </mc:Choice>
    <mc:Fallback>
      <c:style val="4"/>
    </mc:Fallback>
  </mc:AlternateContent>
  <c:chart>
    <c:title>
      <c:tx>
        <c:rich>
          <a:bodyPr/>
          <a:lstStyle/>
          <a:p>
            <a:pPr>
              <a:defRPr sz="1200"/>
            </a:pPr>
            <a:r>
              <a:rPr lang="ru-RU" sz="1200" dirty="0" smtClean="0"/>
              <a:t>млн. руб.</a:t>
            </a:r>
            <a:endParaRPr lang="ru-RU" sz="1200" dirty="0"/>
          </a:p>
        </c:rich>
      </c:tx>
      <c:layout/>
      <c:overlay val="0"/>
    </c:title>
    <c:autoTitleDeleted val="0"/>
    <c:plotArea>
      <c:layout>
        <c:manualLayout>
          <c:layoutTarget val="inner"/>
          <c:xMode val="edge"/>
          <c:yMode val="edge"/>
          <c:x val="3.804043559430216E-2"/>
          <c:y val="0.13933755422524113"/>
          <c:w val="0.92391912881139571"/>
          <c:h val="0.71356670964208113"/>
        </c:manualLayout>
      </c:layout>
      <c:barChart>
        <c:barDir val="col"/>
        <c:grouping val="clustered"/>
        <c:varyColors val="0"/>
        <c:ser>
          <c:idx val="0"/>
          <c:order val="0"/>
          <c:tx>
            <c:strRef>
              <c:f>Лист1!$B$1</c:f>
              <c:strCache>
                <c:ptCount val="1"/>
                <c:pt idx="0">
                  <c:v>Ряд 1</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Лист1!$A$2:$A$3</c:f>
              <c:strCache>
                <c:ptCount val="2"/>
                <c:pt idx="0">
                  <c:v>План</c:v>
                </c:pt>
                <c:pt idx="1">
                  <c:v>Факт</c:v>
                </c:pt>
              </c:strCache>
            </c:strRef>
          </c:cat>
          <c:val>
            <c:numRef>
              <c:f>Лист1!$B$2:$B$3</c:f>
              <c:numCache>
                <c:formatCode>General</c:formatCode>
                <c:ptCount val="2"/>
                <c:pt idx="0">
                  <c:v>53.9</c:v>
                </c:pt>
                <c:pt idx="1">
                  <c:v>52</c:v>
                </c:pt>
              </c:numCache>
            </c:numRef>
          </c:val>
        </c:ser>
        <c:dLbls>
          <c:showLegendKey val="0"/>
          <c:showVal val="1"/>
          <c:showCatName val="0"/>
          <c:showSerName val="0"/>
          <c:showPercent val="0"/>
          <c:showBubbleSize val="0"/>
        </c:dLbls>
        <c:gapWidth val="150"/>
        <c:overlap val="-25"/>
        <c:axId val="89156992"/>
        <c:axId val="89184512"/>
      </c:barChart>
      <c:catAx>
        <c:axId val="891569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crossAx val="89184512"/>
        <c:crosses val="autoZero"/>
        <c:auto val="1"/>
        <c:lblAlgn val="ctr"/>
        <c:lblOffset val="100"/>
        <c:noMultiLvlLbl val="0"/>
      </c:catAx>
      <c:valAx>
        <c:axId val="89184512"/>
        <c:scaling>
          <c:orientation val="minMax"/>
        </c:scaling>
        <c:delete val="1"/>
        <c:axPos val="l"/>
        <c:numFmt formatCode="General" sourceLinked="1"/>
        <c:majorTickMark val="none"/>
        <c:minorTickMark val="none"/>
        <c:tickLblPos val="nextTo"/>
        <c:crossAx val="89156992"/>
        <c:crosses val="autoZero"/>
        <c:crossBetween val="between"/>
      </c:valAx>
      <c:spPr>
        <a:noFill/>
        <a:ln>
          <a:noFill/>
        </a:ln>
        <a:effectLst/>
      </c:spPr>
    </c:plotArea>
    <c:plotVisOnly val="1"/>
    <c:dispBlanksAs val="gap"/>
    <c:showDLblsOverMax val="0"/>
  </c:chart>
  <c:spPr>
    <a:noFill/>
    <a:ln>
      <a:noFill/>
    </a:ln>
    <a:effectLst/>
  </c:spPr>
  <c:txPr>
    <a:bodyPr/>
    <a:lstStyle/>
    <a:p>
      <a:pPr>
        <a:defRPr sz="1400">
          <a:solidFill>
            <a:schemeClr val="tx1"/>
          </a:solidFill>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6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30"/>
    </c:view3D>
    <c:floor>
      <c:thickness val="0"/>
    </c:floor>
    <c:sideWall>
      <c:thickness val="0"/>
    </c:sideWall>
    <c:backWall>
      <c:thickness val="0"/>
    </c:backWall>
    <c:plotArea>
      <c:layout/>
      <c:pie3DChart>
        <c:varyColors val="1"/>
        <c:ser>
          <c:idx val="0"/>
          <c:order val="0"/>
          <c:tx>
            <c:strRef>
              <c:f>Лист1!$B$1</c:f>
              <c:strCache>
                <c:ptCount val="1"/>
                <c:pt idx="0">
                  <c:v>Продажи</c:v>
                </c:pt>
              </c:strCache>
            </c:strRef>
          </c:tx>
          <c:explosion val="25"/>
          <c:dLbls>
            <c:showLegendKey val="0"/>
            <c:showVal val="0"/>
            <c:showCatName val="0"/>
            <c:showSerName val="0"/>
            <c:showPercent val="1"/>
            <c:showBubbleSize val="0"/>
            <c:showLeaderLines val="1"/>
          </c:dLbls>
          <c:cat>
            <c:strRef>
              <c:f>Лист1!$A$2:$A$3</c:f>
              <c:strCache>
                <c:ptCount val="2"/>
                <c:pt idx="0">
                  <c:v>Областной бюджет</c:v>
                </c:pt>
                <c:pt idx="1">
                  <c:v>Местный бюджет</c:v>
                </c:pt>
              </c:strCache>
            </c:strRef>
          </c:cat>
          <c:val>
            <c:numRef>
              <c:f>Лист1!$B$2:$B$3</c:f>
              <c:numCache>
                <c:formatCode>General</c:formatCode>
                <c:ptCount val="2"/>
                <c:pt idx="0">
                  <c:v>51258.7</c:v>
                </c:pt>
                <c:pt idx="1">
                  <c:v>736.75</c:v>
                </c:pt>
              </c:numCache>
            </c:numRef>
          </c:val>
        </c:ser>
        <c:dLbls>
          <c:showLegendKey val="0"/>
          <c:showVal val="0"/>
          <c:showCatName val="0"/>
          <c:showSerName val="0"/>
          <c:showPercent val="1"/>
          <c:showBubbleSize val="0"/>
          <c:showLeaderLines val="1"/>
        </c:dLbls>
      </c:pie3DChart>
    </c:plotArea>
    <c:legend>
      <c:legendPos val="b"/>
      <c:layout/>
      <c:overlay val="0"/>
      <c:txPr>
        <a:bodyPr/>
        <a:lstStyle/>
        <a:p>
          <a:pPr>
            <a:defRPr sz="1400"/>
          </a:pPr>
          <a:endParaRPr lang="ru-RU"/>
        </a:p>
      </c:txPr>
    </c:legend>
    <c:plotVisOnly val="1"/>
    <c:dispBlanksAs val="gap"/>
    <c:showDLblsOverMax val="0"/>
  </c:chart>
  <c:txPr>
    <a:bodyPr/>
    <a:lstStyle/>
    <a:p>
      <a:pPr>
        <a:defRPr sz="1800"/>
      </a:pPr>
      <a:endParaRPr lang="ru-RU"/>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view3D>
      <c:rotX val="15"/>
      <c:rotY val="20"/>
      <c:depthPercent val="100"/>
      <c:rAngAx val="1"/>
    </c:view3D>
    <c:floor>
      <c:thickness val="0"/>
    </c:floor>
    <c:sideWall>
      <c:thickness val="0"/>
    </c:sideWall>
    <c:backWall>
      <c:thickness val="0"/>
    </c:backWall>
    <c:plotArea>
      <c:layout/>
      <c:bar3DChart>
        <c:barDir val="col"/>
        <c:grouping val="stacked"/>
        <c:varyColors val="0"/>
        <c:ser>
          <c:idx val="0"/>
          <c:order val="0"/>
          <c:tx>
            <c:strRef>
              <c:f>Лист1!$B$1</c:f>
              <c:strCache>
                <c:ptCount val="1"/>
                <c:pt idx="0">
                  <c:v>Ряд 1</c:v>
                </c:pt>
              </c:strCache>
            </c:strRef>
          </c:tx>
          <c:invertIfNegative val="0"/>
          <c:dLbls>
            <c:dLbl>
              <c:idx val="0"/>
              <c:layout>
                <c:manualLayout>
                  <c:x val="3.2979623763574599E-2"/>
                  <c:y val="-0.45421132811727161"/>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5.7355867414912345E-2"/>
                  <c:y val="-0.40589097406224273"/>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5.0186383988048304E-2"/>
                  <c:y val="-0.3744827439264739"/>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vert="horz"/>
              <a:lstStyle/>
              <a:p>
                <a:pPr>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Лист1!$A$2:$A$4</c:f>
              <c:numCache>
                <c:formatCode>General</c:formatCode>
                <c:ptCount val="3"/>
                <c:pt idx="0">
                  <c:v>2017</c:v>
                </c:pt>
                <c:pt idx="1">
                  <c:v>2018</c:v>
                </c:pt>
                <c:pt idx="2">
                  <c:v>2019</c:v>
                </c:pt>
              </c:numCache>
            </c:numRef>
          </c:cat>
          <c:val>
            <c:numRef>
              <c:f>Лист1!$B$2:$B$4</c:f>
              <c:numCache>
                <c:formatCode>General</c:formatCode>
                <c:ptCount val="3"/>
                <c:pt idx="0">
                  <c:v>893.9</c:v>
                </c:pt>
                <c:pt idx="1">
                  <c:v>698.2</c:v>
                </c:pt>
                <c:pt idx="2">
                  <c:v>905.7</c:v>
                </c:pt>
              </c:numCache>
            </c:numRef>
          </c:val>
        </c:ser>
        <c:dLbls>
          <c:showLegendKey val="0"/>
          <c:showVal val="1"/>
          <c:showCatName val="0"/>
          <c:showSerName val="0"/>
          <c:showPercent val="0"/>
          <c:showBubbleSize val="0"/>
        </c:dLbls>
        <c:gapWidth val="95"/>
        <c:gapDepth val="95"/>
        <c:shape val="box"/>
        <c:axId val="66348160"/>
        <c:axId val="66351104"/>
        <c:axId val="0"/>
      </c:bar3DChart>
      <c:catAx>
        <c:axId val="66348160"/>
        <c:scaling>
          <c:orientation val="minMax"/>
        </c:scaling>
        <c:delete val="0"/>
        <c:axPos val="b"/>
        <c:numFmt formatCode="General" sourceLinked="1"/>
        <c:majorTickMark val="none"/>
        <c:minorTickMark val="none"/>
        <c:tickLblPos val="nextTo"/>
        <c:txPr>
          <a:bodyPr rot="-60000000" vert="horz"/>
          <a:lstStyle/>
          <a:p>
            <a:pPr>
              <a:defRPr/>
            </a:pPr>
            <a:endParaRPr lang="ru-RU"/>
          </a:p>
        </c:txPr>
        <c:crossAx val="66351104"/>
        <c:crosses val="autoZero"/>
        <c:auto val="1"/>
        <c:lblAlgn val="ctr"/>
        <c:lblOffset val="100"/>
        <c:noMultiLvlLbl val="0"/>
      </c:catAx>
      <c:valAx>
        <c:axId val="66351104"/>
        <c:scaling>
          <c:orientation val="minMax"/>
        </c:scaling>
        <c:delete val="1"/>
        <c:axPos val="l"/>
        <c:numFmt formatCode="General" sourceLinked="1"/>
        <c:majorTickMark val="none"/>
        <c:minorTickMark val="none"/>
        <c:tickLblPos val="none"/>
        <c:crossAx val="66348160"/>
        <c:crosses val="autoZero"/>
        <c:crossBetween val="between"/>
      </c:valAx>
    </c:plotArea>
    <c:plotVisOnly val="1"/>
    <c:dispBlanksAs val="gap"/>
    <c:showDLblsOverMax val="0"/>
  </c:chart>
  <c:txPr>
    <a:bodyPr/>
    <a:lstStyle/>
    <a:p>
      <a:pPr>
        <a:defRPr sz="1400">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7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4"/>
    </mc:Choice>
    <mc:Fallback>
      <c:style val="4"/>
    </mc:Fallback>
  </mc:AlternateContent>
  <c:chart>
    <c:title>
      <c:tx>
        <c:rich>
          <a:bodyPr/>
          <a:lstStyle/>
          <a:p>
            <a:pPr>
              <a:defRPr sz="1200"/>
            </a:pPr>
            <a:r>
              <a:rPr lang="ru-RU" sz="1200" dirty="0" smtClean="0"/>
              <a:t>млн. руб.</a:t>
            </a:r>
            <a:endParaRPr lang="ru-RU" sz="1200" dirty="0"/>
          </a:p>
        </c:rich>
      </c:tx>
      <c:layout/>
      <c:overlay val="0"/>
    </c:title>
    <c:autoTitleDeleted val="0"/>
    <c:plotArea>
      <c:layout>
        <c:manualLayout>
          <c:layoutTarget val="inner"/>
          <c:xMode val="edge"/>
          <c:yMode val="edge"/>
          <c:x val="3.8040487745826315E-2"/>
          <c:y val="0.17194668504808555"/>
          <c:w val="0.92391912881139571"/>
          <c:h val="0.68095777796925094"/>
        </c:manualLayout>
      </c:layout>
      <c:barChart>
        <c:barDir val="col"/>
        <c:grouping val="clustered"/>
        <c:varyColors val="0"/>
        <c:ser>
          <c:idx val="0"/>
          <c:order val="0"/>
          <c:tx>
            <c:strRef>
              <c:f>Лист1!$B$1</c:f>
              <c:strCache>
                <c:ptCount val="1"/>
                <c:pt idx="0">
                  <c:v>Ряд 1</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Лист1!$A$2:$A$3</c:f>
              <c:strCache>
                <c:ptCount val="2"/>
                <c:pt idx="0">
                  <c:v>План</c:v>
                </c:pt>
                <c:pt idx="1">
                  <c:v>Факт</c:v>
                </c:pt>
              </c:strCache>
            </c:strRef>
          </c:cat>
          <c:val>
            <c:numRef>
              <c:f>Лист1!$B$2:$B$3</c:f>
              <c:numCache>
                <c:formatCode>General</c:formatCode>
                <c:ptCount val="2"/>
                <c:pt idx="0">
                  <c:v>103.3</c:v>
                </c:pt>
                <c:pt idx="1">
                  <c:v>95</c:v>
                </c:pt>
              </c:numCache>
            </c:numRef>
          </c:val>
        </c:ser>
        <c:dLbls>
          <c:showLegendKey val="0"/>
          <c:showVal val="1"/>
          <c:showCatName val="0"/>
          <c:showSerName val="0"/>
          <c:showPercent val="0"/>
          <c:showBubbleSize val="0"/>
        </c:dLbls>
        <c:gapWidth val="150"/>
        <c:overlap val="-25"/>
        <c:axId val="89323008"/>
        <c:axId val="89739648"/>
      </c:barChart>
      <c:catAx>
        <c:axId val="893230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crossAx val="89739648"/>
        <c:crosses val="autoZero"/>
        <c:auto val="1"/>
        <c:lblAlgn val="ctr"/>
        <c:lblOffset val="100"/>
        <c:noMultiLvlLbl val="0"/>
      </c:catAx>
      <c:valAx>
        <c:axId val="89739648"/>
        <c:scaling>
          <c:orientation val="minMax"/>
        </c:scaling>
        <c:delete val="1"/>
        <c:axPos val="l"/>
        <c:numFmt formatCode="General" sourceLinked="1"/>
        <c:majorTickMark val="none"/>
        <c:minorTickMark val="none"/>
        <c:tickLblPos val="nextTo"/>
        <c:crossAx val="89323008"/>
        <c:crosses val="autoZero"/>
        <c:crossBetween val="between"/>
      </c:valAx>
      <c:spPr>
        <a:noFill/>
        <a:ln>
          <a:noFill/>
        </a:ln>
        <a:effectLst/>
      </c:spPr>
    </c:plotArea>
    <c:plotVisOnly val="1"/>
    <c:dispBlanksAs val="gap"/>
    <c:showDLblsOverMax val="0"/>
  </c:chart>
  <c:spPr>
    <a:noFill/>
    <a:ln>
      <a:noFill/>
    </a:ln>
    <a:effectLst/>
  </c:spPr>
  <c:txPr>
    <a:bodyPr/>
    <a:lstStyle/>
    <a:p>
      <a:pPr>
        <a:defRPr sz="1400">
          <a:solidFill>
            <a:schemeClr val="tx1"/>
          </a:solidFill>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7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7464458924034196E-2"/>
          <c:y val="0.14964667225527131"/>
          <c:w val="0.44263531122251054"/>
          <c:h val="0.79946125514673461"/>
        </c:manualLayout>
      </c:layout>
      <c:pieChart>
        <c:varyColors val="1"/>
        <c:ser>
          <c:idx val="0"/>
          <c:order val="0"/>
          <c:tx>
            <c:strRef>
              <c:f>Лист1!$B$1</c:f>
              <c:strCache>
                <c:ptCount val="1"/>
                <c:pt idx="0">
                  <c:v>Продажи</c:v>
                </c:pt>
              </c:strCache>
            </c:strRef>
          </c:tx>
          <c:dPt>
            <c:idx val="0"/>
            <c:bubble3D val="0"/>
            <c:spPr>
              <a:solidFill>
                <a:schemeClr val="accent1"/>
              </a:solidFill>
              <a:ln w="19050">
                <a:solidFill>
                  <a:schemeClr val="lt1"/>
                </a:solidFill>
              </a:ln>
              <a:effectLst/>
            </c:spPr>
          </c:dPt>
          <c:dPt>
            <c:idx val="1"/>
            <c:bubble3D val="0"/>
            <c:spPr>
              <a:solidFill>
                <a:schemeClr val="accent2"/>
              </a:solidFill>
              <a:ln w="19050">
                <a:solidFill>
                  <a:schemeClr val="lt1"/>
                </a:solidFill>
              </a:ln>
              <a:effectLst/>
            </c:spPr>
          </c:dPt>
          <c:dPt>
            <c:idx val="2"/>
            <c:bubble3D val="0"/>
            <c:spPr>
              <a:solidFill>
                <a:schemeClr val="accent3"/>
              </a:solidFill>
              <a:ln w="19050">
                <a:solidFill>
                  <a:schemeClr val="lt1"/>
                </a:solidFill>
              </a:ln>
              <a:effectLst/>
            </c:spPr>
          </c:dPt>
          <c:dLbls>
            <c:dLbl>
              <c:idx val="0"/>
              <c:layout>
                <c:manualLayout>
                  <c:x val="4.9940515868607191E-2"/>
                  <c:y val="-0.2925849497745055"/>
                </c:manualLayout>
              </c:layout>
              <c:showLegendKey val="0"/>
              <c:showVal val="0"/>
              <c:showCatName val="0"/>
              <c:showSerName val="0"/>
              <c:showPercent val="1"/>
              <c:showBubbleSize val="0"/>
              <c:extLst>
                <c:ext xmlns:c15="http://schemas.microsoft.com/office/drawing/2012/chart" uri="{CE6537A1-D6FC-4f65-9D91-7224C49458BB}">
                  <c15:layout/>
                </c:ext>
              </c:extLst>
            </c:dLbl>
            <c:dLbl>
              <c:idx val="1"/>
              <c:layout>
                <c:manualLayout>
                  <c:x val="2.4234575787875422E-2"/>
                  <c:y val="-0.14147712816134542"/>
                </c:manualLayout>
              </c:layout>
              <c:showLegendKey val="0"/>
              <c:showVal val="0"/>
              <c:showCatName val="0"/>
              <c:showSerName val="0"/>
              <c:showPercent val="1"/>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Лист1!$A$2:$A$3</c:f>
              <c:strCache>
                <c:ptCount val="2"/>
                <c:pt idx="0">
                  <c:v>Благоустройство общественных территорий</c:v>
                </c:pt>
                <c:pt idx="1">
                  <c:v>Капитальный ремонт, ремонт дворовых территорий многоквартирных домов</c:v>
                </c:pt>
              </c:strCache>
            </c:strRef>
          </c:cat>
          <c:val>
            <c:numRef>
              <c:f>Лист1!$B$2:$B$3</c:f>
              <c:numCache>
                <c:formatCode>General</c:formatCode>
                <c:ptCount val="2"/>
                <c:pt idx="0">
                  <c:v>2727.2</c:v>
                </c:pt>
                <c:pt idx="1">
                  <c:v>92294.6</c:v>
                </c:pt>
              </c:numCache>
            </c:numRef>
          </c:val>
        </c:ser>
        <c:dLbls>
          <c:showLegendKey val="0"/>
          <c:showVal val="0"/>
          <c:showCatName val="0"/>
          <c:showSerName val="0"/>
          <c:showPercent val="1"/>
          <c:showBubbleSize val="0"/>
          <c:showLeaderLines val="1"/>
        </c:dLbls>
        <c:firstSliceAng val="0"/>
      </c:pieChart>
      <c:spPr>
        <a:noFill/>
        <a:ln>
          <a:noFill/>
        </a:ln>
        <a:effectLst/>
      </c:spPr>
    </c:plotArea>
    <c:legend>
      <c:legendPos val="t"/>
      <c:layout>
        <c:manualLayout>
          <c:xMode val="edge"/>
          <c:yMode val="edge"/>
          <c:x val="0.62896196951139072"/>
          <c:y val="0.11432063104099545"/>
          <c:w val="0.36644302651644456"/>
          <c:h val="0.84838132463396321"/>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legend>
    <c:plotVisOnly val="1"/>
    <c:dispBlanksAs val="gap"/>
    <c:showDLblsOverMax val="0"/>
  </c:chart>
  <c:spPr>
    <a:noFill/>
    <a:ln>
      <a:noFill/>
    </a:ln>
    <a:effectLst/>
  </c:spPr>
  <c:txPr>
    <a:bodyPr/>
    <a:lstStyle/>
    <a:p>
      <a:pPr>
        <a:defRPr/>
      </a:pPr>
      <a:endParaRPr lang="ru-RU"/>
    </a:p>
  </c:txPr>
  <c:externalData r:id="rId1">
    <c:autoUpdate val="0"/>
  </c:externalData>
</c:chartSpace>
</file>

<file path=ppt/charts/chart7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view3D>
      <c:rotX val="30"/>
      <c:rotY val="0"/>
      <c:rAngAx val="0"/>
      <c:perspective val="30"/>
    </c:view3D>
    <c:floor>
      <c:thickness val="0"/>
    </c:floor>
    <c:sideWall>
      <c:thickness val="0"/>
    </c:sideWall>
    <c:backWall>
      <c:thickness val="0"/>
    </c:backWall>
    <c:plotArea>
      <c:layout>
        <c:manualLayout>
          <c:layoutTarget val="inner"/>
          <c:xMode val="edge"/>
          <c:yMode val="edge"/>
          <c:x val="0"/>
          <c:y val="0.21504260469375458"/>
          <c:w val="0.78362112113545235"/>
          <c:h val="0.63256565768786632"/>
        </c:manualLayout>
      </c:layout>
      <c:pie3DChart>
        <c:varyColors val="1"/>
        <c:ser>
          <c:idx val="0"/>
          <c:order val="0"/>
          <c:tx>
            <c:strRef>
              <c:f>Лист1!$B$1</c:f>
              <c:strCache>
                <c:ptCount val="1"/>
                <c:pt idx="0">
                  <c:v>Продажи</c:v>
                </c:pt>
              </c:strCache>
            </c:strRef>
          </c:tx>
          <c:explosion val="25"/>
          <c:dLbls>
            <c:dLbl>
              <c:idx val="0"/>
              <c:layout>
                <c:manualLayout>
                  <c:x val="0.16387768726397767"/>
                  <c:y val="-0.13016688621899153"/>
                </c:manualLayout>
              </c:layout>
              <c:showLegendKey val="0"/>
              <c:showVal val="0"/>
              <c:showCatName val="0"/>
              <c:showSerName val="0"/>
              <c:showPercent val="1"/>
              <c:showBubbleSize val="0"/>
            </c:dLbl>
            <c:dLbl>
              <c:idx val="1"/>
              <c:layout>
                <c:manualLayout>
                  <c:x val="-0.18342931866429255"/>
                  <c:y val="8.763510403605948E-2"/>
                </c:manualLayout>
              </c:layout>
              <c:showLegendKey val="0"/>
              <c:showVal val="0"/>
              <c:showCatName val="0"/>
              <c:showSerName val="0"/>
              <c:showPercent val="1"/>
              <c:showBubbleSize val="0"/>
              <c:extLst>
                <c:ext xmlns:c15="http://schemas.microsoft.com/office/drawing/2012/chart" uri="{CE6537A1-D6FC-4f65-9D91-7224C49458BB}">
                  <c15:layout/>
                </c:ext>
              </c:extLst>
            </c:dLbl>
            <c:spPr>
              <a:noFill/>
              <a:ln>
                <a:noFill/>
              </a:ln>
              <a:effectLst/>
            </c:spPr>
            <c:txPr>
              <a:bodyPr/>
              <a:lstStyle/>
              <a:p>
                <a:pPr>
                  <a:defRPr sz="1600" b="1">
                    <a:latin typeface="Times New Roman" panose="02020603050405020304" pitchFamily="18" charset="0"/>
                    <a:cs typeface="Times New Roman" panose="02020603050405020304" pitchFamily="18" charset="0"/>
                  </a:defRPr>
                </a:pPr>
                <a:endParaRPr lang="ru-RU"/>
              </a:p>
            </c:txPr>
            <c:showLegendKey val="0"/>
            <c:showVal val="0"/>
            <c:showCatName val="0"/>
            <c:showSerName val="0"/>
            <c:showPercent val="1"/>
            <c:showBubbleSize val="0"/>
            <c:showLeaderLines val="1"/>
            <c:extLst>
              <c:ext xmlns:c15="http://schemas.microsoft.com/office/drawing/2012/chart" uri="{CE6537A1-D6FC-4f65-9D91-7224C49458BB}">
                <c15:layout/>
              </c:ext>
            </c:extLst>
          </c:dLbls>
          <c:cat>
            <c:strRef>
              <c:f>Лист1!$A$2:$A$3</c:f>
              <c:strCache>
                <c:ptCount val="2"/>
                <c:pt idx="0">
                  <c:v>Программные расходы</c:v>
                </c:pt>
                <c:pt idx="1">
                  <c:v>Непрограммные расходы</c:v>
                </c:pt>
              </c:strCache>
            </c:strRef>
          </c:cat>
          <c:val>
            <c:numRef>
              <c:f>Лист1!$B$2:$B$3</c:f>
              <c:numCache>
                <c:formatCode>General</c:formatCode>
                <c:ptCount val="2"/>
                <c:pt idx="0">
                  <c:v>2504.8000000000002</c:v>
                </c:pt>
                <c:pt idx="1">
                  <c:v>170.5</c:v>
                </c:pt>
              </c:numCache>
            </c:numRef>
          </c:val>
        </c:ser>
        <c:dLbls>
          <c:showLegendKey val="0"/>
          <c:showVal val="0"/>
          <c:showCatName val="0"/>
          <c:showSerName val="0"/>
          <c:showPercent val="1"/>
          <c:showBubbleSize val="0"/>
          <c:showLeaderLines val="1"/>
        </c:dLbls>
      </c:pie3DChart>
    </c:plotArea>
    <c:legend>
      <c:legendPos val="r"/>
      <c:layout/>
      <c:overlay val="0"/>
      <c:txPr>
        <a:bodyPr/>
        <a:lstStyle/>
        <a:p>
          <a:pPr>
            <a:defRPr sz="1400" b="1">
              <a:latin typeface="Times New Roman" panose="02020603050405020304" pitchFamily="18" charset="0"/>
              <a:cs typeface="Times New Roman" panose="02020603050405020304" pitchFamily="18" charset="0"/>
            </a:defRPr>
          </a:pPr>
          <a:endParaRPr lang="ru-RU"/>
        </a:p>
      </c:txPr>
    </c:legend>
    <c:plotVisOnly val="1"/>
    <c:dispBlanksAs val="gap"/>
    <c:showDLblsOverMax val="0"/>
  </c:chart>
  <c:txPr>
    <a:bodyPr/>
    <a:lstStyle/>
    <a:p>
      <a:pPr>
        <a:defRPr sz="1800"/>
      </a:pPr>
      <a:endParaRPr lang="ru-RU"/>
    </a:p>
  </c:txPr>
  <c:externalData r:id="rId1">
    <c:autoUpdate val="0"/>
  </c:externalData>
  <c:userShapes r:id="rId2"/>
</c:chartSpace>
</file>

<file path=ppt/charts/chart7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600"/>
            </a:pPr>
            <a:r>
              <a:rPr lang="ru-RU" sz="1600"/>
              <a:t>Непрограммные расходы, млн. руб.</a:t>
            </a:r>
          </a:p>
        </c:rich>
      </c:tx>
      <c:layout/>
      <c:overlay val="0"/>
    </c:title>
    <c:autoTitleDeleted val="0"/>
    <c:plotArea>
      <c:layout/>
      <c:lineChart>
        <c:grouping val="stacked"/>
        <c:varyColors val="0"/>
        <c:ser>
          <c:idx val="0"/>
          <c:order val="0"/>
          <c:tx>
            <c:strRef>
              <c:f>Лист1!$B$1</c:f>
              <c:strCache>
                <c:ptCount val="1"/>
                <c:pt idx="0">
                  <c:v>Ряд 1</c:v>
                </c:pt>
              </c:strCache>
            </c:strRef>
          </c:tx>
          <c:dLbls>
            <c:dLbl>
              <c:idx val="0"/>
              <c:layout>
                <c:manualLayout>
                  <c:x val="-4.658811494739578E-2"/>
                  <c:y val="0.1091809904719581"/>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3.8268808706789455E-2"/>
                  <c:y val="9.6583183879039899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4.8251976195517063E-2"/>
                  <c:y val="9.6583183879039899E-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Лист1!$A$2:$A$4</c:f>
              <c:numCache>
                <c:formatCode>General</c:formatCode>
                <c:ptCount val="3"/>
                <c:pt idx="0">
                  <c:v>2017</c:v>
                </c:pt>
                <c:pt idx="1">
                  <c:v>2018</c:v>
                </c:pt>
                <c:pt idx="2">
                  <c:v>2019</c:v>
                </c:pt>
              </c:numCache>
            </c:numRef>
          </c:cat>
          <c:val>
            <c:numRef>
              <c:f>Лист1!$B$2:$B$4</c:f>
              <c:numCache>
                <c:formatCode>0.0</c:formatCode>
                <c:ptCount val="3"/>
                <c:pt idx="0">
                  <c:v>152.1</c:v>
                </c:pt>
                <c:pt idx="1">
                  <c:v>139.30000000000001</c:v>
                </c:pt>
                <c:pt idx="2">
                  <c:v>170.5</c:v>
                </c:pt>
              </c:numCache>
            </c:numRef>
          </c:val>
          <c:smooth val="0"/>
        </c:ser>
        <c:dLbls>
          <c:showLegendKey val="0"/>
          <c:showVal val="1"/>
          <c:showCatName val="0"/>
          <c:showSerName val="0"/>
          <c:showPercent val="0"/>
          <c:showBubbleSize val="0"/>
        </c:dLbls>
        <c:marker val="1"/>
        <c:smooth val="0"/>
        <c:axId val="89398656"/>
        <c:axId val="89413888"/>
      </c:lineChart>
      <c:catAx>
        <c:axId val="89398656"/>
        <c:scaling>
          <c:orientation val="minMax"/>
        </c:scaling>
        <c:delete val="0"/>
        <c:axPos val="b"/>
        <c:numFmt formatCode="General" sourceLinked="1"/>
        <c:majorTickMark val="none"/>
        <c:minorTickMark val="none"/>
        <c:tickLblPos val="nextTo"/>
        <c:crossAx val="89413888"/>
        <c:crosses val="autoZero"/>
        <c:auto val="1"/>
        <c:lblAlgn val="ctr"/>
        <c:lblOffset val="100"/>
        <c:noMultiLvlLbl val="0"/>
      </c:catAx>
      <c:valAx>
        <c:axId val="89413888"/>
        <c:scaling>
          <c:orientation val="minMax"/>
        </c:scaling>
        <c:delete val="1"/>
        <c:axPos val="l"/>
        <c:numFmt formatCode="0.0" sourceLinked="1"/>
        <c:majorTickMark val="out"/>
        <c:minorTickMark val="none"/>
        <c:tickLblPos val="nextTo"/>
        <c:crossAx val="89398656"/>
        <c:crosses val="autoZero"/>
        <c:crossBetween val="between"/>
      </c:valAx>
    </c:plotArea>
    <c:plotVisOnly val="1"/>
    <c:dispBlanksAs val="zero"/>
    <c:showDLblsOverMax val="0"/>
  </c:chart>
  <c:txPr>
    <a:bodyPr/>
    <a:lstStyle/>
    <a:p>
      <a:pPr>
        <a:defRPr sz="1400" b="1">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3.5345621735052561E-2"/>
          <c:y val="4.7067083902720387E-2"/>
          <c:w val="0.92930875652989486"/>
          <c:h val="0.68477182740227427"/>
        </c:manualLayout>
      </c:layout>
      <c:barChart>
        <c:barDir val="col"/>
        <c:grouping val="clustered"/>
        <c:varyColors val="0"/>
        <c:ser>
          <c:idx val="0"/>
          <c:order val="0"/>
          <c:tx>
            <c:strRef>
              <c:f>Лист1!$B$1</c:f>
              <c:strCache>
                <c:ptCount val="1"/>
                <c:pt idx="0">
                  <c:v>Введено жилых домов</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Лист1!$A$2:$A$4</c:f>
              <c:numCache>
                <c:formatCode>General</c:formatCode>
                <c:ptCount val="3"/>
                <c:pt idx="0">
                  <c:v>2017</c:v>
                </c:pt>
                <c:pt idx="1">
                  <c:v>2018</c:v>
                </c:pt>
                <c:pt idx="2">
                  <c:v>2019</c:v>
                </c:pt>
              </c:numCache>
            </c:numRef>
          </c:cat>
          <c:val>
            <c:numRef>
              <c:f>Лист1!$B$2:$B$4</c:f>
              <c:numCache>
                <c:formatCode>General</c:formatCode>
                <c:ptCount val="3"/>
                <c:pt idx="0">
                  <c:v>8.3000000000000007</c:v>
                </c:pt>
                <c:pt idx="1">
                  <c:v>3.2</c:v>
                </c:pt>
                <c:pt idx="2">
                  <c:v>7.9</c:v>
                </c:pt>
              </c:numCache>
            </c:numRef>
          </c:val>
        </c:ser>
        <c:ser>
          <c:idx val="1"/>
          <c:order val="1"/>
          <c:tx>
            <c:strRef>
              <c:f>Лист1!$C$1</c:f>
              <c:strCache>
                <c:ptCount val="1"/>
                <c:pt idx="0">
                  <c:v>ИЖС</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Лист1!$A$2:$A$4</c:f>
              <c:numCache>
                <c:formatCode>General</c:formatCode>
                <c:ptCount val="3"/>
                <c:pt idx="0">
                  <c:v>2017</c:v>
                </c:pt>
                <c:pt idx="1">
                  <c:v>2018</c:v>
                </c:pt>
                <c:pt idx="2">
                  <c:v>2019</c:v>
                </c:pt>
              </c:numCache>
            </c:numRef>
          </c:cat>
          <c:val>
            <c:numRef>
              <c:f>Лист1!$C$2:$C$4</c:f>
              <c:numCache>
                <c:formatCode>General</c:formatCode>
                <c:ptCount val="3"/>
                <c:pt idx="0">
                  <c:v>2.7</c:v>
                </c:pt>
                <c:pt idx="1">
                  <c:v>3.2</c:v>
                </c:pt>
                <c:pt idx="2">
                  <c:v>3.1</c:v>
                </c:pt>
              </c:numCache>
            </c:numRef>
          </c:val>
        </c:ser>
        <c:dLbls>
          <c:showLegendKey val="0"/>
          <c:showVal val="1"/>
          <c:showCatName val="0"/>
          <c:showSerName val="0"/>
          <c:showPercent val="0"/>
          <c:showBubbleSize val="0"/>
        </c:dLbls>
        <c:gapWidth val="150"/>
        <c:overlap val="-25"/>
        <c:axId val="66422656"/>
        <c:axId val="66424192"/>
      </c:barChart>
      <c:catAx>
        <c:axId val="66422656"/>
        <c:scaling>
          <c:orientation val="minMax"/>
        </c:scaling>
        <c:delete val="0"/>
        <c:axPos val="b"/>
        <c:numFmt formatCode="General" sourceLinked="1"/>
        <c:majorTickMark val="none"/>
        <c:minorTickMark val="none"/>
        <c:tickLblPos val="nextTo"/>
        <c:crossAx val="66424192"/>
        <c:crosses val="autoZero"/>
        <c:auto val="1"/>
        <c:lblAlgn val="ctr"/>
        <c:lblOffset val="100"/>
        <c:noMultiLvlLbl val="0"/>
      </c:catAx>
      <c:valAx>
        <c:axId val="66424192"/>
        <c:scaling>
          <c:orientation val="minMax"/>
        </c:scaling>
        <c:delete val="1"/>
        <c:axPos val="l"/>
        <c:numFmt formatCode="General" sourceLinked="1"/>
        <c:majorTickMark val="out"/>
        <c:minorTickMark val="none"/>
        <c:tickLblPos val="nextTo"/>
        <c:crossAx val="66422656"/>
        <c:crosses val="autoZero"/>
        <c:crossBetween val="between"/>
      </c:valAx>
    </c:plotArea>
    <c:legend>
      <c:legendPos val="b"/>
      <c:layout/>
      <c:overlay val="0"/>
      <c:txPr>
        <a:bodyPr/>
        <a:lstStyle/>
        <a:p>
          <a:pPr>
            <a:defRPr sz="1200"/>
          </a:pPr>
          <a:endParaRPr lang="ru-RU"/>
        </a:p>
      </c:txPr>
    </c:legend>
    <c:plotVisOnly val="1"/>
    <c:dispBlanksAs val="gap"/>
    <c:showDLblsOverMax val="0"/>
  </c:chart>
  <c:txPr>
    <a:bodyPr/>
    <a:lstStyle/>
    <a:p>
      <a:pPr>
        <a:defRPr sz="1400">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plotArea>
      <c:layout/>
      <c:barChart>
        <c:barDir val="bar"/>
        <c:grouping val="clustered"/>
        <c:varyColors val="0"/>
        <c:ser>
          <c:idx val="0"/>
          <c:order val="0"/>
          <c:tx>
            <c:strRef>
              <c:f>Лист1!$B$1</c:f>
              <c:strCache>
                <c:ptCount val="1"/>
                <c:pt idx="0">
                  <c:v>Численность населения на 01.01.2019, чел.</c:v>
                </c:pt>
              </c:strCache>
            </c:strRef>
          </c:tx>
          <c:invertIfNegative val="0"/>
          <c:dLbls>
            <c:dLbl>
              <c:idx val="6"/>
              <c:spPr/>
              <c:txPr>
                <a:bodyPr/>
                <a:lstStyle/>
                <a:p>
                  <a:pPr>
                    <a:defRPr b="1"/>
                  </a:pPr>
                  <a:endParaRPr lang="ru-RU"/>
                </a:p>
              </c:txPr>
              <c:showLegendKey val="0"/>
              <c:showVal val="1"/>
              <c:showCatName val="0"/>
              <c:showSerName val="0"/>
              <c:showPercent val="0"/>
              <c:showBubbleSize val="0"/>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Лист1!$A$2:$A$19</c:f>
              <c:strCache>
                <c:ptCount val="18"/>
                <c:pt idx="0">
                  <c:v>Александровск-Сахалинский район</c:v>
                </c:pt>
                <c:pt idx="1">
                  <c:v>Анивский городской округ</c:v>
                </c:pt>
                <c:pt idx="2">
                  <c:v>Долинский городской округ</c:v>
                </c:pt>
                <c:pt idx="3">
                  <c:v>Корсаковский городской округ</c:v>
                </c:pt>
                <c:pt idx="4">
                  <c:v>Курильский городской округ</c:v>
                </c:pt>
                <c:pt idx="5">
                  <c:v>Макаровский городской округ</c:v>
                </c:pt>
                <c:pt idx="6">
                  <c:v>Невельский городской округ</c:v>
                </c:pt>
                <c:pt idx="7">
                  <c:v>Ногликский городской округ</c:v>
                </c:pt>
                <c:pt idx="8">
                  <c:v>Городской округ "Охинский"</c:v>
                </c:pt>
                <c:pt idx="9">
                  <c:v>Поронайский городской округ</c:v>
                </c:pt>
                <c:pt idx="10">
                  <c:v>Северо-Курильский городской округ</c:v>
                </c:pt>
                <c:pt idx="11">
                  <c:v>Городской округ "Смирныховский"</c:v>
                </c:pt>
                <c:pt idx="12">
                  <c:v>Томаринский городской округ</c:v>
                </c:pt>
                <c:pt idx="13">
                  <c:v>Тымовский городской округ</c:v>
                </c:pt>
                <c:pt idx="14">
                  <c:v>Углегорский городской округ</c:v>
                </c:pt>
                <c:pt idx="15">
                  <c:v>Холмский городской округ</c:v>
                </c:pt>
                <c:pt idx="16">
                  <c:v>Южно-Курильский городской округ</c:v>
                </c:pt>
                <c:pt idx="17">
                  <c:v>Городской округ "Город Южно-Сахалинск"</c:v>
                </c:pt>
              </c:strCache>
            </c:strRef>
          </c:cat>
          <c:val>
            <c:numRef>
              <c:f>Лист1!$B$2:$B$19</c:f>
              <c:numCache>
                <c:formatCode>General</c:formatCode>
                <c:ptCount val="18"/>
                <c:pt idx="0">
                  <c:v>10887</c:v>
                </c:pt>
                <c:pt idx="1">
                  <c:v>19569</c:v>
                </c:pt>
                <c:pt idx="2">
                  <c:v>24001</c:v>
                </c:pt>
                <c:pt idx="3">
                  <c:v>40838</c:v>
                </c:pt>
                <c:pt idx="4">
                  <c:v>6485</c:v>
                </c:pt>
                <c:pt idx="5">
                  <c:v>7731</c:v>
                </c:pt>
                <c:pt idx="6">
                  <c:v>15098</c:v>
                </c:pt>
                <c:pt idx="7">
                  <c:v>11333</c:v>
                </c:pt>
                <c:pt idx="8">
                  <c:v>22222</c:v>
                </c:pt>
                <c:pt idx="9">
                  <c:v>21578</c:v>
                </c:pt>
                <c:pt idx="10">
                  <c:v>2485</c:v>
                </c:pt>
                <c:pt idx="11">
                  <c:v>11742</c:v>
                </c:pt>
                <c:pt idx="12">
                  <c:v>7859</c:v>
                </c:pt>
                <c:pt idx="13">
                  <c:v>14119</c:v>
                </c:pt>
                <c:pt idx="14">
                  <c:v>17306</c:v>
                </c:pt>
                <c:pt idx="15">
                  <c:v>36568</c:v>
                </c:pt>
                <c:pt idx="16">
                  <c:v>11817</c:v>
                </c:pt>
                <c:pt idx="17">
                  <c:v>208000</c:v>
                </c:pt>
              </c:numCache>
            </c:numRef>
          </c:val>
        </c:ser>
        <c:dLbls>
          <c:showLegendKey val="0"/>
          <c:showVal val="1"/>
          <c:showCatName val="0"/>
          <c:showSerName val="0"/>
          <c:showPercent val="0"/>
          <c:showBubbleSize val="0"/>
        </c:dLbls>
        <c:gapWidth val="150"/>
        <c:overlap val="-25"/>
        <c:axId val="66588672"/>
        <c:axId val="66702720"/>
      </c:barChart>
      <c:catAx>
        <c:axId val="66588672"/>
        <c:scaling>
          <c:orientation val="minMax"/>
        </c:scaling>
        <c:delete val="0"/>
        <c:axPos val="l"/>
        <c:numFmt formatCode="General" sourceLinked="0"/>
        <c:majorTickMark val="none"/>
        <c:minorTickMark val="none"/>
        <c:tickLblPos val="nextTo"/>
        <c:crossAx val="66702720"/>
        <c:crosses val="autoZero"/>
        <c:auto val="1"/>
        <c:lblAlgn val="ctr"/>
        <c:lblOffset val="100"/>
        <c:noMultiLvlLbl val="0"/>
      </c:catAx>
      <c:valAx>
        <c:axId val="66702720"/>
        <c:scaling>
          <c:orientation val="minMax"/>
        </c:scaling>
        <c:delete val="1"/>
        <c:axPos val="b"/>
        <c:numFmt formatCode="General" sourceLinked="1"/>
        <c:majorTickMark val="out"/>
        <c:minorTickMark val="none"/>
        <c:tickLblPos val="nextTo"/>
        <c:crossAx val="66588672"/>
        <c:crosses val="autoZero"/>
        <c:crossBetween val="between"/>
      </c:valAx>
    </c:plotArea>
    <c:plotVisOnly val="1"/>
    <c:dispBlanksAs val="gap"/>
    <c:showDLblsOverMax val="0"/>
  </c:chart>
  <c:txPr>
    <a:bodyPr/>
    <a:lstStyle/>
    <a:p>
      <a:pPr>
        <a:defRPr sz="800">
          <a:latin typeface="Times New Roman" panose="02020603050405020304" pitchFamily="18" charset="0"/>
          <a:cs typeface="Times New Roman" panose="02020603050405020304" pitchFamily="18" charset="0"/>
        </a:defRPr>
      </a:pPr>
      <a:endParaRPr lang="ru-RU"/>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withinLinear" id="15">
  <a:schemeClr val="accent2"/>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withinLinear" id="15">
  <a:schemeClr val="accent2"/>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02">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1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7">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1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8">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DF5274D-B1B3-4402-93C5-EB8FCF3682FD}" type="doc">
      <dgm:prSet loTypeId="urn:microsoft.com/office/officeart/2005/8/layout/process1" loCatId="process" qsTypeId="urn:microsoft.com/office/officeart/2005/8/quickstyle/simple3" qsCatId="simple" csTypeId="urn:microsoft.com/office/officeart/2005/8/colors/colorful1" csCatId="colorful" phldr="1"/>
      <dgm:spPr/>
    </dgm:pt>
    <dgm:pt modelId="{3483C484-5CF0-4EE0-B6C6-BC63482167C7}">
      <dgm:prSet phldrT="[Текст]" custT="1"/>
      <dgm:spPr/>
      <dgm:t>
        <a:bodyPr/>
        <a:lstStyle/>
        <a:p>
          <a:r>
            <a:rPr lang="ru-RU" sz="1500" b="1" dirty="0" smtClean="0">
              <a:latin typeface="Times New Roman" panose="02020603050405020304" pitchFamily="18" charset="0"/>
              <a:cs typeface="Times New Roman" panose="02020603050405020304" pitchFamily="18" charset="0"/>
            </a:rPr>
            <a:t>18 муниципальных программ</a:t>
          </a:r>
          <a:endParaRPr lang="ru-RU" sz="1500" b="1" dirty="0">
            <a:latin typeface="Times New Roman" panose="02020603050405020304" pitchFamily="18" charset="0"/>
            <a:cs typeface="Times New Roman" panose="02020603050405020304" pitchFamily="18" charset="0"/>
          </a:endParaRPr>
        </a:p>
      </dgm:t>
    </dgm:pt>
    <dgm:pt modelId="{75103F22-01D3-47B1-9A25-F5A2F3100466}" type="parTrans" cxnId="{45BEC4D0-CBFB-4E62-AF70-70ED3F8A4F54}">
      <dgm:prSet/>
      <dgm:spPr/>
      <dgm:t>
        <a:bodyPr/>
        <a:lstStyle/>
        <a:p>
          <a:endParaRPr lang="ru-RU" sz="1500" b="1">
            <a:solidFill>
              <a:schemeClr val="tx1"/>
            </a:solidFill>
            <a:latin typeface="Times New Roman" panose="02020603050405020304" pitchFamily="18" charset="0"/>
            <a:cs typeface="Times New Roman" panose="02020603050405020304" pitchFamily="18" charset="0"/>
          </a:endParaRPr>
        </a:p>
      </dgm:t>
    </dgm:pt>
    <dgm:pt modelId="{99C09318-BFF7-43D0-83E6-C2CC6CDCD55B}" type="sibTrans" cxnId="{45BEC4D0-CBFB-4E62-AF70-70ED3F8A4F54}">
      <dgm:prSet custT="1"/>
      <dgm:spPr/>
      <dgm:t>
        <a:bodyPr/>
        <a:lstStyle/>
        <a:p>
          <a:endParaRPr lang="ru-RU" sz="1500" b="1">
            <a:solidFill>
              <a:schemeClr val="tx1"/>
            </a:solidFill>
            <a:latin typeface="Times New Roman" panose="02020603050405020304" pitchFamily="18" charset="0"/>
            <a:cs typeface="Times New Roman" panose="02020603050405020304" pitchFamily="18" charset="0"/>
          </a:endParaRPr>
        </a:p>
      </dgm:t>
    </dgm:pt>
    <dgm:pt modelId="{C6036016-5A3E-4AF8-94F0-26BB3B95C47C}">
      <dgm:prSet phldrT="[Текст]" custT="1"/>
      <dgm:spPr/>
      <dgm:t>
        <a:bodyPr/>
        <a:lstStyle/>
        <a:p>
          <a:r>
            <a:rPr lang="ru-RU" sz="1500" b="1" dirty="0" smtClean="0">
              <a:latin typeface="Times New Roman" panose="02020603050405020304" pitchFamily="18" charset="0"/>
              <a:cs typeface="Times New Roman" panose="02020603050405020304" pitchFamily="18" charset="0"/>
            </a:rPr>
            <a:t>2 504,8 млн. руб.</a:t>
          </a:r>
          <a:endParaRPr lang="ru-RU" sz="1500" b="1" dirty="0">
            <a:latin typeface="Times New Roman" panose="02020603050405020304" pitchFamily="18" charset="0"/>
            <a:cs typeface="Times New Roman" panose="02020603050405020304" pitchFamily="18" charset="0"/>
          </a:endParaRPr>
        </a:p>
      </dgm:t>
    </dgm:pt>
    <dgm:pt modelId="{6E9D5145-7C98-4DDA-86D4-2E413F33352A}" type="parTrans" cxnId="{35207034-7EB9-4B3A-A861-4F5B4BCE5610}">
      <dgm:prSet/>
      <dgm:spPr/>
      <dgm:t>
        <a:bodyPr/>
        <a:lstStyle/>
        <a:p>
          <a:endParaRPr lang="ru-RU" sz="1500" b="1">
            <a:solidFill>
              <a:schemeClr val="tx1"/>
            </a:solidFill>
            <a:latin typeface="Times New Roman" panose="02020603050405020304" pitchFamily="18" charset="0"/>
            <a:cs typeface="Times New Roman" panose="02020603050405020304" pitchFamily="18" charset="0"/>
          </a:endParaRPr>
        </a:p>
      </dgm:t>
    </dgm:pt>
    <dgm:pt modelId="{11807B37-352F-486A-925A-013045BF3CAC}" type="sibTrans" cxnId="{35207034-7EB9-4B3A-A861-4F5B4BCE5610}">
      <dgm:prSet custT="1"/>
      <dgm:spPr/>
      <dgm:t>
        <a:bodyPr/>
        <a:lstStyle/>
        <a:p>
          <a:endParaRPr lang="ru-RU" sz="1500" b="1">
            <a:solidFill>
              <a:schemeClr val="tx1"/>
            </a:solidFill>
            <a:latin typeface="Times New Roman" panose="02020603050405020304" pitchFamily="18" charset="0"/>
            <a:cs typeface="Times New Roman" panose="02020603050405020304" pitchFamily="18" charset="0"/>
          </a:endParaRPr>
        </a:p>
      </dgm:t>
    </dgm:pt>
    <dgm:pt modelId="{655147F5-26A5-4719-BF26-F03947E79340}">
      <dgm:prSet phldrT="[Текст]" custT="1"/>
      <dgm:spPr/>
      <dgm:t>
        <a:bodyPr/>
        <a:lstStyle/>
        <a:p>
          <a:r>
            <a:rPr lang="ru-RU" sz="1500" b="1" dirty="0" smtClean="0">
              <a:latin typeface="Times New Roman" panose="02020603050405020304" pitchFamily="18" charset="0"/>
              <a:cs typeface="Times New Roman" panose="02020603050405020304" pitchFamily="18" charset="0"/>
            </a:rPr>
            <a:t>93,6% от расходов бюджета</a:t>
          </a:r>
          <a:endParaRPr lang="ru-RU" sz="1500" b="1" dirty="0">
            <a:latin typeface="Times New Roman" panose="02020603050405020304" pitchFamily="18" charset="0"/>
            <a:cs typeface="Times New Roman" panose="02020603050405020304" pitchFamily="18" charset="0"/>
          </a:endParaRPr>
        </a:p>
      </dgm:t>
    </dgm:pt>
    <dgm:pt modelId="{7A50F879-5EF2-421E-9179-54B786B71738}" type="parTrans" cxnId="{B3017D2E-2ABC-43AF-8436-8DB95C109E73}">
      <dgm:prSet/>
      <dgm:spPr/>
      <dgm:t>
        <a:bodyPr/>
        <a:lstStyle/>
        <a:p>
          <a:endParaRPr lang="ru-RU" sz="1500" b="1">
            <a:solidFill>
              <a:schemeClr val="tx1"/>
            </a:solidFill>
            <a:latin typeface="Times New Roman" panose="02020603050405020304" pitchFamily="18" charset="0"/>
            <a:cs typeface="Times New Roman" panose="02020603050405020304" pitchFamily="18" charset="0"/>
          </a:endParaRPr>
        </a:p>
      </dgm:t>
    </dgm:pt>
    <dgm:pt modelId="{C1714668-B73F-41F8-B408-074A8977115D}" type="sibTrans" cxnId="{B3017D2E-2ABC-43AF-8436-8DB95C109E73}">
      <dgm:prSet/>
      <dgm:spPr/>
      <dgm:t>
        <a:bodyPr/>
        <a:lstStyle/>
        <a:p>
          <a:endParaRPr lang="ru-RU" sz="1500" b="1">
            <a:solidFill>
              <a:schemeClr val="tx1"/>
            </a:solidFill>
            <a:latin typeface="Times New Roman" panose="02020603050405020304" pitchFamily="18" charset="0"/>
            <a:cs typeface="Times New Roman" panose="02020603050405020304" pitchFamily="18" charset="0"/>
          </a:endParaRPr>
        </a:p>
      </dgm:t>
    </dgm:pt>
    <dgm:pt modelId="{E1B8C703-A0BC-49F1-A3DB-2E2B4DD073DA}" type="pres">
      <dgm:prSet presAssocID="{CDF5274D-B1B3-4402-93C5-EB8FCF3682FD}" presName="Name0" presStyleCnt="0">
        <dgm:presLayoutVars>
          <dgm:dir/>
          <dgm:resizeHandles val="exact"/>
        </dgm:presLayoutVars>
      </dgm:prSet>
      <dgm:spPr/>
    </dgm:pt>
    <dgm:pt modelId="{CC9FA3E9-5EFF-418C-BD21-C2981D3E9C33}" type="pres">
      <dgm:prSet presAssocID="{3483C484-5CF0-4EE0-B6C6-BC63482167C7}" presName="node" presStyleLbl="node1" presStyleIdx="0" presStyleCnt="3">
        <dgm:presLayoutVars>
          <dgm:bulletEnabled val="1"/>
        </dgm:presLayoutVars>
      </dgm:prSet>
      <dgm:spPr/>
      <dgm:t>
        <a:bodyPr/>
        <a:lstStyle/>
        <a:p>
          <a:endParaRPr lang="ru-RU"/>
        </a:p>
      </dgm:t>
    </dgm:pt>
    <dgm:pt modelId="{13AE72E5-551A-4E89-A1D5-5A05A04B782E}" type="pres">
      <dgm:prSet presAssocID="{99C09318-BFF7-43D0-83E6-C2CC6CDCD55B}" presName="sibTrans" presStyleLbl="sibTrans2D1" presStyleIdx="0" presStyleCnt="2"/>
      <dgm:spPr/>
      <dgm:t>
        <a:bodyPr/>
        <a:lstStyle/>
        <a:p>
          <a:endParaRPr lang="ru-RU"/>
        </a:p>
      </dgm:t>
    </dgm:pt>
    <dgm:pt modelId="{F7E1083B-B205-4C3C-9ECF-0CAB6B7531E1}" type="pres">
      <dgm:prSet presAssocID="{99C09318-BFF7-43D0-83E6-C2CC6CDCD55B}" presName="connectorText" presStyleLbl="sibTrans2D1" presStyleIdx="0" presStyleCnt="2"/>
      <dgm:spPr/>
      <dgm:t>
        <a:bodyPr/>
        <a:lstStyle/>
        <a:p>
          <a:endParaRPr lang="ru-RU"/>
        </a:p>
      </dgm:t>
    </dgm:pt>
    <dgm:pt modelId="{460D19DF-2F52-4A76-B221-D328C6C585A2}" type="pres">
      <dgm:prSet presAssocID="{C6036016-5A3E-4AF8-94F0-26BB3B95C47C}" presName="node" presStyleLbl="node1" presStyleIdx="1" presStyleCnt="3">
        <dgm:presLayoutVars>
          <dgm:bulletEnabled val="1"/>
        </dgm:presLayoutVars>
      </dgm:prSet>
      <dgm:spPr/>
      <dgm:t>
        <a:bodyPr/>
        <a:lstStyle/>
        <a:p>
          <a:endParaRPr lang="ru-RU"/>
        </a:p>
      </dgm:t>
    </dgm:pt>
    <dgm:pt modelId="{CD92A7F9-2FD8-457A-8E98-B9E1CE4BAC25}" type="pres">
      <dgm:prSet presAssocID="{11807B37-352F-486A-925A-013045BF3CAC}" presName="sibTrans" presStyleLbl="sibTrans2D1" presStyleIdx="1" presStyleCnt="2"/>
      <dgm:spPr/>
      <dgm:t>
        <a:bodyPr/>
        <a:lstStyle/>
        <a:p>
          <a:endParaRPr lang="ru-RU"/>
        </a:p>
      </dgm:t>
    </dgm:pt>
    <dgm:pt modelId="{1BC52880-D563-4EB1-B529-9B2ACF762FFD}" type="pres">
      <dgm:prSet presAssocID="{11807B37-352F-486A-925A-013045BF3CAC}" presName="connectorText" presStyleLbl="sibTrans2D1" presStyleIdx="1" presStyleCnt="2"/>
      <dgm:spPr/>
      <dgm:t>
        <a:bodyPr/>
        <a:lstStyle/>
        <a:p>
          <a:endParaRPr lang="ru-RU"/>
        </a:p>
      </dgm:t>
    </dgm:pt>
    <dgm:pt modelId="{D0FB8309-227A-4DF3-BB77-EC1F40BC9E58}" type="pres">
      <dgm:prSet presAssocID="{655147F5-26A5-4719-BF26-F03947E79340}" presName="node" presStyleLbl="node1" presStyleIdx="2" presStyleCnt="3">
        <dgm:presLayoutVars>
          <dgm:bulletEnabled val="1"/>
        </dgm:presLayoutVars>
      </dgm:prSet>
      <dgm:spPr/>
      <dgm:t>
        <a:bodyPr/>
        <a:lstStyle/>
        <a:p>
          <a:endParaRPr lang="ru-RU"/>
        </a:p>
      </dgm:t>
    </dgm:pt>
  </dgm:ptLst>
  <dgm:cxnLst>
    <dgm:cxn modelId="{B6CC1EFF-A6BE-453E-81E5-96B189199063}" type="presOf" srcId="{C6036016-5A3E-4AF8-94F0-26BB3B95C47C}" destId="{460D19DF-2F52-4A76-B221-D328C6C585A2}" srcOrd="0" destOrd="0" presId="urn:microsoft.com/office/officeart/2005/8/layout/process1"/>
    <dgm:cxn modelId="{DF767588-F3EF-4B1C-BB3D-FFE9C144D769}" type="presOf" srcId="{99C09318-BFF7-43D0-83E6-C2CC6CDCD55B}" destId="{13AE72E5-551A-4E89-A1D5-5A05A04B782E}" srcOrd="0" destOrd="0" presId="urn:microsoft.com/office/officeart/2005/8/layout/process1"/>
    <dgm:cxn modelId="{BE2F78D5-33EB-43B5-AA77-6BCFF28BE65B}" type="presOf" srcId="{CDF5274D-B1B3-4402-93C5-EB8FCF3682FD}" destId="{E1B8C703-A0BC-49F1-A3DB-2E2B4DD073DA}" srcOrd="0" destOrd="0" presId="urn:microsoft.com/office/officeart/2005/8/layout/process1"/>
    <dgm:cxn modelId="{FCD13D35-D1D1-4DFE-A05A-C250FABC617B}" type="presOf" srcId="{3483C484-5CF0-4EE0-B6C6-BC63482167C7}" destId="{CC9FA3E9-5EFF-418C-BD21-C2981D3E9C33}" srcOrd="0" destOrd="0" presId="urn:microsoft.com/office/officeart/2005/8/layout/process1"/>
    <dgm:cxn modelId="{B3017D2E-2ABC-43AF-8436-8DB95C109E73}" srcId="{CDF5274D-B1B3-4402-93C5-EB8FCF3682FD}" destId="{655147F5-26A5-4719-BF26-F03947E79340}" srcOrd="2" destOrd="0" parTransId="{7A50F879-5EF2-421E-9179-54B786B71738}" sibTransId="{C1714668-B73F-41F8-B408-074A8977115D}"/>
    <dgm:cxn modelId="{8488CC9B-77A4-4778-BAB8-78FD5519B6F1}" type="presOf" srcId="{99C09318-BFF7-43D0-83E6-C2CC6CDCD55B}" destId="{F7E1083B-B205-4C3C-9ECF-0CAB6B7531E1}" srcOrd="1" destOrd="0" presId="urn:microsoft.com/office/officeart/2005/8/layout/process1"/>
    <dgm:cxn modelId="{68178DB7-C666-4BB4-95B6-FCA69C3B6EE1}" type="presOf" srcId="{655147F5-26A5-4719-BF26-F03947E79340}" destId="{D0FB8309-227A-4DF3-BB77-EC1F40BC9E58}" srcOrd="0" destOrd="0" presId="urn:microsoft.com/office/officeart/2005/8/layout/process1"/>
    <dgm:cxn modelId="{35207034-7EB9-4B3A-A861-4F5B4BCE5610}" srcId="{CDF5274D-B1B3-4402-93C5-EB8FCF3682FD}" destId="{C6036016-5A3E-4AF8-94F0-26BB3B95C47C}" srcOrd="1" destOrd="0" parTransId="{6E9D5145-7C98-4DDA-86D4-2E413F33352A}" sibTransId="{11807B37-352F-486A-925A-013045BF3CAC}"/>
    <dgm:cxn modelId="{45BEC4D0-CBFB-4E62-AF70-70ED3F8A4F54}" srcId="{CDF5274D-B1B3-4402-93C5-EB8FCF3682FD}" destId="{3483C484-5CF0-4EE0-B6C6-BC63482167C7}" srcOrd="0" destOrd="0" parTransId="{75103F22-01D3-47B1-9A25-F5A2F3100466}" sibTransId="{99C09318-BFF7-43D0-83E6-C2CC6CDCD55B}"/>
    <dgm:cxn modelId="{B340C3AB-3988-4572-AB42-1FF3B7BF8197}" type="presOf" srcId="{11807B37-352F-486A-925A-013045BF3CAC}" destId="{1BC52880-D563-4EB1-B529-9B2ACF762FFD}" srcOrd="1" destOrd="0" presId="urn:microsoft.com/office/officeart/2005/8/layout/process1"/>
    <dgm:cxn modelId="{D13272F2-F1A0-49C2-92A3-D63D475DAC58}" type="presOf" srcId="{11807B37-352F-486A-925A-013045BF3CAC}" destId="{CD92A7F9-2FD8-457A-8E98-B9E1CE4BAC25}" srcOrd="0" destOrd="0" presId="urn:microsoft.com/office/officeart/2005/8/layout/process1"/>
    <dgm:cxn modelId="{7599F9BA-870F-4717-A3D9-7677DB89C433}" type="presParOf" srcId="{E1B8C703-A0BC-49F1-A3DB-2E2B4DD073DA}" destId="{CC9FA3E9-5EFF-418C-BD21-C2981D3E9C33}" srcOrd="0" destOrd="0" presId="urn:microsoft.com/office/officeart/2005/8/layout/process1"/>
    <dgm:cxn modelId="{25EB1CFF-7CB1-4391-BB15-CA17F7419061}" type="presParOf" srcId="{E1B8C703-A0BC-49F1-A3DB-2E2B4DD073DA}" destId="{13AE72E5-551A-4E89-A1D5-5A05A04B782E}" srcOrd="1" destOrd="0" presId="urn:microsoft.com/office/officeart/2005/8/layout/process1"/>
    <dgm:cxn modelId="{BF256F68-C7FA-4A4A-9907-A6A433B327A7}" type="presParOf" srcId="{13AE72E5-551A-4E89-A1D5-5A05A04B782E}" destId="{F7E1083B-B205-4C3C-9ECF-0CAB6B7531E1}" srcOrd="0" destOrd="0" presId="urn:microsoft.com/office/officeart/2005/8/layout/process1"/>
    <dgm:cxn modelId="{3CDEEB80-C36B-4E89-B38A-26FC6D21FA2D}" type="presParOf" srcId="{E1B8C703-A0BC-49F1-A3DB-2E2B4DD073DA}" destId="{460D19DF-2F52-4A76-B221-D328C6C585A2}" srcOrd="2" destOrd="0" presId="urn:microsoft.com/office/officeart/2005/8/layout/process1"/>
    <dgm:cxn modelId="{5BAA0BCD-2189-4C79-A021-E7317BAC2B51}" type="presParOf" srcId="{E1B8C703-A0BC-49F1-A3DB-2E2B4DD073DA}" destId="{CD92A7F9-2FD8-457A-8E98-B9E1CE4BAC25}" srcOrd="3" destOrd="0" presId="urn:microsoft.com/office/officeart/2005/8/layout/process1"/>
    <dgm:cxn modelId="{D650DEC1-1A67-4448-BA31-63E877A52456}" type="presParOf" srcId="{CD92A7F9-2FD8-457A-8E98-B9E1CE4BAC25}" destId="{1BC52880-D563-4EB1-B529-9B2ACF762FFD}" srcOrd="0" destOrd="0" presId="urn:microsoft.com/office/officeart/2005/8/layout/process1"/>
    <dgm:cxn modelId="{8C67F828-DA1A-4AAF-93DE-DB9DCB4C12AA}" type="presParOf" srcId="{E1B8C703-A0BC-49F1-A3DB-2E2B4DD073DA}" destId="{D0FB8309-227A-4DF3-BB77-EC1F40BC9E58}"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C9524544-A9D3-4905-AD53-83A83E78C81E}"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ru-RU"/>
        </a:p>
      </dgm:t>
    </dgm:pt>
    <dgm:pt modelId="{408DBB01-0926-4E57-98E7-5A81191EA0B6}">
      <dgm:prSet phldrT="[Текст]" custT="1"/>
      <dgm:spPr/>
      <dgm:t>
        <a:bodyPr/>
        <a:lstStyle/>
        <a:p>
          <a:r>
            <a:rPr lang="ru-RU" sz="1200" b="1" dirty="0" smtClean="0">
              <a:solidFill>
                <a:schemeClr val="tx1"/>
              </a:solidFill>
              <a:latin typeface="Times New Roman" panose="02020603050405020304" pitchFamily="18" charset="0"/>
              <a:cs typeface="Times New Roman" panose="02020603050405020304" pitchFamily="18" charset="0"/>
            </a:rPr>
            <a:t>Капитальный ремонт фасадов многоквартирных жилых домов  - 46,1 млн. рублей</a:t>
          </a:r>
          <a:endParaRPr lang="ru-RU" sz="1200" b="1" dirty="0">
            <a:solidFill>
              <a:schemeClr val="tx1"/>
            </a:solidFill>
            <a:latin typeface="Times New Roman" panose="02020603050405020304" pitchFamily="18" charset="0"/>
            <a:cs typeface="Times New Roman" panose="02020603050405020304" pitchFamily="18" charset="0"/>
          </a:endParaRPr>
        </a:p>
      </dgm:t>
    </dgm:pt>
    <dgm:pt modelId="{C699B0EE-FFAD-4241-9284-B1262A94C0EE}" type="parTrans" cxnId="{26C87059-F15D-4169-A910-3F6C90B3EF3B}">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FD88CDA1-6B49-48BE-91FF-A7255FA9FB68}" type="sibTrans" cxnId="{26C87059-F15D-4169-A910-3F6C90B3EF3B}">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256EDE56-4EEF-4D9B-B923-F6E3E783A75D}">
      <dgm:prSet phldrT="[Текст]" custT="1"/>
      <dgm:spPr/>
      <dgm:t>
        <a:bodyPr/>
        <a:lstStyle/>
        <a:p>
          <a:r>
            <a:rPr lang="ru-RU" sz="1200" b="1" dirty="0" smtClean="0">
              <a:solidFill>
                <a:schemeClr val="tx1"/>
              </a:solidFill>
              <a:latin typeface="Times New Roman" panose="02020603050405020304" pitchFamily="18" charset="0"/>
              <a:cs typeface="Times New Roman" panose="02020603050405020304" pitchFamily="18" charset="0"/>
            </a:rPr>
            <a:t>- г. Невельск, ул. Победы, д. 1; </a:t>
          </a:r>
          <a:endParaRPr lang="ru-RU" sz="1200" b="1" dirty="0">
            <a:solidFill>
              <a:schemeClr val="tx1"/>
            </a:solidFill>
            <a:latin typeface="Times New Roman" panose="02020603050405020304" pitchFamily="18" charset="0"/>
            <a:cs typeface="Times New Roman" panose="02020603050405020304" pitchFamily="18" charset="0"/>
          </a:endParaRPr>
        </a:p>
      </dgm:t>
    </dgm:pt>
    <dgm:pt modelId="{834842C2-F2DC-4C54-B002-B07B7D02EF8E}" type="parTrans" cxnId="{741E9D24-7313-47C6-99F9-9C8BBE9DEDFA}">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B779E300-957D-4F73-BC82-4AB7E78B1823}" type="sibTrans" cxnId="{741E9D24-7313-47C6-99F9-9C8BBE9DEDFA}">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291A02FD-6604-463E-BCB4-E565DBB94349}">
      <dgm:prSet phldrT="[Текст]" custT="1"/>
      <dgm:spPr/>
      <dgm:t>
        <a:bodyPr/>
        <a:lstStyle/>
        <a:p>
          <a:r>
            <a:rPr lang="ru-RU" sz="1200" b="1" dirty="0" smtClean="0">
              <a:solidFill>
                <a:schemeClr val="tx1"/>
              </a:solidFill>
              <a:latin typeface="Times New Roman" panose="02020603050405020304" pitchFamily="18" charset="0"/>
              <a:cs typeface="Times New Roman" panose="02020603050405020304" pitchFamily="18" charset="0"/>
            </a:rPr>
            <a:t>Капитальный ремонт внутридомовых систем многоквартирных домах – 22,7 млн. рублей</a:t>
          </a:r>
          <a:endParaRPr lang="ru-RU" sz="1200" b="1" dirty="0">
            <a:solidFill>
              <a:schemeClr val="tx1"/>
            </a:solidFill>
            <a:latin typeface="Times New Roman" panose="02020603050405020304" pitchFamily="18" charset="0"/>
            <a:cs typeface="Times New Roman" panose="02020603050405020304" pitchFamily="18" charset="0"/>
          </a:endParaRPr>
        </a:p>
      </dgm:t>
    </dgm:pt>
    <dgm:pt modelId="{9E28AF5E-4850-4C5F-814D-6E725FF3DC11}" type="parTrans" cxnId="{7CD88229-E4BB-4AC7-A632-E65ECDBB80AA}">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063F4DB1-25C8-4457-A54F-701DEABEDC13}" type="sibTrans" cxnId="{7CD88229-E4BB-4AC7-A632-E65ECDBB80AA}">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7EBA0254-C3CC-49B9-A6DC-4BDF12279D65}">
      <dgm:prSet phldrT="[Текст]" custT="1"/>
      <dgm:spPr/>
      <dgm:t>
        <a:bodyPr/>
        <a:lstStyle/>
        <a:p>
          <a:r>
            <a:rPr lang="ru-RU" sz="1200" b="1" dirty="0" smtClean="0">
              <a:solidFill>
                <a:schemeClr val="tx1"/>
              </a:solidFill>
              <a:latin typeface="Times New Roman" panose="02020603050405020304" pitchFamily="18" charset="0"/>
              <a:cs typeface="Times New Roman" panose="02020603050405020304" pitchFamily="18" charset="0"/>
            </a:rPr>
            <a:t>- г. Невельск, ул. Победы, д. 3;</a:t>
          </a:r>
          <a:endParaRPr lang="ru-RU" sz="1200" b="1" dirty="0">
            <a:solidFill>
              <a:schemeClr val="tx1"/>
            </a:solidFill>
            <a:latin typeface="Times New Roman" panose="02020603050405020304" pitchFamily="18" charset="0"/>
            <a:cs typeface="Times New Roman" panose="02020603050405020304" pitchFamily="18" charset="0"/>
          </a:endParaRPr>
        </a:p>
      </dgm:t>
    </dgm:pt>
    <dgm:pt modelId="{C5626295-729D-4D40-AEFC-06374D8BB88D}" type="parTrans" cxnId="{7BE98151-8098-4957-BA93-9821981FF01B}">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31E9C5E5-21F3-410C-BA8B-BD4A6D7AEFC1}" type="sibTrans" cxnId="{7BE98151-8098-4957-BA93-9821981FF01B}">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83385EC9-E7FC-43E5-8E72-8F0BC489B9C2}">
      <dgm:prSet custT="1"/>
      <dgm:spPr/>
      <dgm:t>
        <a:bodyPr/>
        <a:lstStyle/>
        <a:p>
          <a:r>
            <a:rPr lang="ru-RU" sz="1200" b="1" dirty="0" smtClean="0">
              <a:solidFill>
                <a:schemeClr val="tx1"/>
              </a:solidFill>
              <a:latin typeface="Times New Roman" panose="02020603050405020304" pitchFamily="18" charset="0"/>
              <a:cs typeface="Times New Roman" panose="02020603050405020304" pitchFamily="18" charset="0"/>
            </a:rPr>
            <a:t>Реконструкция Центральной районной котельной в г. Невельске – 45,0 млн. рублей, в </a:t>
          </a:r>
          <a:r>
            <a:rPr lang="ru-RU" sz="1200" b="1" dirty="0" err="1" smtClean="0">
              <a:solidFill>
                <a:schemeClr val="tx1"/>
              </a:solidFill>
              <a:latin typeface="Times New Roman" panose="02020603050405020304" pitchFamily="18" charset="0"/>
              <a:cs typeface="Times New Roman" panose="02020603050405020304" pitchFamily="18" charset="0"/>
            </a:rPr>
            <a:t>т.ч</a:t>
          </a:r>
          <a:r>
            <a:rPr lang="ru-RU" sz="1200" b="1" dirty="0" smtClean="0">
              <a:solidFill>
                <a:schemeClr val="tx1"/>
              </a:solidFill>
              <a:latin typeface="Times New Roman" panose="02020603050405020304" pitchFamily="18" charset="0"/>
              <a:cs typeface="Times New Roman" panose="02020603050405020304" pitchFamily="18" charset="0"/>
            </a:rPr>
            <a:t>. областной бюджет – 43,1 млн. рублей, местный бюджет – 1,9 млн. рублей </a:t>
          </a:r>
          <a:endParaRPr lang="ru-RU" sz="1200" b="1" dirty="0">
            <a:solidFill>
              <a:schemeClr val="tx1"/>
            </a:solidFill>
            <a:latin typeface="Times New Roman" panose="02020603050405020304" pitchFamily="18" charset="0"/>
            <a:cs typeface="Times New Roman" panose="02020603050405020304" pitchFamily="18" charset="0"/>
          </a:endParaRPr>
        </a:p>
      </dgm:t>
    </dgm:pt>
    <dgm:pt modelId="{A1B58A30-85DF-4F18-BBAE-560B34332BC0}" type="parTrans" cxnId="{2407D66F-762B-4794-AEE0-C37611765623}">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5F1E9862-644F-4EDD-92B7-9A4BB1E4134B}" type="sibTrans" cxnId="{2407D66F-762B-4794-AEE0-C37611765623}">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F731FB9A-470B-43FD-950F-B8CD468D133A}">
      <dgm:prSet custT="1"/>
      <dgm:spPr/>
      <dgm:t>
        <a:bodyPr/>
        <a:lstStyle/>
        <a:p>
          <a:endParaRPr lang="ru-RU" sz="1200" b="1" dirty="0">
            <a:solidFill>
              <a:schemeClr val="tx1"/>
            </a:solidFill>
            <a:latin typeface="Times New Roman" panose="02020603050405020304" pitchFamily="18" charset="0"/>
            <a:cs typeface="Times New Roman" panose="02020603050405020304" pitchFamily="18" charset="0"/>
          </a:endParaRPr>
        </a:p>
      </dgm:t>
    </dgm:pt>
    <dgm:pt modelId="{2FB18F5E-0105-4B8B-B5C1-6BA92FE27C3F}" type="parTrans" cxnId="{6FDB5ED4-E51B-4D30-AA01-EF9036A3D84C}">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873D4415-DBEE-47C5-A064-0EBACBDC2445}" type="sibTrans" cxnId="{6FDB5ED4-E51B-4D30-AA01-EF9036A3D84C}">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59BCF093-4173-4919-92C7-90FF3506EE4A}">
      <dgm:prSet custT="1"/>
      <dgm:spPr/>
      <dgm:t>
        <a:bodyPr/>
        <a:lstStyle/>
        <a:p>
          <a:r>
            <a:rPr lang="ru-RU" sz="1200" b="1" dirty="0" smtClean="0">
              <a:solidFill>
                <a:schemeClr val="tx1"/>
              </a:solidFill>
              <a:latin typeface="Times New Roman" panose="02020603050405020304" pitchFamily="18" charset="0"/>
              <a:cs typeface="Times New Roman" panose="02020603050405020304" pitchFamily="18" charset="0"/>
            </a:rPr>
            <a:t>- г. Невельск, ул. Школьная. д. 47;</a:t>
          </a:r>
          <a:endParaRPr lang="ru-RU" sz="1200" b="1" dirty="0">
            <a:solidFill>
              <a:schemeClr val="tx1"/>
            </a:solidFill>
            <a:latin typeface="Times New Roman" panose="02020603050405020304" pitchFamily="18" charset="0"/>
            <a:cs typeface="Times New Roman" panose="02020603050405020304" pitchFamily="18" charset="0"/>
          </a:endParaRPr>
        </a:p>
      </dgm:t>
    </dgm:pt>
    <dgm:pt modelId="{003C3B8C-E582-40E3-A841-7BE105BB590D}" type="parTrans" cxnId="{D0FC383A-51DD-4027-B0D3-E24B1E96601A}">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2FBA1A80-F19B-4190-A3C1-6D64896F40E4}" type="sibTrans" cxnId="{D0FC383A-51DD-4027-B0D3-E24B1E96601A}">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95F63BA5-C6DE-4C6A-86E3-BD2847CC26B1}">
      <dgm:prSet custT="1"/>
      <dgm:spPr/>
      <dgm:t>
        <a:bodyPr/>
        <a:lstStyle/>
        <a:p>
          <a:r>
            <a:rPr lang="ru-RU" sz="1200" b="1" dirty="0" smtClean="0">
              <a:solidFill>
                <a:schemeClr val="tx1"/>
              </a:solidFill>
              <a:latin typeface="Times New Roman" panose="02020603050405020304" pitchFamily="18" charset="0"/>
              <a:cs typeface="Times New Roman" panose="02020603050405020304" pitchFamily="18" charset="0"/>
            </a:rPr>
            <a:t>- с. Горнозаводск, ул. Артемовская, д. 2.</a:t>
          </a:r>
          <a:endParaRPr lang="ru-RU" sz="1200" b="1" dirty="0">
            <a:solidFill>
              <a:schemeClr val="tx1"/>
            </a:solidFill>
            <a:latin typeface="Times New Roman" panose="02020603050405020304" pitchFamily="18" charset="0"/>
            <a:cs typeface="Times New Roman" panose="02020603050405020304" pitchFamily="18" charset="0"/>
          </a:endParaRPr>
        </a:p>
      </dgm:t>
    </dgm:pt>
    <dgm:pt modelId="{00518211-4B3F-40D7-8A73-8C228A168E6C}" type="parTrans" cxnId="{1842AA27-4EDE-4C77-A19E-29337EF364FD}">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0FD10446-E152-41BE-BE4C-6E35DC03377C}" type="sibTrans" cxnId="{1842AA27-4EDE-4C77-A19E-29337EF364FD}">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0B0FF8AD-C653-4539-B69E-8B6173D97239}">
      <dgm:prSet custT="1"/>
      <dgm:spPr/>
      <dgm:t>
        <a:bodyPr/>
        <a:lstStyle/>
        <a:p>
          <a:r>
            <a:rPr lang="ru-RU" sz="1200" b="1" dirty="0" smtClean="0">
              <a:solidFill>
                <a:schemeClr val="tx1"/>
              </a:solidFill>
              <a:latin typeface="Times New Roman" panose="02020603050405020304" pitchFamily="18" charset="0"/>
              <a:cs typeface="Times New Roman" panose="02020603050405020304" pitchFamily="18" charset="0"/>
            </a:rPr>
            <a:t>- с. Шебунино, ул. Дачная, д. 11</a:t>
          </a:r>
          <a:endParaRPr lang="ru-RU" sz="1200" b="1" dirty="0">
            <a:solidFill>
              <a:schemeClr val="tx1"/>
            </a:solidFill>
            <a:latin typeface="Times New Roman" panose="02020603050405020304" pitchFamily="18" charset="0"/>
            <a:cs typeface="Times New Roman" panose="02020603050405020304" pitchFamily="18" charset="0"/>
          </a:endParaRPr>
        </a:p>
      </dgm:t>
    </dgm:pt>
    <dgm:pt modelId="{5D304286-7FCB-4B0E-A6AC-DB59451FC028}" type="parTrans" cxnId="{FD9D1EC9-02E8-42C6-9845-FBE0553D077E}">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C506C76D-E2B1-4D63-82F0-763EE0286A0B}" type="sibTrans" cxnId="{FD9D1EC9-02E8-42C6-9845-FBE0553D077E}">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3533E83C-8113-450D-824D-254DA5E7E478}">
      <dgm:prSet custT="1"/>
      <dgm:spPr/>
      <dgm:t>
        <a:bodyPr/>
        <a:lstStyle/>
        <a:p>
          <a:r>
            <a:rPr lang="ru-RU" sz="1200" b="1" dirty="0" smtClean="0">
              <a:solidFill>
                <a:schemeClr val="tx1"/>
              </a:solidFill>
              <a:latin typeface="Times New Roman" panose="02020603050405020304" pitchFamily="18" charset="0"/>
              <a:cs typeface="Times New Roman" panose="02020603050405020304" pitchFamily="18" charset="0"/>
            </a:rPr>
            <a:t>Строительство системы приема, хранения и регазификации (СПХР) сжиженного природного газа (СПГ) в г. Невельске – 26,6 млн. рублей, в том числе за счёт средств областного бюджета – 23,1  млн. рублей, местного бюджета 3,5 млн. рублей.</a:t>
          </a:r>
          <a:endParaRPr lang="ru-RU" sz="1200" b="1" dirty="0">
            <a:solidFill>
              <a:schemeClr val="tx1"/>
            </a:solidFill>
            <a:latin typeface="Times New Roman" panose="02020603050405020304" pitchFamily="18" charset="0"/>
            <a:cs typeface="Times New Roman" panose="02020603050405020304" pitchFamily="18" charset="0"/>
          </a:endParaRPr>
        </a:p>
      </dgm:t>
    </dgm:pt>
    <dgm:pt modelId="{2B2E7EA4-DD7E-4D22-BCD7-B5C71E9444BD}" type="parTrans" cxnId="{A9541DC8-42AB-4CB3-AE9A-C7F613F29F2E}">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C654AD32-D470-42EC-AD63-D5AC617E3D3B}" type="sibTrans" cxnId="{A9541DC8-42AB-4CB3-AE9A-C7F613F29F2E}">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284091F2-61FF-4426-AD7D-2DFCF9412134}">
      <dgm:prSet custT="1"/>
      <dgm:spPr/>
      <dgm:t>
        <a:bodyPr/>
        <a:lstStyle/>
        <a:p>
          <a:r>
            <a:rPr lang="ru-RU" sz="1200" b="1" dirty="0" smtClean="0">
              <a:solidFill>
                <a:schemeClr val="tx1"/>
              </a:solidFill>
              <a:latin typeface="Times New Roman" panose="02020603050405020304" pitchFamily="18" charset="0"/>
              <a:cs typeface="Times New Roman" panose="02020603050405020304" pitchFamily="18" charset="0"/>
            </a:rPr>
            <a:t>Строительство очистных сооружений в с. Горнозаводск, в </a:t>
          </a:r>
          <a:r>
            <a:rPr lang="ru-RU" sz="1200" b="1" dirty="0" err="1" smtClean="0">
              <a:solidFill>
                <a:schemeClr val="tx1"/>
              </a:solidFill>
              <a:latin typeface="Times New Roman" panose="02020603050405020304" pitchFamily="18" charset="0"/>
              <a:cs typeface="Times New Roman" panose="02020603050405020304" pitchFamily="18" charset="0"/>
            </a:rPr>
            <a:t>т.ч</a:t>
          </a:r>
          <a:r>
            <a:rPr lang="ru-RU" sz="1200" b="1" dirty="0" smtClean="0">
              <a:solidFill>
                <a:schemeClr val="tx1"/>
              </a:solidFill>
              <a:latin typeface="Times New Roman" panose="02020603050405020304" pitchFamily="18" charset="0"/>
              <a:cs typeface="Times New Roman" panose="02020603050405020304" pitchFamily="18" charset="0"/>
            </a:rPr>
            <a:t>. проектные работы. Третий пусковой комплекс. Очистные сооружения на 60 м3/</a:t>
          </a:r>
          <a:r>
            <a:rPr lang="ru-RU" sz="1200" b="1" dirty="0" err="1" smtClean="0">
              <a:solidFill>
                <a:schemeClr val="tx1"/>
              </a:solidFill>
              <a:latin typeface="Times New Roman" panose="02020603050405020304" pitchFamily="18" charset="0"/>
              <a:cs typeface="Times New Roman" panose="02020603050405020304" pitchFamily="18" charset="0"/>
            </a:rPr>
            <a:t>сут</a:t>
          </a:r>
          <a:r>
            <a:rPr lang="ru-RU" sz="1200" b="1" dirty="0" smtClean="0">
              <a:solidFill>
                <a:schemeClr val="tx1"/>
              </a:solidFill>
              <a:latin typeface="Times New Roman" panose="02020603050405020304" pitchFamily="18" charset="0"/>
              <a:cs typeface="Times New Roman" panose="02020603050405020304" pitchFamily="18" charset="0"/>
            </a:rPr>
            <a:t>., сети обеспечивающие канализацию объектов по ул. Кирпичной – 13,4 млн. рублей, в том числе за счет областного бюджета 9,6 млн. рублей, из средств местного бюджета 3,8 млн. рублей. </a:t>
          </a:r>
          <a:endParaRPr lang="ru-RU" sz="1200" b="1" dirty="0">
            <a:solidFill>
              <a:schemeClr val="tx1"/>
            </a:solidFill>
            <a:latin typeface="Times New Roman" panose="02020603050405020304" pitchFamily="18" charset="0"/>
            <a:cs typeface="Times New Roman" panose="02020603050405020304" pitchFamily="18" charset="0"/>
          </a:endParaRPr>
        </a:p>
      </dgm:t>
    </dgm:pt>
    <dgm:pt modelId="{8EE8776E-CF6C-4B10-BD0A-FD2260E2EF5B}" type="parTrans" cxnId="{2C4D20F2-AC2B-40C7-9F57-1D41426C5E7E}">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6DE3991A-2A26-4B04-8D92-A15E7331AB89}" type="sibTrans" cxnId="{2C4D20F2-AC2B-40C7-9F57-1D41426C5E7E}">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BFAA8724-97B8-4D60-B4B6-20AC60595A23}">
      <dgm:prSet custT="1"/>
      <dgm:spPr/>
      <dgm:t>
        <a:bodyPr/>
        <a:lstStyle/>
        <a:p>
          <a:r>
            <a:rPr lang="ru-RU" sz="1200" b="1" dirty="0" smtClean="0">
              <a:solidFill>
                <a:schemeClr val="tx1"/>
              </a:solidFill>
              <a:latin typeface="Times New Roman" panose="02020603050405020304" pitchFamily="18" charset="0"/>
              <a:cs typeface="Times New Roman" panose="02020603050405020304" pitchFamily="18" charset="0"/>
            </a:rPr>
            <a:t>Капитальный ремонт систем теплоснабжения, электроснабжения, водоснабжения, ремонт трансформаторных подстанций и закупку оборудования для этих целей – 82,1 млн. рублей, из них за счёт средств субсидии областного бюджета 81,3 млн. рублей, местный бюджет – 0,8 млн. рублей.</a:t>
          </a:r>
          <a:endParaRPr lang="ru-RU" sz="1200" b="1" dirty="0">
            <a:solidFill>
              <a:schemeClr val="tx1"/>
            </a:solidFill>
            <a:latin typeface="Times New Roman" panose="02020603050405020304" pitchFamily="18" charset="0"/>
            <a:cs typeface="Times New Roman" panose="02020603050405020304" pitchFamily="18" charset="0"/>
          </a:endParaRPr>
        </a:p>
      </dgm:t>
    </dgm:pt>
    <dgm:pt modelId="{7C6B5A99-F501-4BC0-BDB5-483912E7F264}" type="parTrans" cxnId="{94A67C77-6D61-418A-A9CC-AA608EFF248B}">
      <dgm:prSet/>
      <dgm:spPr/>
      <dgm:t>
        <a:bodyPr/>
        <a:lstStyle/>
        <a:p>
          <a:endParaRPr lang="ru-RU"/>
        </a:p>
      </dgm:t>
    </dgm:pt>
    <dgm:pt modelId="{BFAB320A-26F6-4121-9A72-850657DF8545}" type="sibTrans" cxnId="{94A67C77-6D61-418A-A9CC-AA608EFF248B}">
      <dgm:prSet/>
      <dgm:spPr/>
      <dgm:t>
        <a:bodyPr/>
        <a:lstStyle/>
        <a:p>
          <a:endParaRPr lang="ru-RU"/>
        </a:p>
      </dgm:t>
    </dgm:pt>
    <dgm:pt modelId="{561F3679-1996-4F80-824F-E86C50421284}" type="pres">
      <dgm:prSet presAssocID="{C9524544-A9D3-4905-AD53-83A83E78C81E}" presName="linear" presStyleCnt="0">
        <dgm:presLayoutVars>
          <dgm:animLvl val="lvl"/>
          <dgm:resizeHandles val="exact"/>
        </dgm:presLayoutVars>
      </dgm:prSet>
      <dgm:spPr/>
      <dgm:t>
        <a:bodyPr/>
        <a:lstStyle/>
        <a:p>
          <a:endParaRPr lang="ru-RU"/>
        </a:p>
      </dgm:t>
    </dgm:pt>
    <dgm:pt modelId="{1F37FC84-321C-43B9-8CD2-8675DDC17633}" type="pres">
      <dgm:prSet presAssocID="{408DBB01-0926-4E57-98E7-5A81191EA0B6}" presName="parentText" presStyleLbl="node1" presStyleIdx="0" presStyleCnt="6" custScaleY="56094">
        <dgm:presLayoutVars>
          <dgm:chMax val="0"/>
          <dgm:bulletEnabled val="1"/>
        </dgm:presLayoutVars>
      </dgm:prSet>
      <dgm:spPr/>
      <dgm:t>
        <a:bodyPr/>
        <a:lstStyle/>
        <a:p>
          <a:endParaRPr lang="ru-RU"/>
        </a:p>
      </dgm:t>
    </dgm:pt>
    <dgm:pt modelId="{BE3BB14C-B279-4368-84B4-88FE36E308AA}" type="pres">
      <dgm:prSet presAssocID="{408DBB01-0926-4E57-98E7-5A81191EA0B6}" presName="childText" presStyleLbl="revTx" presStyleIdx="0" presStyleCnt="3" custScaleY="72583">
        <dgm:presLayoutVars>
          <dgm:bulletEnabled val="1"/>
        </dgm:presLayoutVars>
      </dgm:prSet>
      <dgm:spPr/>
      <dgm:t>
        <a:bodyPr/>
        <a:lstStyle/>
        <a:p>
          <a:endParaRPr lang="ru-RU"/>
        </a:p>
      </dgm:t>
    </dgm:pt>
    <dgm:pt modelId="{5E7E0529-5E1E-421E-9B57-0DAFB1BD5DCE}" type="pres">
      <dgm:prSet presAssocID="{291A02FD-6604-463E-BCB4-E565DBB94349}" presName="parentText" presStyleLbl="node1" presStyleIdx="1" presStyleCnt="6" custScaleY="65698" custLinFactNeighborY="57273">
        <dgm:presLayoutVars>
          <dgm:chMax val="0"/>
          <dgm:bulletEnabled val="1"/>
        </dgm:presLayoutVars>
      </dgm:prSet>
      <dgm:spPr/>
      <dgm:t>
        <a:bodyPr/>
        <a:lstStyle/>
        <a:p>
          <a:endParaRPr lang="ru-RU"/>
        </a:p>
      </dgm:t>
    </dgm:pt>
    <dgm:pt modelId="{40F39952-7B72-437A-8D93-269A72F3A8F9}" type="pres">
      <dgm:prSet presAssocID="{291A02FD-6604-463E-BCB4-E565DBB94349}" presName="childText" presStyleLbl="revTx" presStyleIdx="1" presStyleCnt="3" custLinFactNeighborY="52236">
        <dgm:presLayoutVars>
          <dgm:bulletEnabled val="1"/>
        </dgm:presLayoutVars>
      </dgm:prSet>
      <dgm:spPr/>
      <dgm:t>
        <a:bodyPr/>
        <a:lstStyle/>
        <a:p>
          <a:endParaRPr lang="ru-RU"/>
        </a:p>
      </dgm:t>
    </dgm:pt>
    <dgm:pt modelId="{9582417C-4130-4404-B365-6BB508CF8147}" type="pres">
      <dgm:prSet presAssocID="{83385EC9-E7FC-43E5-8E72-8F0BC489B9C2}" presName="parentText" presStyleLbl="node1" presStyleIdx="2" presStyleCnt="6" custLinFactNeighborY="83809">
        <dgm:presLayoutVars>
          <dgm:chMax val="0"/>
          <dgm:bulletEnabled val="1"/>
        </dgm:presLayoutVars>
      </dgm:prSet>
      <dgm:spPr/>
      <dgm:t>
        <a:bodyPr/>
        <a:lstStyle/>
        <a:p>
          <a:endParaRPr lang="ru-RU"/>
        </a:p>
      </dgm:t>
    </dgm:pt>
    <dgm:pt modelId="{705D0A23-0A76-4FD3-9157-14CD9E474562}" type="pres">
      <dgm:prSet presAssocID="{83385EC9-E7FC-43E5-8E72-8F0BC489B9C2}" presName="childText" presStyleLbl="revTx" presStyleIdx="2" presStyleCnt="3">
        <dgm:presLayoutVars>
          <dgm:bulletEnabled val="1"/>
        </dgm:presLayoutVars>
      </dgm:prSet>
      <dgm:spPr/>
      <dgm:t>
        <a:bodyPr/>
        <a:lstStyle/>
        <a:p>
          <a:endParaRPr lang="ru-RU"/>
        </a:p>
      </dgm:t>
    </dgm:pt>
    <dgm:pt modelId="{283D0605-0359-4635-9F5F-BCAB606F8B12}" type="pres">
      <dgm:prSet presAssocID="{3533E83C-8113-450D-824D-254DA5E7E478}" presName="parentText" presStyleLbl="node1" presStyleIdx="3" presStyleCnt="6">
        <dgm:presLayoutVars>
          <dgm:chMax val="0"/>
          <dgm:bulletEnabled val="1"/>
        </dgm:presLayoutVars>
      </dgm:prSet>
      <dgm:spPr/>
      <dgm:t>
        <a:bodyPr/>
        <a:lstStyle/>
        <a:p>
          <a:endParaRPr lang="ru-RU"/>
        </a:p>
      </dgm:t>
    </dgm:pt>
    <dgm:pt modelId="{BAF40CCC-3B87-43BB-90BF-89AA7BED1593}" type="pres">
      <dgm:prSet presAssocID="{C654AD32-D470-42EC-AD63-D5AC617E3D3B}" presName="spacer" presStyleCnt="0"/>
      <dgm:spPr/>
    </dgm:pt>
    <dgm:pt modelId="{8466738F-938B-48A1-A5AB-F88F8CFC00C5}" type="pres">
      <dgm:prSet presAssocID="{284091F2-61FF-4426-AD7D-2DFCF9412134}" presName="parentText" presStyleLbl="node1" presStyleIdx="4" presStyleCnt="6">
        <dgm:presLayoutVars>
          <dgm:chMax val="0"/>
          <dgm:bulletEnabled val="1"/>
        </dgm:presLayoutVars>
      </dgm:prSet>
      <dgm:spPr/>
      <dgm:t>
        <a:bodyPr/>
        <a:lstStyle/>
        <a:p>
          <a:endParaRPr lang="ru-RU"/>
        </a:p>
      </dgm:t>
    </dgm:pt>
    <dgm:pt modelId="{B1C5B3B7-9FFF-45EF-B993-C997C24AFFE3}" type="pres">
      <dgm:prSet presAssocID="{6DE3991A-2A26-4B04-8D92-A15E7331AB89}" presName="spacer" presStyleCnt="0"/>
      <dgm:spPr/>
    </dgm:pt>
    <dgm:pt modelId="{47936E04-0EF4-4E80-A9B6-DEAEC4CD83AC}" type="pres">
      <dgm:prSet presAssocID="{BFAA8724-97B8-4D60-B4B6-20AC60595A23}" presName="parentText" presStyleLbl="node1" presStyleIdx="5" presStyleCnt="6">
        <dgm:presLayoutVars>
          <dgm:chMax val="0"/>
          <dgm:bulletEnabled val="1"/>
        </dgm:presLayoutVars>
      </dgm:prSet>
      <dgm:spPr/>
      <dgm:t>
        <a:bodyPr/>
        <a:lstStyle/>
        <a:p>
          <a:endParaRPr lang="ru-RU"/>
        </a:p>
      </dgm:t>
    </dgm:pt>
  </dgm:ptLst>
  <dgm:cxnLst>
    <dgm:cxn modelId="{2C4D20F2-AC2B-40C7-9F57-1D41426C5E7E}" srcId="{C9524544-A9D3-4905-AD53-83A83E78C81E}" destId="{284091F2-61FF-4426-AD7D-2DFCF9412134}" srcOrd="4" destOrd="0" parTransId="{8EE8776E-CF6C-4B10-BD0A-FD2260E2EF5B}" sibTransId="{6DE3991A-2A26-4B04-8D92-A15E7331AB89}"/>
    <dgm:cxn modelId="{D4FF69FA-BF77-48F1-A4DD-5E662BD3C9F4}" type="presOf" srcId="{59BCF093-4173-4919-92C7-90FF3506EE4A}" destId="{BE3BB14C-B279-4368-84B4-88FE36E308AA}" srcOrd="0" destOrd="1" presId="urn:microsoft.com/office/officeart/2005/8/layout/vList2"/>
    <dgm:cxn modelId="{6E40DD2C-9F16-46D4-A91B-4AC211060A21}" type="presOf" srcId="{284091F2-61FF-4426-AD7D-2DFCF9412134}" destId="{8466738F-938B-48A1-A5AB-F88F8CFC00C5}" srcOrd="0" destOrd="0" presId="urn:microsoft.com/office/officeart/2005/8/layout/vList2"/>
    <dgm:cxn modelId="{6FDB5ED4-E51B-4D30-AA01-EF9036A3D84C}" srcId="{83385EC9-E7FC-43E5-8E72-8F0BC489B9C2}" destId="{F731FB9A-470B-43FD-950F-B8CD468D133A}" srcOrd="0" destOrd="0" parTransId="{2FB18F5E-0105-4B8B-B5C1-6BA92FE27C3F}" sibTransId="{873D4415-DBEE-47C5-A064-0EBACBDC2445}"/>
    <dgm:cxn modelId="{0D20B054-C044-4118-97D4-1289C465EA12}" type="presOf" srcId="{256EDE56-4EEF-4D9B-B923-F6E3E783A75D}" destId="{BE3BB14C-B279-4368-84B4-88FE36E308AA}" srcOrd="0" destOrd="0" presId="urn:microsoft.com/office/officeart/2005/8/layout/vList2"/>
    <dgm:cxn modelId="{36987E5B-60B9-4C9F-BC3C-084D1D6C516D}" type="presOf" srcId="{95F63BA5-C6DE-4C6A-86E3-BD2847CC26B1}" destId="{BE3BB14C-B279-4368-84B4-88FE36E308AA}" srcOrd="0" destOrd="2" presId="urn:microsoft.com/office/officeart/2005/8/layout/vList2"/>
    <dgm:cxn modelId="{77AA70FE-1B8B-4C80-8AB8-462938A746CF}" type="presOf" srcId="{7EBA0254-C3CC-49B9-A6DC-4BDF12279D65}" destId="{40F39952-7B72-437A-8D93-269A72F3A8F9}" srcOrd="0" destOrd="0" presId="urn:microsoft.com/office/officeart/2005/8/layout/vList2"/>
    <dgm:cxn modelId="{26C87059-F15D-4169-A910-3F6C90B3EF3B}" srcId="{C9524544-A9D3-4905-AD53-83A83E78C81E}" destId="{408DBB01-0926-4E57-98E7-5A81191EA0B6}" srcOrd="0" destOrd="0" parTransId="{C699B0EE-FFAD-4241-9284-B1262A94C0EE}" sibTransId="{FD88CDA1-6B49-48BE-91FF-A7255FA9FB68}"/>
    <dgm:cxn modelId="{C72C20A5-4ED6-4DE9-A382-388CBB0F4082}" type="presOf" srcId="{3533E83C-8113-450D-824D-254DA5E7E478}" destId="{283D0605-0359-4635-9F5F-BCAB606F8B12}" srcOrd="0" destOrd="0" presId="urn:microsoft.com/office/officeart/2005/8/layout/vList2"/>
    <dgm:cxn modelId="{F2E240EA-BD82-4FF1-8B3A-F8334A337983}" type="presOf" srcId="{C9524544-A9D3-4905-AD53-83A83E78C81E}" destId="{561F3679-1996-4F80-824F-E86C50421284}" srcOrd="0" destOrd="0" presId="urn:microsoft.com/office/officeart/2005/8/layout/vList2"/>
    <dgm:cxn modelId="{B8CDB1FC-4FE1-404D-B607-1B2D665DC67C}" type="presOf" srcId="{F731FB9A-470B-43FD-950F-B8CD468D133A}" destId="{705D0A23-0A76-4FD3-9157-14CD9E474562}" srcOrd="0" destOrd="0" presId="urn:microsoft.com/office/officeart/2005/8/layout/vList2"/>
    <dgm:cxn modelId="{D0FC383A-51DD-4027-B0D3-E24B1E96601A}" srcId="{408DBB01-0926-4E57-98E7-5A81191EA0B6}" destId="{59BCF093-4173-4919-92C7-90FF3506EE4A}" srcOrd="1" destOrd="0" parTransId="{003C3B8C-E582-40E3-A841-7BE105BB590D}" sibTransId="{2FBA1A80-F19B-4190-A3C1-6D64896F40E4}"/>
    <dgm:cxn modelId="{0D1ABFBC-3D9A-4C68-95B4-C1EDEAB3DB98}" type="presOf" srcId="{291A02FD-6604-463E-BCB4-E565DBB94349}" destId="{5E7E0529-5E1E-421E-9B57-0DAFB1BD5DCE}" srcOrd="0" destOrd="0" presId="urn:microsoft.com/office/officeart/2005/8/layout/vList2"/>
    <dgm:cxn modelId="{2407D66F-762B-4794-AEE0-C37611765623}" srcId="{C9524544-A9D3-4905-AD53-83A83E78C81E}" destId="{83385EC9-E7FC-43E5-8E72-8F0BC489B9C2}" srcOrd="2" destOrd="0" parTransId="{A1B58A30-85DF-4F18-BBAE-560B34332BC0}" sibTransId="{5F1E9862-644F-4EDD-92B7-9A4BB1E4134B}"/>
    <dgm:cxn modelId="{A9541DC8-42AB-4CB3-AE9A-C7F613F29F2E}" srcId="{C9524544-A9D3-4905-AD53-83A83E78C81E}" destId="{3533E83C-8113-450D-824D-254DA5E7E478}" srcOrd="3" destOrd="0" parTransId="{2B2E7EA4-DD7E-4D22-BCD7-B5C71E9444BD}" sibTransId="{C654AD32-D470-42EC-AD63-D5AC617E3D3B}"/>
    <dgm:cxn modelId="{1842AA27-4EDE-4C77-A19E-29337EF364FD}" srcId="{408DBB01-0926-4E57-98E7-5A81191EA0B6}" destId="{95F63BA5-C6DE-4C6A-86E3-BD2847CC26B1}" srcOrd="2" destOrd="0" parTransId="{00518211-4B3F-40D7-8A73-8C228A168E6C}" sibTransId="{0FD10446-E152-41BE-BE4C-6E35DC03377C}"/>
    <dgm:cxn modelId="{7BE98151-8098-4957-BA93-9821981FF01B}" srcId="{291A02FD-6604-463E-BCB4-E565DBB94349}" destId="{7EBA0254-C3CC-49B9-A6DC-4BDF12279D65}" srcOrd="0" destOrd="0" parTransId="{C5626295-729D-4D40-AEFC-06374D8BB88D}" sibTransId="{31E9C5E5-21F3-410C-BA8B-BD4A6D7AEFC1}"/>
    <dgm:cxn modelId="{741E9D24-7313-47C6-99F9-9C8BBE9DEDFA}" srcId="{408DBB01-0926-4E57-98E7-5A81191EA0B6}" destId="{256EDE56-4EEF-4D9B-B923-F6E3E783A75D}" srcOrd="0" destOrd="0" parTransId="{834842C2-F2DC-4C54-B002-B07B7D02EF8E}" sibTransId="{B779E300-957D-4F73-BC82-4AB7E78B1823}"/>
    <dgm:cxn modelId="{A2DEE680-994A-4CA7-8483-2A69B219D7E0}" type="presOf" srcId="{0B0FF8AD-C653-4539-B69E-8B6173D97239}" destId="{40F39952-7B72-437A-8D93-269A72F3A8F9}" srcOrd="0" destOrd="1" presId="urn:microsoft.com/office/officeart/2005/8/layout/vList2"/>
    <dgm:cxn modelId="{53C4D120-4221-412A-B843-E2FFA7B2C654}" type="presOf" srcId="{BFAA8724-97B8-4D60-B4B6-20AC60595A23}" destId="{47936E04-0EF4-4E80-A9B6-DEAEC4CD83AC}" srcOrd="0" destOrd="0" presId="urn:microsoft.com/office/officeart/2005/8/layout/vList2"/>
    <dgm:cxn modelId="{FD9D1EC9-02E8-42C6-9845-FBE0553D077E}" srcId="{291A02FD-6604-463E-BCB4-E565DBB94349}" destId="{0B0FF8AD-C653-4539-B69E-8B6173D97239}" srcOrd="1" destOrd="0" parTransId="{5D304286-7FCB-4B0E-A6AC-DB59451FC028}" sibTransId="{C506C76D-E2B1-4D63-82F0-763EE0286A0B}"/>
    <dgm:cxn modelId="{4C58D472-7A16-4690-9B74-B8C9CB6B4107}" type="presOf" srcId="{83385EC9-E7FC-43E5-8E72-8F0BC489B9C2}" destId="{9582417C-4130-4404-B365-6BB508CF8147}" srcOrd="0" destOrd="0" presId="urn:microsoft.com/office/officeart/2005/8/layout/vList2"/>
    <dgm:cxn modelId="{94A67C77-6D61-418A-A9CC-AA608EFF248B}" srcId="{C9524544-A9D3-4905-AD53-83A83E78C81E}" destId="{BFAA8724-97B8-4D60-B4B6-20AC60595A23}" srcOrd="5" destOrd="0" parTransId="{7C6B5A99-F501-4BC0-BDB5-483912E7F264}" sibTransId="{BFAB320A-26F6-4121-9A72-850657DF8545}"/>
    <dgm:cxn modelId="{7CD88229-E4BB-4AC7-A632-E65ECDBB80AA}" srcId="{C9524544-A9D3-4905-AD53-83A83E78C81E}" destId="{291A02FD-6604-463E-BCB4-E565DBB94349}" srcOrd="1" destOrd="0" parTransId="{9E28AF5E-4850-4C5F-814D-6E725FF3DC11}" sibTransId="{063F4DB1-25C8-4457-A54F-701DEABEDC13}"/>
    <dgm:cxn modelId="{8B650548-856E-48D6-BB50-AD6B606FD11E}" type="presOf" srcId="{408DBB01-0926-4E57-98E7-5A81191EA0B6}" destId="{1F37FC84-321C-43B9-8CD2-8675DDC17633}" srcOrd="0" destOrd="0" presId="urn:microsoft.com/office/officeart/2005/8/layout/vList2"/>
    <dgm:cxn modelId="{174A41AB-6B94-4A5E-8B93-1EDAEBC59C87}" type="presParOf" srcId="{561F3679-1996-4F80-824F-E86C50421284}" destId="{1F37FC84-321C-43B9-8CD2-8675DDC17633}" srcOrd="0" destOrd="0" presId="urn:microsoft.com/office/officeart/2005/8/layout/vList2"/>
    <dgm:cxn modelId="{E9563F1A-89B3-4594-A915-986731EA055E}" type="presParOf" srcId="{561F3679-1996-4F80-824F-E86C50421284}" destId="{BE3BB14C-B279-4368-84B4-88FE36E308AA}" srcOrd="1" destOrd="0" presId="urn:microsoft.com/office/officeart/2005/8/layout/vList2"/>
    <dgm:cxn modelId="{2EF6FBC2-DAEE-49DD-BD1C-64E99E67DB8F}" type="presParOf" srcId="{561F3679-1996-4F80-824F-E86C50421284}" destId="{5E7E0529-5E1E-421E-9B57-0DAFB1BD5DCE}" srcOrd="2" destOrd="0" presId="urn:microsoft.com/office/officeart/2005/8/layout/vList2"/>
    <dgm:cxn modelId="{066A7313-C939-499E-8C06-58F46D01B0F2}" type="presParOf" srcId="{561F3679-1996-4F80-824F-E86C50421284}" destId="{40F39952-7B72-437A-8D93-269A72F3A8F9}" srcOrd="3" destOrd="0" presId="urn:microsoft.com/office/officeart/2005/8/layout/vList2"/>
    <dgm:cxn modelId="{99FB133C-6B80-4942-92C1-1668844749FF}" type="presParOf" srcId="{561F3679-1996-4F80-824F-E86C50421284}" destId="{9582417C-4130-4404-B365-6BB508CF8147}" srcOrd="4" destOrd="0" presId="urn:microsoft.com/office/officeart/2005/8/layout/vList2"/>
    <dgm:cxn modelId="{7D4871D6-F99D-4CD5-BD33-7222411F0C33}" type="presParOf" srcId="{561F3679-1996-4F80-824F-E86C50421284}" destId="{705D0A23-0A76-4FD3-9157-14CD9E474562}" srcOrd="5" destOrd="0" presId="urn:microsoft.com/office/officeart/2005/8/layout/vList2"/>
    <dgm:cxn modelId="{2D810701-4C95-4A4A-A259-7050D66534FC}" type="presParOf" srcId="{561F3679-1996-4F80-824F-E86C50421284}" destId="{283D0605-0359-4635-9F5F-BCAB606F8B12}" srcOrd="6" destOrd="0" presId="urn:microsoft.com/office/officeart/2005/8/layout/vList2"/>
    <dgm:cxn modelId="{D4527622-99E9-4EB7-AC0A-D6F5DFBE4C98}" type="presParOf" srcId="{561F3679-1996-4F80-824F-E86C50421284}" destId="{BAF40CCC-3B87-43BB-90BF-89AA7BED1593}" srcOrd="7" destOrd="0" presId="urn:microsoft.com/office/officeart/2005/8/layout/vList2"/>
    <dgm:cxn modelId="{D5FEE600-A0EC-4DDE-A00F-E7120A9ECEA7}" type="presParOf" srcId="{561F3679-1996-4F80-824F-E86C50421284}" destId="{8466738F-938B-48A1-A5AB-F88F8CFC00C5}" srcOrd="8" destOrd="0" presId="urn:microsoft.com/office/officeart/2005/8/layout/vList2"/>
    <dgm:cxn modelId="{8974550F-063A-4993-9F83-4E8888A17AE2}" type="presParOf" srcId="{561F3679-1996-4F80-824F-E86C50421284}" destId="{B1C5B3B7-9FFF-45EF-B993-C997C24AFFE3}" srcOrd="9" destOrd="0" presId="urn:microsoft.com/office/officeart/2005/8/layout/vList2"/>
    <dgm:cxn modelId="{2748712D-10BE-411B-8F78-F88C5064F76E}" type="presParOf" srcId="{561F3679-1996-4F80-824F-E86C50421284}" destId="{47936E04-0EF4-4E80-A9B6-DEAEC4CD83AC}"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0573D9CF-6426-4D72-B9D9-46C4C06A820E}"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ru-RU"/>
        </a:p>
      </dgm:t>
    </dgm:pt>
    <dgm:pt modelId="{AB468BCD-F7A3-4704-869E-48E7C92F3969}">
      <dgm:prSet phldrT="[Текст]" custT="1"/>
      <dgm:spPr/>
      <dgm:t>
        <a:bodyPr/>
        <a:lstStyle/>
        <a:p>
          <a:r>
            <a:rPr lang="ru-RU" sz="1200" b="1" dirty="0" smtClean="0">
              <a:solidFill>
                <a:schemeClr val="tx1"/>
              </a:solidFill>
              <a:latin typeface="Times New Roman" panose="02020603050405020304" pitchFamily="18" charset="0"/>
              <a:cs typeface="Times New Roman" panose="02020603050405020304" pitchFamily="18" charset="0"/>
            </a:rPr>
            <a:t>Компенсация затрат или недополученных доходов в сфере жилищно-коммунального хозяйства предприятиям жилищно-коммунального хозяйства – 44,0 млн. рублей, в том числе за счёт средств областного бюджета 30,6 млн. рублей, за счёт средств местного бюджета  - 13,5 млн. рублей</a:t>
          </a:r>
          <a:endParaRPr lang="ru-RU" sz="1200" b="1" dirty="0">
            <a:solidFill>
              <a:schemeClr val="tx1"/>
            </a:solidFill>
            <a:latin typeface="Times New Roman" panose="02020603050405020304" pitchFamily="18" charset="0"/>
            <a:cs typeface="Times New Roman" panose="02020603050405020304" pitchFamily="18" charset="0"/>
          </a:endParaRPr>
        </a:p>
      </dgm:t>
    </dgm:pt>
    <dgm:pt modelId="{F62F5B7D-F782-4929-8785-12A9675168F8}" type="parTrans" cxnId="{6E1795FD-E09F-40FC-8956-CA14A464F8C5}">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541D4668-0E2B-489B-AC10-7A85B4AD0AF8}" type="sibTrans" cxnId="{6E1795FD-E09F-40FC-8956-CA14A464F8C5}">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61BA7E75-467B-4706-8817-2584FB36CA5E}">
      <dgm:prSet custT="1"/>
      <dgm:spPr/>
      <dgm:t>
        <a:bodyPr/>
        <a:lstStyle/>
        <a:p>
          <a:r>
            <a:rPr lang="ru-RU" sz="1200" b="1" dirty="0" smtClean="0">
              <a:solidFill>
                <a:schemeClr val="tx1"/>
              </a:solidFill>
              <a:latin typeface="Times New Roman" panose="02020603050405020304" pitchFamily="18" charset="0"/>
              <a:cs typeface="Times New Roman" panose="02020603050405020304" pitchFamily="18" charset="0"/>
            </a:rPr>
            <a:t>Благоустройство населенных пунктов Невельского городского округа, в </a:t>
          </a:r>
          <a:r>
            <a:rPr lang="ru-RU" sz="1200" b="1" dirty="0" err="1" smtClean="0">
              <a:solidFill>
                <a:schemeClr val="tx1"/>
              </a:solidFill>
              <a:latin typeface="Times New Roman" panose="02020603050405020304" pitchFamily="18" charset="0"/>
              <a:cs typeface="Times New Roman" panose="02020603050405020304" pitchFamily="18" charset="0"/>
            </a:rPr>
            <a:t>т.ч</a:t>
          </a:r>
          <a:r>
            <a:rPr lang="ru-RU" sz="1200" b="1" dirty="0" smtClean="0">
              <a:solidFill>
                <a:schemeClr val="tx1"/>
              </a:solidFill>
              <a:latin typeface="Times New Roman" panose="02020603050405020304" pitchFamily="18" charset="0"/>
              <a:cs typeface="Times New Roman" panose="02020603050405020304" pitchFamily="18" charset="0"/>
            </a:rPr>
            <a:t>.:</a:t>
          </a:r>
          <a:endParaRPr lang="ru-RU" sz="1200" b="1" dirty="0">
            <a:solidFill>
              <a:schemeClr val="tx1"/>
            </a:solidFill>
            <a:latin typeface="Times New Roman" panose="02020603050405020304" pitchFamily="18" charset="0"/>
            <a:cs typeface="Times New Roman" panose="02020603050405020304" pitchFamily="18" charset="0"/>
          </a:endParaRPr>
        </a:p>
      </dgm:t>
    </dgm:pt>
    <dgm:pt modelId="{96B8C6D8-2CA2-48E6-972A-D6E7102CA0EF}" type="parTrans" cxnId="{CD242839-51C2-4F3E-B28B-425A60E08ABD}">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24A512E6-2337-44B8-A943-CEB90AC8A4BD}" type="sibTrans" cxnId="{CD242839-51C2-4F3E-B28B-425A60E08ABD}">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AA09413B-F4AD-453B-BE3F-2B07505A520D}">
      <dgm:prSet custT="1"/>
      <dgm:spPr/>
      <dgm:t>
        <a:bodyPr/>
        <a:lstStyle/>
        <a:p>
          <a:r>
            <a:rPr lang="ru-RU" sz="1200" b="1" dirty="0" smtClean="0">
              <a:solidFill>
                <a:schemeClr val="tx1"/>
              </a:solidFill>
              <a:latin typeface="Times New Roman" panose="02020603050405020304" pitchFamily="18" charset="0"/>
              <a:cs typeface="Times New Roman" panose="02020603050405020304" pitchFamily="18" charset="0"/>
            </a:rPr>
            <a:t>Уличное освещение – 21,2 млн. руб.</a:t>
          </a:r>
          <a:endParaRPr lang="ru-RU" sz="1200" b="1" dirty="0">
            <a:solidFill>
              <a:schemeClr val="tx1"/>
            </a:solidFill>
            <a:latin typeface="Times New Roman" panose="02020603050405020304" pitchFamily="18" charset="0"/>
            <a:cs typeface="Times New Roman" panose="02020603050405020304" pitchFamily="18" charset="0"/>
          </a:endParaRPr>
        </a:p>
      </dgm:t>
    </dgm:pt>
    <dgm:pt modelId="{82B7DA83-0B8A-4ADA-9966-B303197F9A18}" type="parTrans" cxnId="{C7B5C520-4E5A-482B-8CBC-B9464EFD9E01}">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8F195EDE-2FA5-42DE-8846-8EE39AE97667}" type="sibTrans" cxnId="{C7B5C520-4E5A-482B-8CBC-B9464EFD9E01}">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2921708B-A03A-4C18-A458-CA387A6D9B45}">
      <dgm:prSet custT="1"/>
      <dgm:spPr/>
      <dgm:t>
        <a:bodyPr/>
        <a:lstStyle/>
        <a:p>
          <a:r>
            <a:rPr lang="ru-RU" sz="1200" b="1" dirty="0" smtClean="0">
              <a:solidFill>
                <a:schemeClr val="tx1"/>
              </a:solidFill>
              <a:latin typeface="Times New Roman" panose="02020603050405020304" pitchFamily="18" charset="0"/>
              <a:cs typeface="Times New Roman" panose="02020603050405020304" pitchFamily="18" charset="0"/>
            </a:rPr>
            <a:t>Озеленение – 2,8 млн. руб.</a:t>
          </a:r>
          <a:endParaRPr lang="ru-RU" sz="1200" b="1" dirty="0">
            <a:solidFill>
              <a:schemeClr val="tx1"/>
            </a:solidFill>
            <a:latin typeface="Times New Roman" panose="02020603050405020304" pitchFamily="18" charset="0"/>
            <a:cs typeface="Times New Roman" panose="02020603050405020304" pitchFamily="18" charset="0"/>
          </a:endParaRPr>
        </a:p>
      </dgm:t>
    </dgm:pt>
    <dgm:pt modelId="{F364D98B-CABB-4E29-BFBC-C3450BD85630}" type="parTrans" cxnId="{3DCE994D-273B-4351-A60F-C6D09218E76A}">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88FA7423-2CD2-4A7D-9121-EF9DD1B12AE0}" type="sibTrans" cxnId="{3DCE994D-273B-4351-A60F-C6D09218E76A}">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FA802F40-5ACC-4C8C-BB8E-F7DEB69BAD1B}">
      <dgm:prSet custT="1"/>
      <dgm:spPr/>
      <dgm:t>
        <a:bodyPr/>
        <a:lstStyle/>
        <a:p>
          <a:r>
            <a:rPr lang="ru-RU" sz="1200" b="1" dirty="0" smtClean="0">
              <a:solidFill>
                <a:schemeClr val="tx1"/>
              </a:solidFill>
              <a:latin typeface="Times New Roman" panose="02020603050405020304" pitchFamily="18" charset="0"/>
              <a:cs typeface="Times New Roman" panose="02020603050405020304" pitchFamily="18" charset="0"/>
            </a:rPr>
            <a:t>Организация и содержание мест захоронения – 3,1 млн. руб.</a:t>
          </a:r>
          <a:endParaRPr lang="ru-RU" sz="1200" b="1" dirty="0">
            <a:solidFill>
              <a:schemeClr val="tx1"/>
            </a:solidFill>
            <a:latin typeface="Times New Roman" panose="02020603050405020304" pitchFamily="18" charset="0"/>
            <a:cs typeface="Times New Roman" panose="02020603050405020304" pitchFamily="18" charset="0"/>
          </a:endParaRPr>
        </a:p>
      </dgm:t>
    </dgm:pt>
    <dgm:pt modelId="{D5E74A5E-18D8-40B5-A9C6-99317F962DA6}" type="parTrans" cxnId="{6396CE9C-748E-4CDD-8D08-62A04E03571A}">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09595CE4-4BC8-4AA2-BD35-851755CEDBDC}" type="sibTrans" cxnId="{6396CE9C-748E-4CDD-8D08-62A04E03571A}">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D1733B7F-8526-4D57-9725-1875BAF51716}">
      <dgm:prSet custT="1"/>
      <dgm:spPr/>
      <dgm:t>
        <a:bodyPr/>
        <a:lstStyle/>
        <a:p>
          <a:r>
            <a:rPr lang="ru-RU" sz="1200" b="1" dirty="0" smtClean="0">
              <a:solidFill>
                <a:schemeClr val="tx1"/>
              </a:solidFill>
              <a:latin typeface="Times New Roman" panose="02020603050405020304" pitchFamily="18" charset="0"/>
              <a:cs typeface="Times New Roman" panose="02020603050405020304" pitchFamily="18" charset="0"/>
            </a:rPr>
            <a:t>Регулирование численности безнадзорных животных – 1,0 млн. рублей;</a:t>
          </a:r>
          <a:endParaRPr lang="ru-RU" sz="1200" b="1" dirty="0">
            <a:solidFill>
              <a:schemeClr val="tx1"/>
            </a:solidFill>
            <a:latin typeface="Times New Roman" panose="02020603050405020304" pitchFamily="18" charset="0"/>
            <a:cs typeface="Times New Roman" panose="02020603050405020304" pitchFamily="18" charset="0"/>
          </a:endParaRPr>
        </a:p>
      </dgm:t>
    </dgm:pt>
    <dgm:pt modelId="{A5D2F373-1788-4377-AAAE-DD2694BF3D25}" type="parTrans" cxnId="{796F059E-A926-494A-AEE2-8B7A0B0046B8}">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7CCEC697-4E85-4FE7-8472-F781BB722DC2}" type="sibTrans" cxnId="{796F059E-A926-494A-AEE2-8B7A0B0046B8}">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207C0D0B-7231-4F22-A65E-FBE960F0FE2F}">
      <dgm:prSet custT="1"/>
      <dgm:spPr/>
      <dgm:t>
        <a:bodyPr/>
        <a:lstStyle/>
        <a:p>
          <a:r>
            <a:rPr lang="ru-RU" sz="1200" b="1" dirty="0" smtClean="0">
              <a:solidFill>
                <a:schemeClr val="tx1"/>
              </a:solidFill>
              <a:latin typeface="Times New Roman" panose="02020603050405020304" pitchFamily="18" charset="0"/>
              <a:cs typeface="Times New Roman" panose="02020603050405020304" pitchFamily="18" charset="0"/>
            </a:rPr>
            <a:t>Прочие мероприятия по благоустройству  –  5,2 млн. рублей;</a:t>
          </a:r>
          <a:endParaRPr lang="ru-RU" sz="1200" b="1" dirty="0">
            <a:solidFill>
              <a:schemeClr val="tx1"/>
            </a:solidFill>
            <a:latin typeface="Times New Roman" panose="02020603050405020304" pitchFamily="18" charset="0"/>
            <a:cs typeface="Times New Roman" panose="02020603050405020304" pitchFamily="18" charset="0"/>
          </a:endParaRPr>
        </a:p>
      </dgm:t>
    </dgm:pt>
    <dgm:pt modelId="{6F12C71B-A504-4E22-BB59-2478EFBACADF}" type="parTrans" cxnId="{6EA0B2B0-9514-40E6-9D61-8475F8BFD720}">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0CD7435D-0F3F-468A-BA57-8FED0E21F05E}" type="sibTrans" cxnId="{6EA0B2B0-9514-40E6-9D61-8475F8BFD720}">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A9215ABB-0AC1-46F8-9A87-C249624F8D82}">
      <dgm:prSet custT="1"/>
      <dgm:spPr/>
      <dgm:t>
        <a:bodyPr/>
        <a:lstStyle/>
        <a:p>
          <a:r>
            <a:rPr lang="ru-RU" sz="1200" b="1" dirty="0" smtClean="0">
              <a:solidFill>
                <a:schemeClr val="tx1"/>
              </a:solidFill>
              <a:latin typeface="Times New Roman" panose="02020603050405020304" pitchFamily="18" charset="0"/>
              <a:cs typeface="Times New Roman" panose="02020603050405020304" pitchFamily="18" charset="0"/>
            </a:rPr>
            <a:t>Обустройство рекреационного парка со смотровой площадкой по ул. Береговой в г.Невельске – 101,4 млн. рублей</a:t>
          </a:r>
          <a:endParaRPr lang="ru-RU" sz="1200" b="1" dirty="0">
            <a:solidFill>
              <a:schemeClr val="tx1"/>
            </a:solidFill>
            <a:latin typeface="Times New Roman" panose="02020603050405020304" pitchFamily="18" charset="0"/>
            <a:cs typeface="Times New Roman" panose="02020603050405020304" pitchFamily="18" charset="0"/>
          </a:endParaRPr>
        </a:p>
      </dgm:t>
    </dgm:pt>
    <dgm:pt modelId="{83AFEB6C-6A20-468E-BE7A-87121A9C4C55}" type="parTrans" cxnId="{51FB9CA4-9CB5-462F-9617-1648D9446FA5}">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38505E7C-CF53-417C-A2A9-39B51F7D0B1D}" type="sibTrans" cxnId="{51FB9CA4-9CB5-462F-9617-1648D9446FA5}">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538619A2-9015-4D87-B8B3-30E43C0EED1F}">
      <dgm:prSet custT="1"/>
      <dgm:spPr/>
      <dgm:t>
        <a:bodyPr/>
        <a:lstStyle/>
        <a:p>
          <a:r>
            <a:rPr lang="ru-RU" sz="1200" b="1" dirty="0" smtClean="0">
              <a:solidFill>
                <a:schemeClr val="tx1"/>
              </a:solidFill>
              <a:latin typeface="Times New Roman" panose="02020603050405020304" pitchFamily="18" charset="0"/>
              <a:cs typeface="Times New Roman" panose="02020603050405020304" pitchFamily="18" charset="0"/>
            </a:rPr>
            <a:t>Реализация общественно значимых проектов, основанных на местных инициативах в рамках проекта "Молодежный бюджет" – 6,6 млн. рублей</a:t>
          </a:r>
          <a:endParaRPr lang="ru-RU" sz="1200" b="1" dirty="0">
            <a:solidFill>
              <a:schemeClr val="tx1"/>
            </a:solidFill>
            <a:latin typeface="Times New Roman" panose="02020603050405020304" pitchFamily="18" charset="0"/>
            <a:cs typeface="Times New Roman" panose="02020603050405020304" pitchFamily="18" charset="0"/>
          </a:endParaRPr>
        </a:p>
      </dgm:t>
    </dgm:pt>
    <dgm:pt modelId="{FAF72E7C-7575-4683-918F-084CA1E86C04}" type="parTrans" cxnId="{003BF51D-4661-4882-9213-0977CB3FA751}">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1DF17391-4735-4ED0-94A6-BFC86AB2E418}" type="sibTrans" cxnId="{003BF51D-4661-4882-9213-0977CB3FA751}">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25D25FFB-D689-4BAB-8A74-FAB8D334C121}">
      <dgm:prSet custT="1"/>
      <dgm:spPr/>
      <dgm:t>
        <a:bodyPr/>
        <a:lstStyle/>
        <a:p>
          <a:r>
            <a:rPr lang="ru-RU" sz="1200" b="1" dirty="0" smtClean="0">
              <a:solidFill>
                <a:schemeClr val="tx1"/>
              </a:solidFill>
              <a:latin typeface="Times New Roman" panose="02020603050405020304" pitchFamily="18" charset="0"/>
              <a:cs typeface="Times New Roman" panose="02020603050405020304" pitchFamily="18" charset="0"/>
            </a:rPr>
            <a:t>Реализация в Сахалинской области общественно значимых проектов, основанных на местных инициативах – 14,3 млн. рублей</a:t>
          </a:r>
          <a:endParaRPr lang="ru-RU" sz="1200" b="1" dirty="0">
            <a:solidFill>
              <a:schemeClr val="tx1"/>
            </a:solidFill>
            <a:latin typeface="Times New Roman" panose="02020603050405020304" pitchFamily="18" charset="0"/>
            <a:cs typeface="Times New Roman" panose="02020603050405020304" pitchFamily="18" charset="0"/>
          </a:endParaRPr>
        </a:p>
      </dgm:t>
    </dgm:pt>
    <dgm:pt modelId="{75481C81-B7CE-4347-B8BB-1F86F930EF71}" type="parTrans" cxnId="{B39A41AF-F351-4132-A987-8503EE8433BD}">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1659ED6A-007B-4A3D-AB4A-ADB5D58BB1C4}" type="sibTrans" cxnId="{B39A41AF-F351-4132-A987-8503EE8433BD}">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B3853D22-968B-4C5D-93A1-F5D20CFBEA25}">
      <dgm:prSet custT="1"/>
      <dgm:spPr/>
      <dgm:t>
        <a:bodyPr/>
        <a:lstStyle/>
        <a:p>
          <a:r>
            <a:rPr lang="ru-RU" sz="1200" b="1" dirty="0" smtClean="0">
              <a:solidFill>
                <a:schemeClr val="tx1"/>
              </a:solidFill>
              <a:latin typeface="Times New Roman" panose="02020603050405020304" pitchFamily="18" charset="0"/>
              <a:cs typeface="Times New Roman" panose="02020603050405020304" pitchFamily="18" charset="0"/>
            </a:rPr>
            <a:t>Инженерные изыскания, разработка проектной документации по объекту Уютный город: "обустройство автостанции и туалетной комнаты в г.Невельске с подключением к инженерным сетям и установка остановочных павильонов на территории городского округа" – 1,5  млн. рублей</a:t>
          </a:r>
          <a:endParaRPr lang="ru-RU" sz="1200" b="1" dirty="0">
            <a:solidFill>
              <a:schemeClr val="tx1"/>
            </a:solidFill>
            <a:latin typeface="Times New Roman" panose="02020603050405020304" pitchFamily="18" charset="0"/>
            <a:cs typeface="Times New Roman" panose="02020603050405020304" pitchFamily="18" charset="0"/>
          </a:endParaRPr>
        </a:p>
      </dgm:t>
    </dgm:pt>
    <dgm:pt modelId="{D85A3B10-CACD-42AD-A203-199A35B147D4}" type="parTrans" cxnId="{E4532BE7-84D9-4162-917A-FF6756614611}">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75F19DFE-2511-4D17-A672-B28F05FFFC76}" type="sibTrans" cxnId="{E4532BE7-84D9-4162-917A-FF6756614611}">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13342ADA-1831-4544-8968-7FE3EAA644A5}">
      <dgm:prSet custT="1"/>
      <dgm:spPr/>
      <dgm:t>
        <a:bodyPr/>
        <a:lstStyle/>
        <a:p>
          <a:r>
            <a:rPr lang="ru-RU" sz="1200" b="1" dirty="0" smtClean="0">
              <a:solidFill>
                <a:schemeClr val="tx1"/>
              </a:solidFill>
              <a:latin typeface="Times New Roman" panose="02020603050405020304" pitchFamily="18" charset="0"/>
              <a:cs typeface="Times New Roman" panose="02020603050405020304" pitchFamily="18" charset="0"/>
            </a:rPr>
            <a:t>Обустройство (создание) мест (площадок) накопления твердых коммунальных отходов – 3,0 млн. рублей</a:t>
          </a:r>
          <a:endParaRPr lang="ru-RU" sz="1200" b="1" dirty="0">
            <a:solidFill>
              <a:schemeClr val="tx1"/>
            </a:solidFill>
            <a:latin typeface="Times New Roman" panose="02020603050405020304" pitchFamily="18" charset="0"/>
            <a:cs typeface="Times New Roman" panose="02020603050405020304" pitchFamily="18" charset="0"/>
          </a:endParaRPr>
        </a:p>
      </dgm:t>
    </dgm:pt>
    <dgm:pt modelId="{10CB0FE5-E10D-4147-B0B0-712349701420}" type="parTrans" cxnId="{DD1B932B-DBE7-480F-BA03-2BE2CFABEAF5}">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815496A1-B859-4EF9-845A-B816B6291B93}" type="sibTrans" cxnId="{DD1B932B-DBE7-480F-BA03-2BE2CFABEAF5}">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8846C9C0-132F-4EB4-89DB-37BDA7112865}" type="pres">
      <dgm:prSet presAssocID="{0573D9CF-6426-4D72-B9D9-46C4C06A820E}" presName="linear" presStyleCnt="0">
        <dgm:presLayoutVars>
          <dgm:animLvl val="lvl"/>
          <dgm:resizeHandles val="exact"/>
        </dgm:presLayoutVars>
      </dgm:prSet>
      <dgm:spPr/>
      <dgm:t>
        <a:bodyPr/>
        <a:lstStyle/>
        <a:p>
          <a:endParaRPr lang="ru-RU"/>
        </a:p>
      </dgm:t>
    </dgm:pt>
    <dgm:pt modelId="{C5B884AB-492D-4B5B-B94B-6251C82E2A33}" type="pres">
      <dgm:prSet presAssocID="{AB468BCD-F7A3-4704-869E-48E7C92F3969}" presName="parentText" presStyleLbl="node1" presStyleIdx="0" presStyleCnt="7">
        <dgm:presLayoutVars>
          <dgm:chMax val="0"/>
          <dgm:bulletEnabled val="1"/>
        </dgm:presLayoutVars>
      </dgm:prSet>
      <dgm:spPr/>
      <dgm:t>
        <a:bodyPr/>
        <a:lstStyle/>
        <a:p>
          <a:endParaRPr lang="ru-RU"/>
        </a:p>
      </dgm:t>
    </dgm:pt>
    <dgm:pt modelId="{6D335C16-A979-4CAC-BAF0-9D75F55D4FC6}" type="pres">
      <dgm:prSet presAssocID="{541D4668-0E2B-489B-AC10-7A85B4AD0AF8}" presName="spacer" presStyleCnt="0"/>
      <dgm:spPr/>
    </dgm:pt>
    <dgm:pt modelId="{C0327C89-3D10-476B-9D5D-AC0448B87984}" type="pres">
      <dgm:prSet presAssocID="{61BA7E75-467B-4706-8817-2584FB36CA5E}" presName="parentText" presStyleLbl="node1" presStyleIdx="1" presStyleCnt="7">
        <dgm:presLayoutVars>
          <dgm:chMax val="0"/>
          <dgm:bulletEnabled val="1"/>
        </dgm:presLayoutVars>
      </dgm:prSet>
      <dgm:spPr/>
      <dgm:t>
        <a:bodyPr/>
        <a:lstStyle/>
        <a:p>
          <a:endParaRPr lang="ru-RU"/>
        </a:p>
      </dgm:t>
    </dgm:pt>
    <dgm:pt modelId="{D72875AB-163D-4095-9C08-FADC90A71FEE}" type="pres">
      <dgm:prSet presAssocID="{61BA7E75-467B-4706-8817-2584FB36CA5E}" presName="childText" presStyleLbl="revTx" presStyleIdx="0" presStyleCnt="1">
        <dgm:presLayoutVars>
          <dgm:bulletEnabled val="1"/>
        </dgm:presLayoutVars>
      </dgm:prSet>
      <dgm:spPr/>
      <dgm:t>
        <a:bodyPr/>
        <a:lstStyle/>
        <a:p>
          <a:endParaRPr lang="ru-RU"/>
        </a:p>
      </dgm:t>
    </dgm:pt>
    <dgm:pt modelId="{5487185A-F4DC-4D09-98A9-F318862C4C84}" type="pres">
      <dgm:prSet presAssocID="{A9215ABB-0AC1-46F8-9A87-C249624F8D82}" presName="parentText" presStyleLbl="node1" presStyleIdx="2" presStyleCnt="7">
        <dgm:presLayoutVars>
          <dgm:chMax val="0"/>
          <dgm:bulletEnabled val="1"/>
        </dgm:presLayoutVars>
      </dgm:prSet>
      <dgm:spPr/>
      <dgm:t>
        <a:bodyPr/>
        <a:lstStyle/>
        <a:p>
          <a:endParaRPr lang="ru-RU"/>
        </a:p>
      </dgm:t>
    </dgm:pt>
    <dgm:pt modelId="{3CACC152-34F0-4704-BE9A-50DDDA2F7C32}" type="pres">
      <dgm:prSet presAssocID="{38505E7C-CF53-417C-A2A9-39B51F7D0B1D}" presName="spacer" presStyleCnt="0"/>
      <dgm:spPr/>
    </dgm:pt>
    <dgm:pt modelId="{1DAB8361-AE73-455D-B4F1-7681FD98C330}" type="pres">
      <dgm:prSet presAssocID="{538619A2-9015-4D87-B8B3-30E43C0EED1F}" presName="parentText" presStyleLbl="node1" presStyleIdx="3" presStyleCnt="7">
        <dgm:presLayoutVars>
          <dgm:chMax val="0"/>
          <dgm:bulletEnabled val="1"/>
        </dgm:presLayoutVars>
      </dgm:prSet>
      <dgm:spPr/>
      <dgm:t>
        <a:bodyPr/>
        <a:lstStyle/>
        <a:p>
          <a:endParaRPr lang="ru-RU"/>
        </a:p>
      </dgm:t>
    </dgm:pt>
    <dgm:pt modelId="{0906905D-9FDA-4F28-BE27-D3CAEE1DA796}" type="pres">
      <dgm:prSet presAssocID="{1DF17391-4735-4ED0-94A6-BFC86AB2E418}" presName="spacer" presStyleCnt="0"/>
      <dgm:spPr/>
    </dgm:pt>
    <dgm:pt modelId="{BE9D4E29-9DD5-419B-BEA6-0E090D7C1146}" type="pres">
      <dgm:prSet presAssocID="{25D25FFB-D689-4BAB-8A74-FAB8D334C121}" presName="parentText" presStyleLbl="node1" presStyleIdx="4" presStyleCnt="7">
        <dgm:presLayoutVars>
          <dgm:chMax val="0"/>
          <dgm:bulletEnabled val="1"/>
        </dgm:presLayoutVars>
      </dgm:prSet>
      <dgm:spPr/>
      <dgm:t>
        <a:bodyPr/>
        <a:lstStyle/>
        <a:p>
          <a:endParaRPr lang="ru-RU"/>
        </a:p>
      </dgm:t>
    </dgm:pt>
    <dgm:pt modelId="{5DDA526C-4136-4543-9FB1-AEEB19507583}" type="pres">
      <dgm:prSet presAssocID="{1659ED6A-007B-4A3D-AB4A-ADB5D58BB1C4}" presName="spacer" presStyleCnt="0"/>
      <dgm:spPr/>
    </dgm:pt>
    <dgm:pt modelId="{670F347B-2A41-43B8-A51E-75EA96D70274}" type="pres">
      <dgm:prSet presAssocID="{B3853D22-968B-4C5D-93A1-F5D20CFBEA25}" presName="parentText" presStyleLbl="node1" presStyleIdx="5" presStyleCnt="7">
        <dgm:presLayoutVars>
          <dgm:chMax val="0"/>
          <dgm:bulletEnabled val="1"/>
        </dgm:presLayoutVars>
      </dgm:prSet>
      <dgm:spPr/>
      <dgm:t>
        <a:bodyPr/>
        <a:lstStyle/>
        <a:p>
          <a:endParaRPr lang="ru-RU"/>
        </a:p>
      </dgm:t>
    </dgm:pt>
    <dgm:pt modelId="{5BA4E2E4-02E2-460F-A54E-AC1A65005606}" type="pres">
      <dgm:prSet presAssocID="{75F19DFE-2511-4D17-A672-B28F05FFFC76}" presName="spacer" presStyleCnt="0"/>
      <dgm:spPr/>
    </dgm:pt>
    <dgm:pt modelId="{1107A546-53D0-4E2F-8E54-12FA729023F2}" type="pres">
      <dgm:prSet presAssocID="{13342ADA-1831-4544-8968-7FE3EAA644A5}" presName="parentText" presStyleLbl="node1" presStyleIdx="6" presStyleCnt="7">
        <dgm:presLayoutVars>
          <dgm:chMax val="0"/>
          <dgm:bulletEnabled val="1"/>
        </dgm:presLayoutVars>
      </dgm:prSet>
      <dgm:spPr/>
      <dgm:t>
        <a:bodyPr/>
        <a:lstStyle/>
        <a:p>
          <a:endParaRPr lang="ru-RU"/>
        </a:p>
      </dgm:t>
    </dgm:pt>
  </dgm:ptLst>
  <dgm:cxnLst>
    <dgm:cxn modelId="{908924CB-9206-409B-8BBB-CA98CF96DB2D}" type="presOf" srcId="{538619A2-9015-4D87-B8B3-30E43C0EED1F}" destId="{1DAB8361-AE73-455D-B4F1-7681FD98C330}" srcOrd="0" destOrd="0" presId="urn:microsoft.com/office/officeart/2005/8/layout/vList2"/>
    <dgm:cxn modelId="{B39A41AF-F351-4132-A987-8503EE8433BD}" srcId="{0573D9CF-6426-4D72-B9D9-46C4C06A820E}" destId="{25D25FFB-D689-4BAB-8A74-FAB8D334C121}" srcOrd="4" destOrd="0" parTransId="{75481C81-B7CE-4347-B8BB-1F86F930EF71}" sibTransId="{1659ED6A-007B-4A3D-AB4A-ADB5D58BB1C4}"/>
    <dgm:cxn modelId="{25AAB6F7-B006-4042-816B-844CED84FF35}" type="presOf" srcId="{AA09413B-F4AD-453B-BE3F-2B07505A520D}" destId="{D72875AB-163D-4095-9C08-FADC90A71FEE}" srcOrd="0" destOrd="0" presId="urn:microsoft.com/office/officeart/2005/8/layout/vList2"/>
    <dgm:cxn modelId="{6EA0B2B0-9514-40E6-9D61-8475F8BFD720}" srcId="{61BA7E75-467B-4706-8817-2584FB36CA5E}" destId="{207C0D0B-7231-4F22-A65E-FBE960F0FE2F}" srcOrd="4" destOrd="0" parTransId="{6F12C71B-A504-4E22-BB59-2478EFBACADF}" sibTransId="{0CD7435D-0F3F-468A-BA57-8FED0E21F05E}"/>
    <dgm:cxn modelId="{796F059E-A926-494A-AEE2-8B7A0B0046B8}" srcId="{61BA7E75-467B-4706-8817-2584FB36CA5E}" destId="{D1733B7F-8526-4D57-9725-1875BAF51716}" srcOrd="3" destOrd="0" parTransId="{A5D2F373-1788-4377-AAAE-DD2694BF3D25}" sibTransId="{7CCEC697-4E85-4FE7-8472-F781BB722DC2}"/>
    <dgm:cxn modelId="{53E96BAE-BB99-4EC1-9D4D-AB2C149F9E39}" type="presOf" srcId="{FA802F40-5ACC-4C8C-BB8E-F7DEB69BAD1B}" destId="{D72875AB-163D-4095-9C08-FADC90A71FEE}" srcOrd="0" destOrd="2" presId="urn:microsoft.com/office/officeart/2005/8/layout/vList2"/>
    <dgm:cxn modelId="{91C82DA6-0AFC-4BFC-BACC-634AE587297B}" type="presOf" srcId="{D1733B7F-8526-4D57-9725-1875BAF51716}" destId="{D72875AB-163D-4095-9C08-FADC90A71FEE}" srcOrd="0" destOrd="3" presId="urn:microsoft.com/office/officeart/2005/8/layout/vList2"/>
    <dgm:cxn modelId="{48394A28-005B-4817-8373-5EFC40DD7454}" type="presOf" srcId="{2921708B-A03A-4C18-A458-CA387A6D9B45}" destId="{D72875AB-163D-4095-9C08-FADC90A71FEE}" srcOrd="0" destOrd="1" presId="urn:microsoft.com/office/officeart/2005/8/layout/vList2"/>
    <dgm:cxn modelId="{C7B5C520-4E5A-482B-8CBC-B9464EFD9E01}" srcId="{61BA7E75-467B-4706-8817-2584FB36CA5E}" destId="{AA09413B-F4AD-453B-BE3F-2B07505A520D}" srcOrd="0" destOrd="0" parTransId="{82B7DA83-0B8A-4ADA-9966-B303197F9A18}" sibTransId="{8F195EDE-2FA5-42DE-8846-8EE39AE97667}"/>
    <dgm:cxn modelId="{3DCE994D-273B-4351-A60F-C6D09218E76A}" srcId="{61BA7E75-467B-4706-8817-2584FB36CA5E}" destId="{2921708B-A03A-4C18-A458-CA387A6D9B45}" srcOrd="1" destOrd="0" parTransId="{F364D98B-CABB-4E29-BFBC-C3450BD85630}" sibTransId="{88FA7423-2CD2-4A7D-9121-EF9DD1B12AE0}"/>
    <dgm:cxn modelId="{3F3EF3A2-973C-42B2-BD08-29B4F696F0D9}" type="presOf" srcId="{61BA7E75-467B-4706-8817-2584FB36CA5E}" destId="{C0327C89-3D10-476B-9D5D-AC0448B87984}" srcOrd="0" destOrd="0" presId="urn:microsoft.com/office/officeart/2005/8/layout/vList2"/>
    <dgm:cxn modelId="{DD1B932B-DBE7-480F-BA03-2BE2CFABEAF5}" srcId="{0573D9CF-6426-4D72-B9D9-46C4C06A820E}" destId="{13342ADA-1831-4544-8968-7FE3EAA644A5}" srcOrd="6" destOrd="0" parTransId="{10CB0FE5-E10D-4147-B0B0-712349701420}" sibTransId="{815496A1-B859-4EF9-845A-B816B6291B93}"/>
    <dgm:cxn modelId="{6396CE9C-748E-4CDD-8D08-62A04E03571A}" srcId="{61BA7E75-467B-4706-8817-2584FB36CA5E}" destId="{FA802F40-5ACC-4C8C-BB8E-F7DEB69BAD1B}" srcOrd="2" destOrd="0" parTransId="{D5E74A5E-18D8-40B5-A9C6-99317F962DA6}" sibTransId="{09595CE4-4BC8-4AA2-BD35-851755CEDBDC}"/>
    <dgm:cxn modelId="{6E1795FD-E09F-40FC-8956-CA14A464F8C5}" srcId="{0573D9CF-6426-4D72-B9D9-46C4C06A820E}" destId="{AB468BCD-F7A3-4704-869E-48E7C92F3969}" srcOrd="0" destOrd="0" parTransId="{F62F5B7D-F782-4929-8785-12A9675168F8}" sibTransId="{541D4668-0E2B-489B-AC10-7A85B4AD0AF8}"/>
    <dgm:cxn modelId="{001C03DF-7AF1-48C2-8F25-2CD691ACAD4A}" type="presOf" srcId="{0573D9CF-6426-4D72-B9D9-46C4C06A820E}" destId="{8846C9C0-132F-4EB4-89DB-37BDA7112865}" srcOrd="0" destOrd="0" presId="urn:microsoft.com/office/officeart/2005/8/layout/vList2"/>
    <dgm:cxn modelId="{E4532BE7-84D9-4162-917A-FF6756614611}" srcId="{0573D9CF-6426-4D72-B9D9-46C4C06A820E}" destId="{B3853D22-968B-4C5D-93A1-F5D20CFBEA25}" srcOrd="5" destOrd="0" parTransId="{D85A3B10-CACD-42AD-A203-199A35B147D4}" sibTransId="{75F19DFE-2511-4D17-A672-B28F05FFFC76}"/>
    <dgm:cxn modelId="{CD242839-51C2-4F3E-B28B-425A60E08ABD}" srcId="{0573D9CF-6426-4D72-B9D9-46C4C06A820E}" destId="{61BA7E75-467B-4706-8817-2584FB36CA5E}" srcOrd="1" destOrd="0" parTransId="{96B8C6D8-2CA2-48E6-972A-D6E7102CA0EF}" sibTransId="{24A512E6-2337-44B8-A943-CEB90AC8A4BD}"/>
    <dgm:cxn modelId="{6A2F4307-41C2-4984-9B70-B4AAFE947A7C}" type="presOf" srcId="{207C0D0B-7231-4F22-A65E-FBE960F0FE2F}" destId="{D72875AB-163D-4095-9C08-FADC90A71FEE}" srcOrd="0" destOrd="4" presId="urn:microsoft.com/office/officeart/2005/8/layout/vList2"/>
    <dgm:cxn modelId="{A5C10E05-9543-4A87-8A53-6E3A440F6C1E}" type="presOf" srcId="{13342ADA-1831-4544-8968-7FE3EAA644A5}" destId="{1107A546-53D0-4E2F-8E54-12FA729023F2}" srcOrd="0" destOrd="0" presId="urn:microsoft.com/office/officeart/2005/8/layout/vList2"/>
    <dgm:cxn modelId="{003BF51D-4661-4882-9213-0977CB3FA751}" srcId="{0573D9CF-6426-4D72-B9D9-46C4C06A820E}" destId="{538619A2-9015-4D87-B8B3-30E43C0EED1F}" srcOrd="3" destOrd="0" parTransId="{FAF72E7C-7575-4683-918F-084CA1E86C04}" sibTransId="{1DF17391-4735-4ED0-94A6-BFC86AB2E418}"/>
    <dgm:cxn modelId="{EB9DEDA9-ABD6-4125-BBBB-19C66A0AA7C6}" type="presOf" srcId="{AB468BCD-F7A3-4704-869E-48E7C92F3969}" destId="{C5B884AB-492D-4B5B-B94B-6251C82E2A33}" srcOrd="0" destOrd="0" presId="urn:microsoft.com/office/officeart/2005/8/layout/vList2"/>
    <dgm:cxn modelId="{2973414B-2218-43AF-9CC6-47CC7AE4BAAA}" type="presOf" srcId="{25D25FFB-D689-4BAB-8A74-FAB8D334C121}" destId="{BE9D4E29-9DD5-419B-BEA6-0E090D7C1146}" srcOrd="0" destOrd="0" presId="urn:microsoft.com/office/officeart/2005/8/layout/vList2"/>
    <dgm:cxn modelId="{C1915430-16A4-4016-9BD1-73B33164D93A}" type="presOf" srcId="{B3853D22-968B-4C5D-93A1-F5D20CFBEA25}" destId="{670F347B-2A41-43B8-A51E-75EA96D70274}" srcOrd="0" destOrd="0" presId="urn:microsoft.com/office/officeart/2005/8/layout/vList2"/>
    <dgm:cxn modelId="{51FB9CA4-9CB5-462F-9617-1648D9446FA5}" srcId="{0573D9CF-6426-4D72-B9D9-46C4C06A820E}" destId="{A9215ABB-0AC1-46F8-9A87-C249624F8D82}" srcOrd="2" destOrd="0" parTransId="{83AFEB6C-6A20-468E-BE7A-87121A9C4C55}" sibTransId="{38505E7C-CF53-417C-A2A9-39B51F7D0B1D}"/>
    <dgm:cxn modelId="{C2DA0EBF-9CC4-411B-B11E-457D7B0607FD}" type="presOf" srcId="{A9215ABB-0AC1-46F8-9A87-C249624F8D82}" destId="{5487185A-F4DC-4D09-98A9-F318862C4C84}" srcOrd="0" destOrd="0" presId="urn:microsoft.com/office/officeart/2005/8/layout/vList2"/>
    <dgm:cxn modelId="{136EA755-5EF6-4324-8008-F3E0DB7D2B35}" type="presParOf" srcId="{8846C9C0-132F-4EB4-89DB-37BDA7112865}" destId="{C5B884AB-492D-4B5B-B94B-6251C82E2A33}" srcOrd="0" destOrd="0" presId="urn:microsoft.com/office/officeart/2005/8/layout/vList2"/>
    <dgm:cxn modelId="{5EF8D094-9B16-40A2-885A-4E51311A36F4}" type="presParOf" srcId="{8846C9C0-132F-4EB4-89DB-37BDA7112865}" destId="{6D335C16-A979-4CAC-BAF0-9D75F55D4FC6}" srcOrd="1" destOrd="0" presId="urn:microsoft.com/office/officeart/2005/8/layout/vList2"/>
    <dgm:cxn modelId="{B4E5B997-F158-4F2A-BCB8-5DBA0C6F9DC3}" type="presParOf" srcId="{8846C9C0-132F-4EB4-89DB-37BDA7112865}" destId="{C0327C89-3D10-476B-9D5D-AC0448B87984}" srcOrd="2" destOrd="0" presId="urn:microsoft.com/office/officeart/2005/8/layout/vList2"/>
    <dgm:cxn modelId="{4F957BB7-4143-4AA7-9E58-EAB723C97F58}" type="presParOf" srcId="{8846C9C0-132F-4EB4-89DB-37BDA7112865}" destId="{D72875AB-163D-4095-9C08-FADC90A71FEE}" srcOrd="3" destOrd="0" presId="urn:microsoft.com/office/officeart/2005/8/layout/vList2"/>
    <dgm:cxn modelId="{8D9E6DCF-B72D-4490-A02E-F3E245E060E0}" type="presParOf" srcId="{8846C9C0-132F-4EB4-89DB-37BDA7112865}" destId="{5487185A-F4DC-4D09-98A9-F318862C4C84}" srcOrd="4" destOrd="0" presId="urn:microsoft.com/office/officeart/2005/8/layout/vList2"/>
    <dgm:cxn modelId="{F5D10E86-4CAF-4DFB-BDD1-0E0247DD07D2}" type="presParOf" srcId="{8846C9C0-132F-4EB4-89DB-37BDA7112865}" destId="{3CACC152-34F0-4704-BE9A-50DDDA2F7C32}" srcOrd="5" destOrd="0" presId="urn:microsoft.com/office/officeart/2005/8/layout/vList2"/>
    <dgm:cxn modelId="{6F110169-CF98-463A-BCB0-DE0B16A17D9D}" type="presParOf" srcId="{8846C9C0-132F-4EB4-89DB-37BDA7112865}" destId="{1DAB8361-AE73-455D-B4F1-7681FD98C330}" srcOrd="6" destOrd="0" presId="urn:microsoft.com/office/officeart/2005/8/layout/vList2"/>
    <dgm:cxn modelId="{745769EB-94E2-4800-92DB-4D92BE55E41F}" type="presParOf" srcId="{8846C9C0-132F-4EB4-89DB-37BDA7112865}" destId="{0906905D-9FDA-4F28-BE27-D3CAEE1DA796}" srcOrd="7" destOrd="0" presId="urn:microsoft.com/office/officeart/2005/8/layout/vList2"/>
    <dgm:cxn modelId="{FC43C244-BB04-4C4B-AB8A-16C2197F97BE}" type="presParOf" srcId="{8846C9C0-132F-4EB4-89DB-37BDA7112865}" destId="{BE9D4E29-9DD5-419B-BEA6-0E090D7C1146}" srcOrd="8" destOrd="0" presId="urn:microsoft.com/office/officeart/2005/8/layout/vList2"/>
    <dgm:cxn modelId="{9D54532F-A1EE-4264-B4AE-75614A5743CE}" type="presParOf" srcId="{8846C9C0-132F-4EB4-89DB-37BDA7112865}" destId="{5DDA526C-4136-4543-9FB1-AEEB19507583}" srcOrd="9" destOrd="0" presId="urn:microsoft.com/office/officeart/2005/8/layout/vList2"/>
    <dgm:cxn modelId="{4AF715D2-7210-475B-9631-5C0E6FF7C282}" type="presParOf" srcId="{8846C9C0-132F-4EB4-89DB-37BDA7112865}" destId="{670F347B-2A41-43B8-A51E-75EA96D70274}" srcOrd="10" destOrd="0" presId="urn:microsoft.com/office/officeart/2005/8/layout/vList2"/>
    <dgm:cxn modelId="{49E6D31E-0B00-47C0-B9EF-FF61EAFEE4E1}" type="presParOf" srcId="{8846C9C0-132F-4EB4-89DB-37BDA7112865}" destId="{5BA4E2E4-02E2-460F-A54E-AC1A65005606}" srcOrd="11" destOrd="0" presId="urn:microsoft.com/office/officeart/2005/8/layout/vList2"/>
    <dgm:cxn modelId="{D9443248-7922-488B-91E6-DE3627749E71}" type="presParOf" srcId="{8846C9C0-132F-4EB4-89DB-37BDA7112865}" destId="{1107A546-53D0-4E2F-8E54-12FA729023F2}" srcOrd="1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F73DD77C-EF71-402D-9F20-924AD4BB6A67}"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ru-RU"/>
        </a:p>
      </dgm:t>
    </dgm:pt>
    <dgm:pt modelId="{899ADD47-116C-4E4D-B0CA-DCAFF7D12E1B}">
      <dgm:prSet phldrT="[Текст]" custT="1"/>
      <dgm:spPr/>
      <dgm:t>
        <a:bodyPr/>
        <a:lstStyle/>
        <a:p>
          <a:r>
            <a:rPr lang="ru-RU" sz="1400" b="1" dirty="0" smtClean="0">
              <a:solidFill>
                <a:schemeClr val="tx1"/>
              </a:solidFill>
              <a:latin typeface="Times New Roman" panose="02020603050405020304" pitchFamily="18" charset="0"/>
              <a:cs typeface="Times New Roman" panose="02020603050405020304" pitchFamily="18" charset="0"/>
            </a:rPr>
            <a:t>Развитие библиотечного дела – 41 358,7 тыс. руб.</a:t>
          </a:r>
          <a:endParaRPr lang="ru-RU" sz="1400" b="1" dirty="0">
            <a:solidFill>
              <a:schemeClr val="tx1"/>
            </a:solidFill>
            <a:latin typeface="Times New Roman" panose="02020603050405020304" pitchFamily="18" charset="0"/>
            <a:cs typeface="Times New Roman" panose="02020603050405020304" pitchFamily="18" charset="0"/>
          </a:endParaRPr>
        </a:p>
      </dgm:t>
    </dgm:pt>
    <dgm:pt modelId="{53F80C6A-4BF3-42B8-8C7F-5471241B89E2}" type="parTrans" cxnId="{9E34BB3F-955A-43F9-BB4C-8F0380E58CF9}">
      <dgm:prSet/>
      <dgm:spPr/>
      <dgm:t>
        <a:bodyPr/>
        <a:lstStyle/>
        <a:p>
          <a:endParaRPr lang="ru-RU" sz="1400" b="1">
            <a:solidFill>
              <a:schemeClr val="tx1"/>
            </a:solidFill>
            <a:latin typeface="Times New Roman" panose="02020603050405020304" pitchFamily="18" charset="0"/>
            <a:cs typeface="Times New Roman" panose="02020603050405020304" pitchFamily="18" charset="0"/>
          </a:endParaRPr>
        </a:p>
      </dgm:t>
    </dgm:pt>
    <dgm:pt modelId="{317E9DD9-A3AB-46AF-B4C0-00C31FC06CB7}" type="sibTrans" cxnId="{9E34BB3F-955A-43F9-BB4C-8F0380E58CF9}">
      <dgm:prSet/>
      <dgm:spPr/>
      <dgm:t>
        <a:bodyPr/>
        <a:lstStyle/>
        <a:p>
          <a:endParaRPr lang="ru-RU" sz="1400" b="1">
            <a:solidFill>
              <a:schemeClr val="tx1"/>
            </a:solidFill>
            <a:latin typeface="Times New Roman" panose="02020603050405020304" pitchFamily="18" charset="0"/>
            <a:cs typeface="Times New Roman" panose="02020603050405020304" pitchFamily="18" charset="0"/>
          </a:endParaRPr>
        </a:p>
      </dgm:t>
    </dgm:pt>
    <dgm:pt modelId="{945B5A5F-5F8E-43AF-A98F-9883EC45A258}">
      <dgm:prSet phldrT="[Текст]" custT="1"/>
      <dgm:spPr/>
      <dgm:t>
        <a:bodyPr/>
        <a:lstStyle/>
        <a:p>
          <a:r>
            <a:rPr lang="ru-RU" sz="1400" b="1" dirty="0" smtClean="0">
              <a:solidFill>
                <a:schemeClr val="tx1"/>
              </a:solidFill>
              <a:latin typeface="Times New Roman" panose="02020603050405020304" pitchFamily="18" charset="0"/>
              <a:cs typeface="Times New Roman" panose="02020603050405020304" pitchFamily="18" charset="0"/>
            </a:rPr>
            <a:t>Приобретение оборудования учреждений культуры и Деткой школы искусств – 7 126,0 тыс. руб. </a:t>
          </a:r>
          <a:endParaRPr lang="ru-RU" sz="1400" b="1" dirty="0">
            <a:solidFill>
              <a:schemeClr val="tx1"/>
            </a:solidFill>
            <a:latin typeface="Times New Roman" panose="02020603050405020304" pitchFamily="18" charset="0"/>
            <a:cs typeface="Times New Roman" panose="02020603050405020304" pitchFamily="18" charset="0"/>
          </a:endParaRPr>
        </a:p>
      </dgm:t>
    </dgm:pt>
    <dgm:pt modelId="{F8AF8C09-F5E4-411A-9E31-9320B966F490}" type="parTrans" cxnId="{F899A535-457E-41C9-A22B-81CB58BC0537}">
      <dgm:prSet/>
      <dgm:spPr/>
      <dgm:t>
        <a:bodyPr/>
        <a:lstStyle/>
        <a:p>
          <a:endParaRPr lang="ru-RU" sz="1400" b="1">
            <a:solidFill>
              <a:schemeClr val="tx1"/>
            </a:solidFill>
            <a:latin typeface="Times New Roman" panose="02020603050405020304" pitchFamily="18" charset="0"/>
            <a:cs typeface="Times New Roman" panose="02020603050405020304" pitchFamily="18" charset="0"/>
          </a:endParaRPr>
        </a:p>
      </dgm:t>
    </dgm:pt>
    <dgm:pt modelId="{4CB98D97-73C9-4943-887D-69EC36806026}" type="sibTrans" cxnId="{F899A535-457E-41C9-A22B-81CB58BC0537}">
      <dgm:prSet/>
      <dgm:spPr/>
      <dgm:t>
        <a:bodyPr/>
        <a:lstStyle/>
        <a:p>
          <a:endParaRPr lang="ru-RU" sz="1400" b="1">
            <a:solidFill>
              <a:schemeClr val="tx1"/>
            </a:solidFill>
            <a:latin typeface="Times New Roman" panose="02020603050405020304" pitchFamily="18" charset="0"/>
            <a:cs typeface="Times New Roman" panose="02020603050405020304" pitchFamily="18" charset="0"/>
          </a:endParaRPr>
        </a:p>
      </dgm:t>
    </dgm:pt>
    <dgm:pt modelId="{F00B7A86-B0A2-4C6F-8FE1-D53FED83A602}">
      <dgm:prSet phldrT="[Текст]" custT="1"/>
      <dgm:spPr/>
      <dgm:t>
        <a:bodyPr/>
        <a:lstStyle/>
        <a:p>
          <a:r>
            <a:rPr lang="ru-RU" sz="1400" b="1" dirty="0" smtClean="0">
              <a:solidFill>
                <a:schemeClr val="tx1"/>
              </a:solidFill>
              <a:latin typeface="Times New Roman" panose="02020603050405020304" pitchFamily="18" charset="0"/>
              <a:cs typeface="Times New Roman" panose="02020603050405020304" pitchFamily="18" charset="0"/>
            </a:rPr>
            <a:t>оборудование, оргтехника;</a:t>
          </a:r>
          <a:endParaRPr lang="ru-RU" sz="1400" b="1" dirty="0">
            <a:solidFill>
              <a:schemeClr val="tx1"/>
            </a:solidFill>
            <a:latin typeface="Times New Roman" panose="02020603050405020304" pitchFamily="18" charset="0"/>
            <a:cs typeface="Times New Roman" panose="02020603050405020304" pitchFamily="18" charset="0"/>
          </a:endParaRPr>
        </a:p>
      </dgm:t>
    </dgm:pt>
    <dgm:pt modelId="{9177635F-61F7-4FC8-9A4B-EA4B2615A618}" type="parTrans" cxnId="{EE7AAE9B-F8C5-447F-96CD-E7CBE0EDAC10}">
      <dgm:prSet/>
      <dgm:spPr/>
      <dgm:t>
        <a:bodyPr/>
        <a:lstStyle/>
        <a:p>
          <a:endParaRPr lang="ru-RU" sz="1400" b="1">
            <a:solidFill>
              <a:schemeClr val="tx1"/>
            </a:solidFill>
            <a:latin typeface="Times New Roman" panose="02020603050405020304" pitchFamily="18" charset="0"/>
            <a:cs typeface="Times New Roman" panose="02020603050405020304" pitchFamily="18" charset="0"/>
          </a:endParaRPr>
        </a:p>
      </dgm:t>
    </dgm:pt>
    <dgm:pt modelId="{7CADFF50-502E-413D-8124-603F2B0D9260}" type="sibTrans" cxnId="{EE7AAE9B-F8C5-447F-96CD-E7CBE0EDAC10}">
      <dgm:prSet/>
      <dgm:spPr/>
      <dgm:t>
        <a:bodyPr/>
        <a:lstStyle/>
        <a:p>
          <a:endParaRPr lang="ru-RU" sz="1400" b="1">
            <a:solidFill>
              <a:schemeClr val="tx1"/>
            </a:solidFill>
            <a:latin typeface="Times New Roman" panose="02020603050405020304" pitchFamily="18" charset="0"/>
            <a:cs typeface="Times New Roman" panose="02020603050405020304" pitchFamily="18" charset="0"/>
          </a:endParaRPr>
        </a:p>
      </dgm:t>
    </dgm:pt>
    <dgm:pt modelId="{969A9CF0-9EC4-407C-8082-64A30B74479C}">
      <dgm:prSet custT="1"/>
      <dgm:spPr/>
      <dgm:t>
        <a:bodyPr/>
        <a:lstStyle/>
        <a:p>
          <a:r>
            <a:rPr lang="ru-RU" sz="1400" b="1" dirty="0" smtClean="0">
              <a:solidFill>
                <a:schemeClr val="tx1"/>
              </a:solidFill>
              <a:latin typeface="Times New Roman" panose="02020603050405020304" pitchFamily="18" charset="0"/>
              <a:cs typeface="Times New Roman" panose="02020603050405020304" pitchFamily="18" charset="0"/>
            </a:rPr>
            <a:t>Развитие культурно-досугового обслуживания населения – 76 807,9 тыс. руб.</a:t>
          </a:r>
          <a:endParaRPr lang="ru-RU" sz="1400" b="1" dirty="0">
            <a:solidFill>
              <a:schemeClr val="tx1"/>
            </a:solidFill>
            <a:latin typeface="Times New Roman" panose="02020603050405020304" pitchFamily="18" charset="0"/>
            <a:cs typeface="Times New Roman" panose="02020603050405020304" pitchFamily="18" charset="0"/>
          </a:endParaRPr>
        </a:p>
      </dgm:t>
    </dgm:pt>
    <dgm:pt modelId="{4CABA921-A7D3-4ABA-ADFD-CDD68B9E284E}" type="parTrans" cxnId="{A338A033-B002-4DC6-8CE4-F22D0CB4FABB}">
      <dgm:prSet/>
      <dgm:spPr/>
      <dgm:t>
        <a:bodyPr/>
        <a:lstStyle/>
        <a:p>
          <a:endParaRPr lang="ru-RU" sz="1400" b="1">
            <a:solidFill>
              <a:schemeClr val="tx1"/>
            </a:solidFill>
            <a:latin typeface="Times New Roman" panose="02020603050405020304" pitchFamily="18" charset="0"/>
            <a:cs typeface="Times New Roman" panose="02020603050405020304" pitchFamily="18" charset="0"/>
          </a:endParaRPr>
        </a:p>
      </dgm:t>
    </dgm:pt>
    <dgm:pt modelId="{F116795E-AD6A-4BB4-9625-6F528E316413}" type="sibTrans" cxnId="{A338A033-B002-4DC6-8CE4-F22D0CB4FABB}">
      <dgm:prSet/>
      <dgm:spPr/>
      <dgm:t>
        <a:bodyPr/>
        <a:lstStyle/>
        <a:p>
          <a:endParaRPr lang="ru-RU" sz="1400" b="1">
            <a:solidFill>
              <a:schemeClr val="tx1"/>
            </a:solidFill>
            <a:latin typeface="Times New Roman" panose="02020603050405020304" pitchFamily="18" charset="0"/>
            <a:cs typeface="Times New Roman" panose="02020603050405020304" pitchFamily="18" charset="0"/>
          </a:endParaRPr>
        </a:p>
      </dgm:t>
    </dgm:pt>
    <dgm:pt modelId="{B290954C-A21D-4FC5-9EAE-A34770260217}">
      <dgm:prSet phldrT="[Текст]" custT="1"/>
      <dgm:spPr/>
      <dgm:t>
        <a:bodyPr/>
        <a:lstStyle/>
        <a:p>
          <a:r>
            <a:rPr lang="ru-RU" sz="1400" b="1" dirty="0" smtClean="0">
              <a:solidFill>
                <a:schemeClr val="tx1"/>
              </a:solidFill>
              <a:latin typeface="Times New Roman" panose="02020603050405020304" pitchFamily="18" charset="0"/>
              <a:cs typeface="Times New Roman" panose="02020603050405020304" pitchFamily="18" charset="0"/>
            </a:rPr>
            <a:t>музыкальные инструменты, звукоусиливающая аппаратура, оборудование для людей с ограниченными возможностями, книги, учебная литература.</a:t>
          </a:r>
          <a:endParaRPr lang="ru-RU" sz="1400" b="1" dirty="0">
            <a:solidFill>
              <a:schemeClr val="tx1"/>
            </a:solidFill>
            <a:latin typeface="Times New Roman" panose="02020603050405020304" pitchFamily="18" charset="0"/>
            <a:cs typeface="Times New Roman" panose="02020603050405020304" pitchFamily="18" charset="0"/>
          </a:endParaRPr>
        </a:p>
      </dgm:t>
    </dgm:pt>
    <dgm:pt modelId="{DFFA123F-50BC-4C32-BF17-EC994D13FA4B}" type="parTrans" cxnId="{AE505482-424B-4E6E-9E9F-1D66803F66BC}">
      <dgm:prSet/>
      <dgm:spPr/>
      <dgm:t>
        <a:bodyPr/>
        <a:lstStyle/>
        <a:p>
          <a:endParaRPr lang="ru-RU" sz="1400" b="1">
            <a:solidFill>
              <a:schemeClr val="tx1"/>
            </a:solidFill>
            <a:latin typeface="Times New Roman" panose="02020603050405020304" pitchFamily="18" charset="0"/>
            <a:cs typeface="Times New Roman" panose="02020603050405020304" pitchFamily="18" charset="0"/>
          </a:endParaRPr>
        </a:p>
      </dgm:t>
    </dgm:pt>
    <dgm:pt modelId="{5FAB57AC-C652-433B-B8E9-9D8F93BAAFB4}" type="sibTrans" cxnId="{AE505482-424B-4E6E-9E9F-1D66803F66BC}">
      <dgm:prSet/>
      <dgm:spPr/>
      <dgm:t>
        <a:bodyPr/>
        <a:lstStyle/>
        <a:p>
          <a:endParaRPr lang="ru-RU" sz="1400" b="1">
            <a:solidFill>
              <a:schemeClr val="tx1"/>
            </a:solidFill>
            <a:latin typeface="Times New Roman" panose="02020603050405020304" pitchFamily="18" charset="0"/>
            <a:cs typeface="Times New Roman" panose="02020603050405020304" pitchFamily="18" charset="0"/>
          </a:endParaRPr>
        </a:p>
      </dgm:t>
    </dgm:pt>
    <dgm:pt modelId="{7EA9E339-AF24-4DC6-871E-CF6EF61DF87B}">
      <dgm:prSet custT="1"/>
      <dgm:spPr/>
      <dgm:t>
        <a:bodyPr/>
        <a:lstStyle/>
        <a:p>
          <a:r>
            <a:rPr lang="ru-RU" sz="1400" b="1" dirty="0" smtClean="0">
              <a:solidFill>
                <a:schemeClr val="tx1"/>
              </a:solidFill>
              <a:latin typeface="Times New Roman" panose="02020603050405020304" pitchFamily="18" charset="0"/>
              <a:cs typeface="Times New Roman" panose="02020603050405020304" pitchFamily="18" charset="0"/>
            </a:rPr>
            <a:t>Развитие музейного дела – 12 961,6 тыс. руб.</a:t>
          </a:r>
          <a:endParaRPr lang="ru-RU" sz="1400" b="1" dirty="0">
            <a:solidFill>
              <a:schemeClr val="tx1"/>
            </a:solidFill>
            <a:latin typeface="Times New Roman" panose="02020603050405020304" pitchFamily="18" charset="0"/>
            <a:cs typeface="Times New Roman" panose="02020603050405020304" pitchFamily="18" charset="0"/>
          </a:endParaRPr>
        </a:p>
      </dgm:t>
    </dgm:pt>
    <dgm:pt modelId="{984D8622-75F9-49D3-BAF8-3D726C731DA9}" type="parTrans" cxnId="{85CEBBDD-6F95-4294-BECB-E663B28FA43D}">
      <dgm:prSet/>
      <dgm:spPr/>
      <dgm:t>
        <a:bodyPr/>
        <a:lstStyle/>
        <a:p>
          <a:endParaRPr lang="ru-RU" sz="1400" b="1">
            <a:solidFill>
              <a:schemeClr val="tx1"/>
            </a:solidFill>
            <a:latin typeface="Times New Roman" panose="02020603050405020304" pitchFamily="18" charset="0"/>
            <a:cs typeface="Times New Roman" panose="02020603050405020304" pitchFamily="18" charset="0"/>
          </a:endParaRPr>
        </a:p>
      </dgm:t>
    </dgm:pt>
    <dgm:pt modelId="{F9F6C63C-84CA-45A5-9D8F-54E9CF25F72D}" type="sibTrans" cxnId="{85CEBBDD-6F95-4294-BECB-E663B28FA43D}">
      <dgm:prSet/>
      <dgm:spPr/>
      <dgm:t>
        <a:bodyPr/>
        <a:lstStyle/>
        <a:p>
          <a:endParaRPr lang="ru-RU" sz="1400" b="1">
            <a:solidFill>
              <a:schemeClr val="tx1"/>
            </a:solidFill>
            <a:latin typeface="Times New Roman" panose="02020603050405020304" pitchFamily="18" charset="0"/>
            <a:cs typeface="Times New Roman" panose="02020603050405020304" pitchFamily="18" charset="0"/>
          </a:endParaRPr>
        </a:p>
      </dgm:t>
    </dgm:pt>
    <dgm:pt modelId="{3A4A504B-FFF1-4E81-861B-B208F6E03C4B}">
      <dgm:prSet custT="1"/>
      <dgm:spPr/>
      <dgm:t>
        <a:bodyPr/>
        <a:lstStyle/>
        <a:p>
          <a:r>
            <a:rPr lang="ru-RU" sz="1400" b="1" dirty="0" smtClean="0">
              <a:solidFill>
                <a:schemeClr val="tx1"/>
              </a:solidFill>
              <a:latin typeface="Times New Roman" panose="02020603050405020304" pitchFamily="18" charset="0"/>
              <a:cs typeface="Times New Roman" panose="02020603050405020304" pitchFamily="18" charset="0"/>
            </a:rPr>
            <a:t>Функционирование детских школ искусств – 45 115,8 тыс. рублей</a:t>
          </a:r>
          <a:endParaRPr lang="ru-RU" sz="1400" b="1" dirty="0">
            <a:solidFill>
              <a:schemeClr val="tx1"/>
            </a:solidFill>
            <a:latin typeface="Times New Roman" panose="02020603050405020304" pitchFamily="18" charset="0"/>
            <a:cs typeface="Times New Roman" panose="02020603050405020304" pitchFamily="18" charset="0"/>
          </a:endParaRPr>
        </a:p>
      </dgm:t>
    </dgm:pt>
    <dgm:pt modelId="{750494AE-37BE-4A86-ADC8-EC4797C97B8D}" type="parTrans" cxnId="{A53500B4-22DA-4A24-A1D9-DC9DE633F284}">
      <dgm:prSet/>
      <dgm:spPr/>
      <dgm:t>
        <a:bodyPr/>
        <a:lstStyle/>
        <a:p>
          <a:endParaRPr lang="ru-RU" sz="1400" b="1">
            <a:solidFill>
              <a:schemeClr val="tx1"/>
            </a:solidFill>
            <a:latin typeface="Times New Roman" panose="02020603050405020304" pitchFamily="18" charset="0"/>
            <a:cs typeface="Times New Roman" panose="02020603050405020304" pitchFamily="18" charset="0"/>
          </a:endParaRPr>
        </a:p>
      </dgm:t>
    </dgm:pt>
    <dgm:pt modelId="{13118FFE-CC32-4412-9C7A-A8CCCC13957C}" type="sibTrans" cxnId="{A53500B4-22DA-4A24-A1D9-DC9DE633F284}">
      <dgm:prSet/>
      <dgm:spPr/>
      <dgm:t>
        <a:bodyPr/>
        <a:lstStyle/>
        <a:p>
          <a:endParaRPr lang="ru-RU" sz="1400" b="1">
            <a:solidFill>
              <a:schemeClr val="tx1"/>
            </a:solidFill>
            <a:latin typeface="Times New Roman" panose="02020603050405020304" pitchFamily="18" charset="0"/>
            <a:cs typeface="Times New Roman" panose="02020603050405020304" pitchFamily="18" charset="0"/>
          </a:endParaRPr>
        </a:p>
      </dgm:t>
    </dgm:pt>
    <dgm:pt modelId="{B3F94550-7472-402A-AAAE-DFF0B1CA6110}" type="pres">
      <dgm:prSet presAssocID="{F73DD77C-EF71-402D-9F20-924AD4BB6A67}" presName="linear" presStyleCnt="0">
        <dgm:presLayoutVars>
          <dgm:animLvl val="lvl"/>
          <dgm:resizeHandles val="exact"/>
        </dgm:presLayoutVars>
      </dgm:prSet>
      <dgm:spPr/>
      <dgm:t>
        <a:bodyPr/>
        <a:lstStyle/>
        <a:p>
          <a:endParaRPr lang="ru-RU"/>
        </a:p>
      </dgm:t>
    </dgm:pt>
    <dgm:pt modelId="{B633A95E-77C0-4F9A-9CA2-71FAB8FD92D6}" type="pres">
      <dgm:prSet presAssocID="{899ADD47-116C-4E4D-B0CA-DCAFF7D12E1B}" presName="parentText" presStyleLbl="node1" presStyleIdx="0" presStyleCnt="5">
        <dgm:presLayoutVars>
          <dgm:chMax val="0"/>
          <dgm:bulletEnabled val="1"/>
        </dgm:presLayoutVars>
      </dgm:prSet>
      <dgm:spPr/>
      <dgm:t>
        <a:bodyPr/>
        <a:lstStyle/>
        <a:p>
          <a:endParaRPr lang="ru-RU"/>
        </a:p>
      </dgm:t>
    </dgm:pt>
    <dgm:pt modelId="{26CFEC41-D787-4FB0-ACEB-A525A411552B}" type="pres">
      <dgm:prSet presAssocID="{317E9DD9-A3AB-46AF-B4C0-00C31FC06CB7}" presName="spacer" presStyleCnt="0"/>
      <dgm:spPr/>
    </dgm:pt>
    <dgm:pt modelId="{7AFC6538-3B22-4555-A39E-9B45AA397022}" type="pres">
      <dgm:prSet presAssocID="{969A9CF0-9EC4-407C-8082-64A30B74479C}" presName="parentText" presStyleLbl="node1" presStyleIdx="1" presStyleCnt="5">
        <dgm:presLayoutVars>
          <dgm:chMax val="0"/>
          <dgm:bulletEnabled val="1"/>
        </dgm:presLayoutVars>
      </dgm:prSet>
      <dgm:spPr/>
      <dgm:t>
        <a:bodyPr/>
        <a:lstStyle/>
        <a:p>
          <a:endParaRPr lang="ru-RU"/>
        </a:p>
      </dgm:t>
    </dgm:pt>
    <dgm:pt modelId="{68EFCCD6-89B6-4682-92AD-26ADDC1E5B96}" type="pres">
      <dgm:prSet presAssocID="{F116795E-AD6A-4BB4-9625-6F528E316413}" presName="spacer" presStyleCnt="0"/>
      <dgm:spPr/>
    </dgm:pt>
    <dgm:pt modelId="{561B7770-BAA7-49A9-AE6A-F17A8E95326F}" type="pres">
      <dgm:prSet presAssocID="{7EA9E339-AF24-4DC6-871E-CF6EF61DF87B}" presName="parentText" presStyleLbl="node1" presStyleIdx="2" presStyleCnt="5">
        <dgm:presLayoutVars>
          <dgm:chMax val="0"/>
          <dgm:bulletEnabled val="1"/>
        </dgm:presLayoutVars>
      </dgm:prSet>
      <dgm:spPr/>
      <dgm:t>
        <a:bodyPr/>
        <a:lstStyle/>
        <a:p>
          <a:endParaRPr lang="ru-RU"/>
        </a:p>
      </dgm:t>
    </dgm:pt>
    <dgm:pt modelId="{42297DC5-505B-4D12-A075-A7A08D9FA6B1}" type="pres">
      <dgm:prSet presAssocID="{F9F6C63C-84CA-45A5-9D8F-54E9CF25F72D}" presName="spacer" presStyleCnt="0"/>
      <dgm:spPr/>
    </dgm:pt>
    <dgm:pt modelId="{2C8AC58B-1661-40B8-BA0E-B5FC42BF36C9}" type="pres">
      <dgm:prSet presAssocID="{3A4A504B-FFF1-4E81-861B-B208F6E03C4B}" presName="parentText" presStyleLbl="node1" presStyleIdx="3" presStyleCnt="5">
        <dgm:presLayoutVars>
          <dgm:chMax val="0"/>
          <dgm:bulletEnabled val="1"/>
        </dgm:presLayoutVars>
      </dgm:prSet>
      <dgm:spPr/>
      <dgm:t>
        <a:bodyPr/>
        <a:lstStyle/>
        <a:p>
          <a:endParaRPr lang="ru-RU"/>
        </a:p>
      </dgm:t>
    </dgm:pt>
    <dgm:pt modelId="{C68D79B3-3482-4490-82E5-37AD754CC7C5}" type="pres">
      <dgm:prSet presAssocID="{13118FFE-CC32-4412-9C7A-A8CCCC13957C}" presName="spacer" presStyleCnt="0"/>
      <dgm:spPr/>
    </dgm:pt>
    <dgm:pt modelId="{B9A79F6A-D032-43D8-8E29-6AF593E38111}" type="pres">
      <dgm:prSet presAssocID="{945B5A5F-5F8E-43AF-A98F-9883EC45A258}" presName="parentText" presStyleLbl="node1" presStyleIdx="4" presStyleCnt="5">
        <dgm:presLayoutVars>
          <dgm:chMax val="0"/>
          <dgm:bulletEnabled val="1"/>
        </dgm:presLayoutVars>
      </dgm:prSet>
      <dgm:spPr/>
      <dgm:t>
        <a:bodyPr/>
        <a:lstStyle/>
        <a:p>
          <a:endParaRPr lang="ru-RU"/>
        </a:p>
      </dgm:t>
    </dgm:pt>
    <dgm:pt modelId="{B4FE0AD2-80F0-45CA-A21B-8CA5CEFF16B0}" type="pres">
      <dgm:prSet presAssocID="{945B5A5F-5F8E-43AF-A98F-9883EC45A258}" presName="childText" presStyleLbl="revTx" presStyleIdx="0" presStyleCnt="1">
        <dgm:presLayoutVars>
          <dgm:bulletEnabled val="1"/>
        </dgm:presLayoutVars>
      </dgm:prSet>
      <dgm:spPr/>
      <dgm:t>
        <a:bodyPr/>
        <a:lstStyle/>
        <a:p>
          <a:endParaRPr lang="ru-RU"/>
        </a:p>
      </dgm:t>
    </dgm:pt>
  </dgm:ptLst>
  <dgm:cxnLst>
    <dgm:cxn modelId="{AE505482-424B-4E6E-9E9F-1D66803F66BC}" srcId="{945B5A5F-5F8E-43AF-A98F-9883EC45A258}" destId="{B290954C-A21D-4FC5-9EAE-A34770260217}" srcOrd="1" destOrd="0" parTransId="{DFFA123F-50BC-4C32-BF17-EC994D13FA4B}" sibTransId="{5FAB57AC-C652-433B-B8E9-9D8F93BAAFB4}"/>
    <dgm:cxn modelId="{9E34BB3F-955A-43F9-BB4C-8F0380E58CF9}" srcId="{F73DD77C-EF71-402D-9F20-924AD4BB6A67}" destId="{899ADD47-116C-4E4D-B0CA-DCAFF7D12E1B}" srcOrd="0" destOrd="0" parTransId="{53F80C6A-4BF3-42B8-8C7F-5471241B89E2}" sibTransId="{317E9DD9-A3AB-46AF-B4C0-00C31FC06CB7}"/>
    <dgm:cxn modelId="{A20AD2B5-D13F-4205-9365-EF52248DEC82}" type="presOf" srcId="{969A9CF0-9EC4-407C-8082-64A30B74479C}" destId="{7AFC6538-3B22-4555-A39E-9B45AA397022}" srcOrd="0" destOrd="0" presId="urn:microsoft.com/office/officeart/2005/8/layout/vList2"/>
    <dgm:cxn modelId="{9166C8D9-1474-48BA-84FA-7997EEB78118}" type="presOf" srcId="{F73DD77C-EF71-402D-9F20-924AD4BB6A67}" destId="{B3F94550-7472-402A-AAAE-DFF0B1CA6110}" srcOrd="0" destOrd="0" presId="urn:microsoft.com/office/officeart/2005/8/layout/vList2"/>
    <dgm:cxn modelId="{6EAC7FC8-C505-4113-B755-3D85A935FA98}" type="presOf" srcId="{7EA9E339-AF24-4DC6-871E-CF6EF61DF87B}" destId="{561B7770-BAA7-49A9-AE6A-F17A8E95326F}" srcOrd="0" destOrd="0" presId="urn:microsoft.com/office/officeart/2005/8/layout/vList2"/>
    <dgm:cxn modelId="{13AFC1F1-A850-4E06-8B23-D173A5C941FB}" type="presOf" srcId="{945B5A5F-5F8E-43AF-A98F-9883EC45A258}" destId="{B9A79F6A-D032-43D8-8E29-6AF593E38111}" srcOrd="0" destOrd="0" presId="urn:microsoft.com/office/officeart/2005/8/layout/vList2"/>
    <dgm:cxn modelId="{A53500B4-22DA-4A24-A1D9-DC9DE633F284}" srcId="{F73DD77C-EF71-402D-9F20-924AD4BB6A67}" destId="{3A4A504B-FFF1-4E81-861B-B208F6E03C4B}" srcOrd="3" destOrd="0" parTransId="{750494AE-37BE-4A86-ADC8-EC4797C97B8D}" sibTransId="{13118FFE-CC32-4412-9C7A-A8CCCC13957C}"/>
    <dgm:cxn modelId="{DD3FA8C4-742C-496C-8225-51AAEB03DBE2}" type="presOf" srcId="{899ADD47-116C-4E4D-B0CA-DCAFF7D12E1B}" destId="{B633A95E-77C0-4F9A-9CA2-71FAB8FD92D6}" srcOrd="0" destOrd="0" presId="urn:microsoft.com/office/officeart/2005/8/layout/vList2"/>
    <dgm:cxn modelId="{F2FD060F-1CB5-4DE9-978F-233FF8A29296}" type="presOf" srcId="{F00B7A86-B0A2-4C6F-8FE1-D53FED83A602}" destId="{B4FE0AD2-80F0-45CA-A21B-8CA5CEFF16B0}" srcOrd="0" destOrd="0" presId="urn:microsoft.com/office/officeart/2005/8/layout/vList2"/>
    <dgm:cxn modelId="{EE7AAE9B-F8C5-447F-96CD-E7CBE0EDAC10}" srcId="{945B5A5F-5F8E-43AF-A98F-9883EC45A258}" destId="{F00B7A86-B0A2-4C6F-8FE1-D53FED83A602}" srcOrd="0" destOrd="0" parTransId="{9177635F-61F7-4FC8-9A4B-EA4B2615A618}" sibTransId="{7CADFF50-502E-413D-8124-603F2B0D9260}"/>
    <dgm:cxn modelId="{3BBC440B-02E3-4647-90B7-9E64889DF6F5}" type="presOf" srcId="{B290954C-A21D-4FC5-9EAE-A34770260217}" destId="{B4FE0AD2-80F0-45CA-A21B-8CA5CEFF16B0}" srcOrd="0" destOrd="1" presId="urn:microsoft.com/office/officeart/2005/8/layout/vList2"/>
    <dgm:cxn modelId="{A338A033-B002-4DC6-8CE4-F22D0CB4FABB}" srcId="{F73DD77C-EF71-402D-9F20-924AD4BB6A67}" destId="{969A9CF0-9EC4-407C-8082-64A30B74479C}" srcOrd="1" destOrd="0" parTransId="{4CABA921-A7D3-4ABA-ADFD-CDD68B9E284E}" sibTransId="{F116795E-AD6A-4BB4-9625-6F528E316413}"/>
    <dgm:cxn modelId="{F899A535-457E-41C9-A22B-81CB58BC0537}" srcId="{F73DD77C-EF71-402D-9F20-924AD4BB6A67}" destId="{945B5A5F-5F8E-43AF-A98F-9883EC45A258}" srcOrd="4" destOrd="0" parTransId="{F8AF8C09-F5E4-411A-9E31-9320B966F490}" sibTransId="{4CB98D97-73C9-4943-887D-69EC36806026}"/>
    <dgm:cxn modelId="{42E7E763-5146-46CC-8CAD-2DB26CC84EF9}" type="presOf" srcId="{3A4A504B-FFF1-4E81-861B-B208F6E03C4B}" destId="{2C8AC58B-1661-40B8-BA0E-B5FC42BF36C9}" srcOrd="0" destOrd="0" presId="urn:microsoft.com/office/officeart/2005/8/layout/vList2"/>
    <dgm:cxn modelId="{85CEBBDD-6F95-4294-BECB-E663B28FA43D}" srcId="{F73DD77C-EF71-402D-9F20-924AD4BB6A67}" destId="{7EA9E339-AF24-4DC6-871E-CF6EF61DF87B}" srcOrd="2" destOrd="0" parTransId="{984D8622-75F9-49D3-BAF8-3D726C731DA9}" sibTransId="{F9F6C63C-84CA-45A5-9D8F-54E9CF25F72D}"/>
    <dgm:cxn modelId="{473E5717-0F9E-4D2B-BB49-0E454AD40DC5}" type="presParOf" srcId="{B3F94550-7472-402A-AAAE-DFF0B1CA6110}" destId="{B633A95E-77C0-4F9A-9CA2-71FAB8FD92D6}" srcOrd="0" destOrd="0" presId="urn:microsoft.com/office/officeart/2005/8/layout/vList2"/>
    <dgm:cxn modelId="{E8B0BEBF-9D92-493D-957F-8E56604ECE2D}" type="presParOf" srcId="{B3F94550-7472-402A-AAAE-DFF0B1CA6110}" destId="{26CFEC41-D787-4FB0-ACEB-A525A411552B}" srcOrd="1" destOrd="0" presId="urn:microsoft.com/office/officeart/2005/8/layout/vList2"/>
    <dgm:cxn modelId="{7F3DE9C5-9BE4-42F0-94BE-639242B5533B}" type="presParOf" srcId="{B3F94550-7472-402A-AAAE-DFF0B1CA6110}" destId="{7AFC6538-3B22-4555-A39E-9B45AA397022}" srcOrd="2" destOrd="0" presId="urn:microsoft.com/office/officeart/2005/8/layout/vList2"/>
    <dgm:cxn modelId="{40306A12-B3FE-4A3C-B8D2-F4DFDE72E216}" type="presParOf" srcId="{B3F94550-7472-402A-AAAE-DFF0B1CA6110}" destId="{68EFCCD6-89B6-4682-92AD-26ADDC1E5B96}" srcOrd="3" destOrd="0" presId="urn:microsoft.com/office/officeart/2005/8/layout/vList2"/>
    <dgm:cxn modelId="{10BC945F-A96A-482C-B922-AED71DDB6358}" type="presParOf" srcId="{B3F94550-7472-402A-AAAE-DFF0B1CA6110}" destId="{561B7770-BAA7-49A9-AE6A-F17A8E95326F}" srcOrd="4" destOrd="0" presId="urn:microsoft.com/office/officeart/2005/8/layout/vList2"/>
    <dgm:cxn modelId="{4962C7EA-8F38-4824-B496-05801DC85EDC}" type="presParOf" srcId="{B3F94550-7472-402A-AAAE-DFF0B1CA6110}" destId="{42297DC5-505B-4D12-A075-A7A08D9FA6B1}" srcOrd="5" destOrd="0" presId="urn:microsoft.com/office/officeart/2005/8/layout/vList2"/>
    <dgm:cxn modelId="{A9D5152E-068B-4777-95BF-8F3FF879760A}" type="presParOf" srcId="{B3F94550-7472-402A-AAAE-DFF0B1CA6110}" destId="{2C8AC58B-1661-40B8-BA0E-B5FC42BF36C9}" srcOrd="6" destOrd="0" presId="urn:microsoft.com/office/officeart/2005/8/layout/vList2"/>
    <dgm:cxn modelId="{3B78F0AA-7507-43A7-B560-4CA5F49B804E}" type="presParOf" srcId="{B3F94550-7472-402A-AAAE-DFF0B1CA6110}" destId="{C68D79B3-3482-4490-82E5-37AD754CC7C5}" srcOrd="7" destOrd="0" presId="urn:microsoft.com/office/officeart/2005/8/layout/vList2"/>
    <dgm:cxn modelId="{38552F61-B37C-44C6-B195-C55777484B1F}" type="presParOf" srcId="{B3F94550-7472-402A-AAAE-DFF0B1CA6110}" destId="{B9A79F6A-D032-43D8-8E29-6AF593E38111}" srcOrd="8" destOrd="0" presId="urn:microsoft.com/office/officeart/2005/8/layout/vList2"/>
    <dgm:cxn modelId="{E44EE743-8EED-4B7D-9FE8-1B29937C376B}" type="presParOf" srcId="{B3F94550-7472-402A-AAAE-DFF0B1CA6110}" destId="{B4FE0AD2-80F0-45CA-A21B-8CA5CEFF16B0}" srcOrd="9"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5A027FB6-0FE1-4A09-A9C8-EA4FF014DCC8}" type="doc">
      <dgm:prSet loTypeId="urn:microsoft.com/office/officeart/2005/8/layout/process1" loCatId="process" qsTypeId="urn:microsoft.com/office/officeart/2005/8/quickstyle/simple3" qsCatId="simple" csTypeId="urn:microsoft.com/office/officeart/2005/8/colors/colorful2" csCatId="colorful" phldr="1"/>
      <dgm:spPr/>
    </dgm:pt>
    <dgm:pt modelId="{1E33A603-76BD-44D9-BE49-1899A6473DCD}">
      <dgm:prSet phldrT="[Текст]" custT="1"/>
      <dgm:spPr/>
      <dgm:t>
        <a:bodyPr/>
        <a:lstStyle/>
        <a:p>
          <a:r>
            <a:rPr lang="ru-RU" sz="1200" b="1" smtClean="0">
              <a:latin typeface="Times New Roman" panose="02020603050405020304" pitchFamily="18" charset="0"/>
              <a:cs typeface="Times New Roman" panose="02020603050405020304" pitchFamily="18" charset="0"/>
            </a:rPr>
            <a:t>Библиотечное обслуживание</a:t>
          </a:r>
          <a:endParaRPr lang="ru-RU" sz="1200" b="1" dirty="0">
            <a:latin typeface="Times New Roman" panose="02020603050405020304" pitchFamily="18" charset="0"/>
            <a:cs typeface="Times New Roman" panose="02020603050405020304" pitchFamily="18" charset="0"/>
          </a:endParaRPr>
        </a:p>
      </dgm:t>
    </dgm:pt>
    <dgm:pt modelId="{D515DE57-86B5-4787-9D0A-6756C59282C9}" type="parTrans" cxnId="{6437151D-0E2F-4CC1-AD65-36C9E8E5CCFC}">
      <dgm:prSet/>
      <dgm:spPr/>
      <dgm:t>
        <a:bodyPr/>
        <a:lstStyle/>
        <a:p>
          <a:endParaRPr lang="ru-RU" sz="1200">
            <a:latin typeface="Times New Roman" panose="02020603050405020304" pitchFamily="18" charset="0"/>
            <a:cs typeface="Times New Roman" panose="02020603050405020304" pitchFamily="18" charset="0"/>
          </a:endParaRPr>
        </a:p>
      </dgm:t>
    </dgm:pt>
    <dgm:pt modelId="{2B54CCD9-69A5-4980-B759-D5FFBCBD81B0}" type="sibTrans" cxnId="{6437151D-0E2F-4CC1-AD65-36C9E8E5CCFC}">
      <dgm:prSet custT="1"/>
      <dgm:spPr/>
      <dgm:t>
        <a:bodyPr/>
        <a:lstStyle/>
        <a:p>
          <a:endParaRPr lang="ru-RU" sz="1200">
            <a:latin typeface="Times New Roman" panose="02020603050405020304" pitchFamily="18" charset="0"/>
            <a:cs typeface="Times New Roman" panose="02020603050405020304" pitchFamily="18" charset="0"/>
          </a:endParaRPr>
        </a:p>
      </dgm:t>
    </dgm:pt>
    <dgm:pt modelId="{DA5EE0B4-875D-4E89-B574-01669275456B}">
      <dgm:prSet phldrT="[Текст]" custT="1"/>
      <dgm:spPr/>
      <dgm:t>
        <a:bodyPr/>
        <a:lstStyle/>
        <a:p>
          <a:r>
            <a:rPr lang="ru-RU" sz="1200" b="1" dirty="0" smtClean="0">
              <a:latin typeface="Times New Roman" panose="02020603050405020304" pitchFamily="18" charset="0"/>
              <a:cs typeface="Times New Roman" panose="02020603050405020304" pitchFamily="18" charset="0"/>
            </a:rPr>
            <a:t>1 учреждение с 7 филиалами</a:t>
          </a:r>
          <a:endParaRPr lang="ru-RU" sz="1200" b="1" dirty="0">
            <a:latin typeface="Times New Roman" panose="02020603050405020304" pitchFamily="18" charset="0"/>
            <a:cs typeface="Times New Roman" panose="02020603050405020304" pitchFamily="18" charset="0"/>
          </a:endParaRPr>
        </a:p>
      </dgm:t>
    </dgm:pt>
    <dgm:pt modelId="{EAC885DC-B58B-41E5-804F-0AF25E78B038}" type="parTrans" cxnId="{029C6114-3ABB-44EB-9607-23A6F63175A5}">
      <dgm:prSet/>
      <dgm:spPr/>
      <dgm:t>
        <a:bodyPr/>
        <a:lstStyle/>
        <a:p>
          <a:endParaRPr lang="ru-RU" sz="1200">
            <a:latin typeface="Times New Roman" panose="02020603050405020304" pitchFamily="18" charset="0"/>
            <a:cs typeface="Times New Roman" panose="02020603050405020304" pitchFamily="18" charset="0"/>
          </a:endParaRPr>
        </a:p>
      </dgm:t>
    </dgm:pt>
    <dgm:pt modelId="{3A8C7914-5221-40B4-AAEE-601AFD4DEFBE}" type="sibTrans" cxnId="{029C6114-3ABB-44EB-9607-23A6F63175A5}">
      <dgm:prSet custT="1"/>
      <dgm:spPr/>
      <dgm:t>
        <a:bodyPr/>
        <a:lstStyle/>
        <a:p>
          <a:endParaRPr lang="ru-RU" sz="1200">
            <a:latin typeface="Times New Roman" panose="02020603050405020304" pitchFamily="18" charset="0"/>
            <a:cs typeface="Times New Roman" panose="02020603050405020304" pitchFamily="18" charset="0"/>
          </a:endParaRPr>
        </a:p>
      </dgm:t>
    </dgm:pt>
    <dgm:pt modelId="{EE456DBF-92DB-4115-8083-AB3D82B93C27}">
      <dgm:prSet phldrT="[Текст]" custT="1"/>
      <dgm:spPr/>
      <dgm:t>
        <a:bodyPr/>
        <a:lstStyle/>
        <a:p>
          <a:r>
            <a:rPr lang="ru-RU" sz="1200" b="1" dirty="0" smtClean="0">
              <a:latin typeface="Times New Roman" panose="02020603050405020304" pitchFamily="18" charset="0"/>
              <a:cs typeface="Times New Roman" panose="02020603050405020304" pitchFamily="18" charset="0"/>
            </a:rPr>
            <a:t>Охват жителей: 10 157 человека или 67,3%</a:t>
          </a:r>
        </a:p>
        <a:p>
          <a:r>
            <a:rPr lang="ru-RU" sz="1200" b="1" dirty="0" smtClean="0">
              <a:latin typeface="Times New Roman" panose="02020603050405020304" pitchFamily="18" charset="0"/>
              <a:cs typeface="Times New Roman" panose="02020603050405020304" pitchFamily="18" charset="0"/>
            </a:rPr>
            <a:t>Обеспеченность библиотеками: </a:t>
          </a:r>
        </a:p>
        <a:p>
          <a:r>
            <a:rPr lang="ru-RU" sz="1200" b="1" dirty="0" smtClean="0">
              <a:latin typeface="Times New Roman" panose="02020603050405020304" pitchFamily="18" charset="0"/>
              <a:cs typeface="Times New Roman" panose="02020603050405020304" pitchFamily="18" charset="0"/>
            </a:rPr>
            <a:t>2516 чел. на 1 филиал.</a:t>
          </a:r>
        </a:p>
        <a:p>
          <a:r>
            <a:rPr lang="ru-RU" sz="1200" b="1" dirty="0" smtClean="0">
              <a:latin typeface="Times New Roman" panose="02020603050405020304" pitchFamily="18" charset="0"/>
              <a:cs typeface="Times New Roman" panose="02020603050405020304" pitchFamily="18" charset="0"/>
            </a:rPr>
            <a:t>Посещений: 83 211 ед.</a:t>
          </a:r>
        </a:p>
        <a:p>
          <a:r>
            <a:rPr lang="ru-RU" sz="1200" b="1" dirty="0" smtClean="0">
              <a:latin typeface="Times New Roman" panose="02020603050405020304" pitchFamily="18" charset="0"/>
              <a:cs typeface="Times New Roman" panose="02020603050405020304" pitchFamily="18" charset="0"/>
            </a:rPr>
            <a:t>Книговыдач: 250 130 экз.</a:t>
          </a:r>
        </a:p>
        <a:p>
          <a:r>
            <a:rPr lang="ru-RU" sz="1200" b="1" dirty="0" smtClean="0">
              <a:latin typeface="Times New Roman" panose="02020603050405020304" pitchFamily="18" charset="0"/>
              <a:cs typeface="Times New Roman" panose="02020603050405020304" pitchFamily="18" charset="0"/>
            </a:rPr>
            <a:t>Книгообеспеченность на 1 чел.: 6,5 экз.</a:t>
          </a:r>
          <a:endParaRPr lang="ru-RU" sz="1200" b="1" dirty="0">
            <a:latin typeface="Times New Roman" panose="02020603050405020304" pitchFamily="18" charset="0"/>
            <a:cs typeface="Times New Roman" panose="02020603050405020304" pitchFamily="18" charset="0"/>
          </a:endParaRPr>
        </a:p>
      </dgm:t>
    </dgm:pt>
    <dgm:pt modelId="{ABAF6491-2225-4889-BEF0-33BC56BCA134}" type="parTrans" cxnId="{3C4E8CE4-9293-43FD-8670-4F6D6095EDCF}">
      <dgm:prSet/>
      <dgm:spPr/>
      <dgm:t>
        <a:bodyPr/>
        <a:lstStyle/>
        <a:p>
          <a:endParaRPr lang="ru-RU" sz="1200">
            <a:latin typeface="Times New Roman" panose="02020603050405020304" pitchFamily="18" charset="0"/>
            <a:cs typeface="Times New Roman" panose="02020603050405020304" pitchFamily="18" charset="0"/>
          </a:endParaRPr>
        </a:p>
      </dgm:t>
    </dgm:pt>
    <dgm:pt modelId="{F33C68F7-1E4A-4636-8EB2-4DC118A3C4A5}" type="sibTrans" cxnId="{3C4E8CE4-9293-43FD-8670-4F6D6095EDCF}">
      <dgm:prSet/>
      <dgm:spPr/>
      <dgm:t>
        <a:bodyPr/>
        <a:lstStyle/>
        <a:p>
          <a:endParaRPr lang="ru-RU" sz="1200">
            <a:latin typeface="Times New Roman" panose="02020603050405020304" pitchFamily="18" charset="0"/>
            <a:cs typeface="Times New Roman" panose="02020603050405020304" pitchFamily="18" charset="0"/>
          </a:endParaRPr>
        </a:p>
      </dgm:t>
    </dgm:pt>
    <dgm:pt modelId="{49AC21E6-91F8-4C13-94EF-0B156DC5581F}" type="pres">
      <dgm:prSet presAssocID="{5A027FB6-0FE1-4A09-A9C8-EA4FF014DCC8}" presName="Name0" presStyleCnt="0">
        <dgm:presLayoutVars>
          <dgm:dir/>
          <dgm:resizeHandles val="exact"/>
        </dgm:presLayoutVars>
      </dgm:prSet>
      <dgm:spPr/>
    </dgm:pt>
    <dgm:pt modelId="{4BCF48F5-E25A-45B7-B143-A89D2F8E1F0F}" type="pres">
      <dgm:prSet presAssocID="{1E33A603-76BD-44D9-BE49-1899A6473DCD}" presName="node" presStyleLbl="node1" presStyleIdx="0" presStyleCnt="3">
        <dgm:presLayoutVars>
          <dgm:bulletEnabled val="1"/>
        </dgm:presLayoutVars>
      </dgm:prSet>
      <dgm:spPr/>
      <dgm:t>
        <a:bodyPr/>
        <a:lstStyle/>
        <a:p>
          <a:endParaRPr lang="ru-RU"/>
        </a:p>
      </dgm:t>
    </dgm:pt>
    <dgm:pt modelId="{88DE6B41-0FCF-401D-8E90-1EFCF014D334}" type="pres">
      <dgm:prSet presAssocID="{2B54CCD9-69A5-4980-B759-D5FFBCBD81B0}" presName="sibTrans" presStyleLbl="sibTrans2D1" presStyleIdx="0" presStyleCnt="2"/>
      <dgm:spPr/>
      <dgm:t>
        <a:bodyPr/>
        <a:lstStyle/>
        <a:p>
          <a:endParaRPr lang="ru-RU"/>
        </a:p>
      </dgm:t>
    </dgm:pt>
    <dgm:pt modelId="{7CB84DE4-05D7-434F-93E4-4A86FAEA08AB}" type="pres">
      <dgm:prSet presAssocID="{2B54CCD9-69A5-4980-B759-D5FFBCBD81B0}" presName="connectorText" presStyleLbl="sibTrans2D1" presStyleIdx="0" presStyleCnt="2"/>
      <dgm:spPr/>
      <dgm:t>
        <a:bodyPr/>
        <a:lstStyle/>
        <a:p>
          <a:endParaRPr lang="ru-RU"/>
        </a:p>
      </dgm:t>
    </dgm:pt>
    <dgm:pt modelId="{6B530862-B93E-4299-B3D4-C592B55B44F6}" type="pres">
      <dgm:prSet presAssocID="{DA5EE0B4-875D-4E89-B574-01669275456B}" presName="node" presStyleLbl="node1" presStyleIdx="1" presStyleCnt="3">
        <dgm:presLayoutVars>
          <dgm:bulletEnabled val="1"/>
        </dgm:presLayoutVars>
      </dgm:prSet>
      <dgm:spPr/>
      <dgm:t>
        <a:bodyPr/>
        <a:lstStyle/>
        <a:p>
          <a:endParaRPr lang="ru-RU"/>
        </a:p>
      </dgm:t>
    </dgm:pt>
    <dgm:pt modelId="{A0EA4CF7-830C-4BF6-8CAF-295083DD315A}" type="pres">
      <dgm:prSet presAssocID="{3A8C7914-5221-40B4-AAEE-601AFD4DEFBE}" presName="sibTrans" presStyleLbl="sibTrans2D1" presStyleIdx="1" presStyleCnt="2"/>
      <dgm:spPr/>
      <dgm:t>
        <a:bodyPr/>
        <a:lstStyle/>
        <a:p>
          <a:endParaRPr lang="ru-RU"/>
        </a:p>
      </dgm:t>
    </dgm:pt>
    <dgm:pt modelId="{813F2C2D-289A-4791-9728-8AADFEB371B2}" type="pres">
      <dgm:prSet presAssocID="{3A8C7914-5221-40B4-AAEE-601AFD4DEFBE}" presName="connectorText" presStyleLbl="sibTrans2D1" presStyleIdx="1" presStyleCnt="2"/>
      <dgm:spPr/>
      <dgm:t>
        <a:bodyPr/>
        <a:lstStyle/>
        <a:p>
          <a:endParaRPr lang="ru-RU"/>
        </a:p>
      </dgm:t>
    </dgm:pt>
    <dgm:pt modelId="{46AF31EC-2820-47D1-B88F-D7025FE6B67D}" type="pres">
      <dgm:prSet presAssocID="{EE456DBF-92DB-4115-8083-AB3D82B93C27}" presName="node" presStyleLbl="node1" presStyleIdx="2" presStyleCnt="3" custScaleX="192877">
        <dgm:presLayoutVars>
          <dgm:bulletEnabled val="1"/>
        </dgm:presLayoutVars>
      </dgm:prSet>
      <dgm:spPr/>
      <dgm:t>
        <a:bodyPr/>
        <a:lstStyle/>
        <a:p>
          <a:endParaRPr lang="ru-RU"/>
        </a:p>
      </dgm:t>
    </dgm:pt>
  </dgm:ptLst>
  <dgm:cxnLst>
    <dgm:cxn modelId="{55DBB8DB-1ADF-4DDC-AD9B-BCF63C5E02C9}" type="presOf" srcId="{3A8C7914-5221-40B4-AAEE-601AFD4DEFBE}" destId="{813F2C2D-289A-4791-9728-8AADFEB371B2}" srcOrd="1" destOrd="0" presId="urn:microsoft.com/office/officeart/2005/8/layout/process1"/>
    <dgm:cxn modelId="{029C6114-3ABB-44EB-9607-23A6F63175A5}" srcId="{5A027FB6-0FE1-4A09-A9C8-EA4FF014DCC8}" destId="{DA5EE0B4-875D-4E89-B574-01669275456B}" srcOrd="1" destOrd="0" parTransId="{EAC885DC-B58B-41E5-804F-0AF25E78B038}" sibTransId="{3A8C7914-5221-40B4-AAEE-601AFD4DEFBE}"/>
    <dgm:cxn modelId="{6437151D-0E2F-4CC1-AD65-36C9E8E5CCFC}" srcId="{5A027FB6-0FE1-4A09-A9C8-EA4FF014DCC8}" destId="{1E33A603-76BD-44D9-BE49-1899A6473DCD}" srcOrd="0" destOrd="0" parTransId="{D515DE57-86B5-4787-9D0A-6756C59282C9}" sibTransId="{2B54CCD9-69A5-4980-B759-D5FFBCBD81B0}"/>
    <dgm:cxn modelId="{6B2FBAF2-8A8A-4538-8C89-CA1B1125DE1C}" type="presOf" srcId="{5A027FB6-0FE1-4A09-A9C8-EA4FF014DCC8}" destId="{49AC21E6-91F8-4C13-94EF-0B156DC5581F}" srcOrd="0" destOrd="0" presId="urn:microsoft.com/office/officeart/2005/8/layout/process1"/>
    <dgm:cxn modelId="{8852C919-5FE8-4CF5-9CA7-C28E57A6BFD9}" type="presOf" srcId="{DA5EE0B4-875D-4E89-B574-01669275456B}" destId="{6B530862-B93E-4299-B3D4-C592B55B44F6}" srcOrd="0" destOrd="0" presId="urn:microsoft.com/office/officeart/2005/8/layout/process1"/>
    <dgm:cxn modelId="{A6553459-2FF8-41A0-91E6-5E175F0021DD}" type="presOf" srcId="{2B54CCD9-69A5-4980-B759-D5FFBCBD81B0}" destId="{88DE6B41-0FCF-401D-8E90-1EFCF014D334}" srcOrd="0" destOrd="0" presId="urn:microsoft.com/office/officeart/2005/8/layout/process1"/>
    <dgm:cxn modelId="{D229BC4E-6694-4B37-A2AA-006476AC19D8}" type="presOf" srcId="{3A8C7914-5221-40B4-AAEE-601AFD4DEFBE}" destId="{A0EA4CF7-830C-4BF6-8CAF-295083DD315A}" srcOrd="0" destOrd="0" presId="urn:microsoft.com/office/officeart/2005/8/layout/process1"/>
    <dgm:cxn modelId="{BC29DCB6-AEEF-48E7-87EC-B98134B9FA26}" type="presOf" srcId="{EE456DBF-92DB-4115-8083-AB3D82B93C27}" destId="{46AF31EC-2820-47D1-B88F-D7025FE6B67D}" srcOrd="0" destOrd="0" presId="urn:microsoft.com/office/officeart/2005/8/layout/process1"/>
    <dgm:cxn modelId="{B7D6EB7D-28EB-4C34-9CE8-89CECF14F2FB}" type="presOf" srcId="{1E33A603-76BD-44D9-BE49-1899A6473DCD}" destId="{4BCF48F5-E25A-45B7-B143-A89D2F8E1F0F}" srcOrd="0" destOrd="0" presId="urn:microsoft.com/office/officeart/2005/8/layout/process1"/>
    <dgm:cxn modelId="{3C4E8CE4-9293-43FD-8670-4F6D6095EDCF}" srcId="{5A027FB6-0FE1-4A09-A9C8-EA4FF014DCC8}" destId="{EE456DBF-92DB-4115-8083-AB3D82B93C27}" srcOrd="2" destOrd="0" parTransId="{ABAF6491-2225-4889-BEF0-33BC56BCA134}" sibTransId="{F33C68F7-1E4A-4636-8EB2-4DC118A3C4A5}"/>
    <dgm:cxn modelId="{8AF15280-BC01-4314-9BB1-7D08B80CDA38}" type="presOf" srcId="{2B54CCD9-69A5-4980-B759-D5FFBCBD81B0}" destId="{7CB84DE4-05D7-434F-93E4-4A86FAEA08AB}" srcOrd="1" destOrd="0" presId="urn:microsoft.com/office/officeart/2005/8/layout/process1"/>
    <dgm:cxn modelId="{66077973-684E-4A84-A6B4-4A071E2704D5}" type="presParOf" srcId="{49AC21E6-91F8-4C13-94EF-0B156DC5581F}" destId="{4BCF48F5-E25A-45B7-B143-A89D2F8E1F0F}" srcOrd="0" destOrd="0" presId="urn:microsoft.com/office/officeart/2005/8/layout/process1"/>
    <dgm:cxn modelId="{960EB34F-16D8-48BD-9B65-F7A579C9FAF7}" type="presParOf" srcId="{49AC21E6-91F8-4C13-94EF-0B156DC5581F}" destId="{88DE6B41-0FCF-401D-8E90-1EFCF014D334}" srcOrd="1" destOrd="0" presId="urn:microsoft.com/office/officeart/2005/8/layout/process1"/>
    <dgm:cxn modelId="{05577DEB-50ED-4D9B-8C1D-F8C4C1FB3BD6}" type="presParOf" srcId="{88DE6B41-0FCF-401D-8E90-1EFCF014D334}" destId="{7CB84DE4-05D7-434F-93E4-4A86FAEA08AB}" srcOrd="0" destOrd="0" presId="urn:microsoft.com/office/officeart/2005/8/layout/process1"/>
    <dgm:cxn modelId="{C465AFF1-6A52-414B-84A8-800D9E060020}" type="presParOf" srcId="{49AC21E6-91F8-4C13-94EF-0B156DC5581F}" destId="{6B530862-B93E-4299-B3D4-C592B55B44F6}" srcOrd="2" destOrd="0" presId="urn:microsoft.com/office/officeart/2005/8/layout/process1"/>
    <dgm:cxn modelId="{D4A23AE5-00B4-42B6-8C92-20466B0C46C3}" type="presParOf" srcId="{49AC21E6-91F8-4C13-94EF-0B156DC5581F}" destId="{A0EA4CF7-830C-4BF6-8CAF-295083DD315A}" srcOrd="3" destOrd="0" presId="urn:microsoft.com/office/officeart/2005/8/layout/process1"/>
    <dgm:cxn modelId="{03722297-4C6D-4224-AE3B-6C0AEC88EC70}" type="presParOf" srcId="{A0EA4CF7-830C-4BF6-8CAF-295083DD315A}" destId="{813F2C2D-289A-4791-9728-8AADFEB371B2}" srcOrd="0" destOrd="0" presId="urn:microsoft.com/office/officeart/2005/8/layout/process1"/>
    <dgm:cxn modelId="{00766B07-B9C1-4759-A0FF-20C339896005}" type="presParOf" srcId="{49AC21E6-91F8-4C13-94EF-0B156DC5581F}" destId="{46AF31EC-2820-47D1-B88F-D7025FE6B67D}"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FDF42781-6ED2-45C2-AD18-47861914F5A5}" type="doc">
      <dgm:prSet loTypeId="urn:microsoft.com/office/officeart/2005/8/layout/process1" loCatId="process" qsTypeId="urn:microsoft.com/office/officeart/2005/8/quickstyle/simple3" qsCatId="simple" csTypeId="urn:microsoft.com/office/officeart/2005/8/colors/colorful1" csCatId="colorful" phldr="1"/>
      <dgm:spPr/>
    </dgm:pt>
    <dgm:pt modelId="{DADCA508-21EE-4DA7-B1F8-A0A58966FF93}">
      <dgm:prSet phldrT="[Текст]" custT="1"/>
      <dgm:spPr/>
      <dgm:t>
        <a:bodyPr/>
        <a:lstStyle/>
        <a:p>
          <a:r>
            <a:rPr lang="ru-RU" sz="1200" b="1" smtClean="0">
              <a:latin typeface="Times New Roman" panose="02020603050405020304" pitchFamily="18" charset="0"/>
              <a:cs typeface="Times New Roman" panose="02020603050405020304" pitchFamily="18" charset="0"/>
            </a:rPr>
            <a:t>Музейное дело</a:t>
          </a:r>
          <a:endParaRPr lang="ru-RU" sz="1200" b="1" dirty="0">
            <a:latin typeface="Times New Roman" panose="02020603050405020304" pitchFamily="18" charset="0"/>
            <a:cs typeface="Times New Roman" panose="02020603050405020304" pitchFamily="18" charset="0"/>
          </a:endParaRPr>
        </a:p>
      </dgm:t>
    </dgm:pt>
    <dgm:pt modelId="{47800B68-F59C-4FE4-A091-0E40037F4969}" type="parTrans" cxnId="{FFFDD674-9C2B-4358-A6BE-13D35CE0C491}">
      <dgm:prSet/>
      <dgm:spPr/>
      <dgm:t>
        <a:bodyPr/>
        <a:lstStyle/>
        <a:p>
          <a:endParaRPr lang="ru-RU" sz="1200">
            <a:latin typeface="Times New Roman" panose="02020603050405020304" pitchFamily="18" charset="0"/>
            <a:cs typeface="Times New Roman" panose="02020603050405020304" pitchFamily="18" charset="0"/>
          </a:endParaRPr>
        </a:p>
      </dgm:t>
    </dgm:pt>
    <dgm:pt modelId="{FB3DE17B-EFE1-41EE-B260-42E32BC56050}" type="sibTrans" cxnId="{FFFDD674-9C2B-4358-A6BE-13D35CE0C491}">
      <dgm:prSet custT="1"/>
      <dgm:spPr/>
      <dgm:t>
        <a:bodyPr/>
        <a:lstStyle/>
        <a:p>
          <a:endParaRPr lang="ru-RU" sz="1200">
            <a:latin typeface="Times New Roman" panose="02020603050405020304" pitchFamily="18" charset="0"/>
            <a:cs typeface="Times New Roman" panose="02020603050405020304" pitchFamily="18" charset="0"/>
          </a:endParaRPr>
        </a:p>
      </dgm:t>
    </dgm:pt>
    <dgm:pt modelId="{8C5DBC6B-4A39-4A78-A2B3-110010F8760A}">
      <dgm:prSet phldrT="[Текст]" custT="1"/>
      <dgm:spPr/>
      <dgm:t>
        <a:bodyPr/>
        <a:lstStyle/>
        <a:p>
          <a:r>
            <a:rPr lang="ru-RU" sz="1200" b="1" dirty="0" smtClean="0">
              <a:latin typeface="Times New Roman" panose="02020603050405020304" pitchFamily="18" charset="0"/>
              <a:cs typeface="Times New Roman" panose="02020603050405020304" pitchFamily="18" charset="0"/>
            </a:rPr>
            <a:t>1 учреждение</a:t>
          </a:r>
          <a:endParaRPr lang="ru-RU" sz="1200" b="1" dirty="0">
            <a:latin typeface="Times New Roman" panose="02020603050405020304" pitchFamily="18" charset="0"/>
            <a:cs typeface="Times New Roman" panose="02020603050405020304" pitchFamily="18" charset="0"/>
          </a:endParaRPr>
        </a:p>
      </dgm:t>
    </dgm:pt>
    <dgm:pt modelId="{0C93367E-8384-41A0-B407-88713AC1C707}" type="parTrans" cxnId="{CC1F53D6-36DE-43EE-B183-352FB70C5166}">
      <dgm:prSet/>
      <dgm:spPr/>
      <dgm:t>
        <a:bodyPr/>
        <a:lstStyle/>
        <a:p>
          <a:endParaRPr lang="ru-RU" sz="1200">
            <a:latin typeface="Times New Roman" panose="02020603050405020304" pitchFamily="18" charset="0"/>
            <a:cs typeface="Times New Roman" panose="02020603050405020304" pitchFamily="18" charset="0"/>
          </a:endParaRPr>
        </a:p>
      </dgm:t>
    </dgm:pt>
    <dgm:pt modelId="{208B002C-294A-4BA8-8544-494873830F36}" type="sibTrans" cxnId="{CC1F53D6-36DE-43EE-B183-352FB70C5166}">
      <dgm:prSet custT="1"/>
      <dgm:spPr/>
      <dgm:t>
        <a:bodyPr/>
        <a:lstStyle/>
        <a:p>
          <a:endParaRPr lang="ru-RU" sz="1200">
            <a:latin typeface="Times New Roman" panose="02020603050405020304" pitchFamily="18" charset="0"/>
            <a:cs typeface="Times New Roman" panose="02020603050405020304" pitchFamily="18" charset="0"/>
          </a:endParaRPr>
        </a:p>
      </dgm:t>
    </dgm:pt>
    <dgm:pt modelId="{3EF2652E-C8AB-494A-8372-B17C15D76C75}">
      <dgm:prSet phldrT="[Текст]" custT="1"/>
      <dgm:spPr/>
      <dgm:t>
        <a:bodyPr/>
        <a:lstStyle/>
        <a:p>
          <a:r>
            <a:rPr lang="ru-RU" sz="1200" b="1" dirty="0" smtClean="0">
              <a:latin typeface="Times New Roman" panose="02020603050405020304" pitchFamily="18" charset="0"/>
              <a:cs typeface="Times New Roman" panose="02020603050405020304" pitchFamily="18" charset="0"/>
            </a:rPr>
            <a:t>Фонд музея: 14 835 ед.</a:t>
          </a:r>
        </a:p>
        <a:p>
          <a:r>
            <a:rPr lang="ru-RU" sz="1200" b="1" dirty="0" smtClean="0">
              <a:latin typeface="Times New Roman" panose="02020603050405020304" pitchFamily="18" charset="0"/>
              <a:cs typeface="Times New Roman" panose="02020603050405020304" pitchFamily="18" charset="0"/>
            </a:rPr>
            <a:t>Поступило в фонды: 1347 ед.</a:t>
          </a:r>
        </a:p>
        <a:p>
          <a:r>
            <a:rPr lang="ru-RU" sz="1200" b="1" dirty="0" smtClean="0">
              <a:latin typeface="Times New Roman" panose="02020603050405020304" pitchFamily="18" charset="0"/>
              <a:cs typeface="Times New Roman" panose="02020603050405020304" pitchFamily="18" charset="0"/>
            </a:rPr>
            <a:t>В автоматизированную музейную систему внесено 1347 ед.  </a:t>
          </a:r>
          <a:endParaRPr lang="ru-RU" sz="1200" b="1" dirty="0">
            <a:latin typeface="Times New Roman" panose="02020603050405020304" pitchFamily="18" charset="0"/>
            <a:cs typeface="Times New Roman" panose="02020603050405020304" pitchFamily="18" charset="0"/>
          </a:endParaRPr>
        </a:p>
      </dgm:t>
    </dgm:pt>
    <dgm:pt modelId="{01185111-3D70-4F5E-93BD-E5AE3712C975}" type="parTrans" cxnId="{E4E6E10B-B229-4B20-BF35-738DB8A9315F}">
      <dgm:prSet/>
      <dgm:spPr/>
      <dgm:t>
        <a:bodyPr/>
        <a:lstStyle/>
        <a:p>
          <a:endParaRPr lang="ru-RU" sz="1200">
            <a:latin typeface="Times New Roman" panose="02020603050405020304" pitchFamily="18" charset="0"/>
            <a:cs typeface="Times New Roman" panose="02020603050405020304" pitchFamily="18" charset="0"/>
          </a:endParaRPr>
        </a:p>
      </dgm:t>
    </dgm:pt>
    <dgm:pt modelId="{147D5E9E-A283-4CF3-84A7-C9C0F45D99DF}" type="sibTrans" cxnId="{E4E6E10B-B229-4B20-BF35-738DB8A9315F}">
      <dgm:prSet/>
      <dgm:spPr/>
      <dgm:t>
        <a:bodyPr/>
        <a:lstStyle/>
        <a:p>
          <a:endParaRPr lang="ru-RU" sz="1200">
            <a:latin typeface="Times New Roman" panose="02020603050405020304" pitchFamily="18" charset="0"/>
            <a:cs typeface="Times New Roman" panose="02020603050405020304" pitchFamily="18" charset="0"/>
          </a:endParaRPr>
        </a:p>
      </dgm:t>
    </dgm:pt>
    <dgm:pt modelId="{14AC981B-2823-4D29-8A57-0C51473570DC}" type="pres">
      <dgm:prSet presAssocID="{FDF42781-6ED2-45C2-AD18-47861914F5A5}" presName="Name0" presStyleCnt="0">
        <dgm:presLayoutVars>
          <dgm:dir/>
          <dgm:resizeHandles val="exact"/>
        </dgm:presLayoutVars>
      </dgm:prSet>
      <dgm:spPr/>
    </dgm:pt>
    <dgm:pt modelId="{FD1F3C81-791E-430A-A1D6-6E76271CAE0B}" type="pres">
      <dgm:prSet presAssocID="{DADCA508-21EE-4DA7-B1F8-A0A58966FF93}" presName="node" presStyleLbl="node1" presStyleIdx="0" presStyleCnt="3" custLinFactNeighborX="-10979" custLinFactNeighborY="2482">
        <dgm:presLayoutVars>
          <dgm:bulletEnabled val="1"/>
        </dgm:presLayoutVars>
      </dgm:prSet>
      <dgm:spPr/>
      <dgm:t>
        <a:bodyPr/>
        <a:lstStyle/>
        <a:p>
          <a:endParaRPr lang="ru-RU"/>
        </a:p>
      </dgm:t>
    </dgm:pt>
    <dgm:pt modelId="{64ED3ADF-CE18-42B3-98AA-4B2DF0CC3ABB}" type="pres">
      <dgm:prSet presAssocID="{FB3DE17B-EFE1-41EE-B260-42E32BC56050}" presName="sibTrans" presStyleLbl="sibTrans2D1" presStyleIdx="0" presStyleCnt="2"/>
      <dgm:spPr/>
      <dgm:t>
        <a:bodyPr/>
        <a:lstStyle/>
        <a:p>
          <a:endParaRPr lang="ru-RU"/>
        </a:p>
      </dgm:t>
    </dgm:pt>
    <dgm:pt modelId="{05640C2A-3D9D-4BC5-ADA3-C0A19CF41322}" type="pres">
      <dgm:prSet presAssocID="{FB3DE17B-EFE1-41EE-B260-42E32BC56050}" presName="connectorText" presStyleLbl="sibTrans2D1" presStyleIdx="0" presStyleCnt="2"/>
      <dgm:spPr/>
      <dgm:t>
        <a:bodyPr/>
        <a:lstStyle/>
        <a:p>
          <a:endParaRPr lang="ru-RU"/>
        </a:p>
      </dgm:t>
    </dgm:pt>
    <dgm:pt modelId="{42609EBF-38A1-4B5C-9703-EFF18C08E00E}" type="pres">
      <dgm:prSet presAssocID="{8C5DBC6B-4A39-4A78-A2B3-110010F8760A}" presName="node" presStyleLbl="node1" presStyleIdx="1" presStyleCnt="3">
        <dgm:presLayoutVars>
          <dgm:bulletEnabled val="1"/>
        </dgm:presLayoutVars>
      </dgm:prSet>
      <dgm:spPr/>
      <dgm:t>
        <a:bodyPr/>
        <a:lstStyle/>
        <a:p>
          <a:endParaRPr lang="ru-RU"/>
        </a:p>
      </dgm:t>
    </dgm:pt>
    <dgm:pt modelId="{8C2706B7-F23E-42DE-AED0-641548C1007C}" type="pres">
      <dgm:prSet presAssocID="{208B002C-294A-4BA8-8544-494873830F36}" presName="sibTrans" presStyleLbl="sibTrans2D1" presStyleIdx="1" presStyleCnt="2"/>
      <dgm:spPr/>
      <dgm:t>
        <a:bodyPr/>
        <a:lstStyle/>
        <a:p>
          <a:endParaRPr lang="ru-RU"/>
        </a:p>
      </dgm:t>
    </dgm:pt>
    <dgm:pt modelId="{14A5EBF3-E333-49CC-8B77-C7C2ECDBFC25}" type="pres">
      <dgm:prSet presAssocID="{208B002C-294A-4BA8-8544-494873830F36}" presName="connectorText" presStyleLbl="sibTrans2D1" presStyleIdx="1" presStyleCnt="2"/>
      <dgm:spPr/>
      <dgm:t>
        <a:bodyPr/>
        <a:lstStyle/>
        <a:p>
          <a:endParaRPr lang="ru-RU"/>
        </a:p>
      </dgm:t>
    </dgm:pt>
    <dgm:pt modelId="{4C4365D8-D060-49F3-BCA6-7D003C649AE9}" type="pres">
      <dgm:prSet presAssocID="{3EF2652E-C8AB-494A-8372-B17C15D76C75}" presName="node" presStyleLbl="node1" presStyleIdx="2" presStyleCnt="3" custScaleX="189684">
        <dgm:presLayoutVars>
          <dgm:bulletEnabled val="1"/>
        </dgm:presLayoutVars>
      </dgm:prSet>
      <dgm:spPr/>
      <dgm:t>
        <a:bodyPr/>
        <a:lstStyle/>
        <a:p>
          <a:endParaRPr lang="ru-RU"/>
        </a:p>
      </dgm:t>
    </dgm:pt>
  </dgm:ptLst>
  <dgm:cxnLst>
    <dgm:cxn modelId="{DA2A6075-D340-4906-AE43-9A8943D349FF}" type="presOf" srcId="{FDF42781-6ED2-45C2-AD18-47861914F5A5}" destId="{14AC981B-2823-4D29-8A57-0C51473570DC}" srcOrd="0" destOrd="0" presId="urn:microsoft.com/office/officeart/2005/8/layout/process1"/>
    <dgm:cxn modelId="{9CC946EF-EE5F-4F4E-B507-A1D40BD4212C}" type="presOf" srcId="{FB3DE17B-EFE1-41EE-B260-42E32BC56050}" destId="{05640C2A-3D9D-4BC5-ADA3-C0A19CF41322}" srcOrd="1" destOrd="0" presId="urn:microsoft.com/office/officeart/2005/8/layout/process1"/>
    <dgm:cxn modelId="{AF0D108F-97F3-47A0-A3D4-5FDE439B54A5}" type="presOf" srcId="{208B002C-294A-4BA8-8544-494873830F36}" destId="{8C2706B7-F23E-42DE-AED0-641548C1007C}" srcOrd="0" destOrd="0" presId="urn:microsoft.com/office/officeart/2005/8/layout/process1"/>
    <dgm:cxn modelId="{FFFDD674-9C2B-4358-A6BE-13D35CE0C491}" srcId="{FDF42781-6ED2-45C2-AD18-47861914F5A5}" destId="{DADCA508-21EE-4DA7-B1F8-A0A58966FF93}" srcOrd="0" destOrd="0" parTransId="{47800B68-F59C-4FE4-A091-0E40037F4969}" sibTransId="{FB3DE17B-EFE1-41EE-B260-42E32BC56050}"/>
    <dgm:cxn modelId="{E4E6E10B-B229-4B20-BF35-738DB8A9315F}" srcId="{FDF42781-6ED2-45C2-AD18-47861914F5A5}" destId="{3EF2652E-C8AB-494A-8372-B17C15D76C75}" srcOrd="2" destOrd="0" parTransId="{01185111-3D70-4F5E-93BD-E5AE3712C975}" sibTransId="{147D5E9E-A283-4CF3-84A7-C9C0F45D99DF}"/>
    <dgm:cxn modelId="{DDD380E7-4431-49F9-9F30-D37DBFEE6259}" type="presOf" srcId="{3EF2652E-C8AB-494A-8372-B17C15D76C75}" destId="{4C4365D8-D060-49F3-BCA6-7D003C649AE9}" srcOrd="0" destOrd="0" presId="urn:microsoft.com/office/officeart/2005/8/layout/process1"/>
    <dgm:cxn modelId="{B6A3067A-70A8-469A-B1E0-55DC0CC132E2}" type="presOf" srcId="{208B002C-294A-4BA8-8544-494873830F36}" destId="{14A5EBF3-E333-49CC-8B77-C7C2ECDBFC25}" srcOrd="1" destOrd="0" presId="urn:microsoft.com/office/officeart/2005/8/layout/process1"/>
    <dgm:cxn modelId="{CC1F53D6-36DE-43EE-B183-352FB70C5166}" srcId="{FDF42781-6ED2-45C2-AD18-47861914F5A5}" destId="{8C5DBC6B-4A39-4A78-A2B3-110010F8760A}" srcOrd="1" destOrd="0" parTransId="{0C93367E-8384-41A0-B407-88713AC1C707}" sibTransId="{208B002C-294A-4BA8-8544-494873830F36}"/>
    <dgm:cxn modelId="{9F92FE8B-25C1-4DBD-89A1-1449AEE02473}" type="presOf" srcId="{FB3DE17B-EFE1-41EE-B260-42E32BC56050}" destId="{64ED3ADF-CE18-42B3-98AA-4B2DF0CC3ABB}" srcOrd="0" destOrd="0" presId="urn:microsoft.com/office/officeart/2005/8/layout/process1"/>
    <dgm:cxn modelId="{C04D67F7-6824-4741-AB27-09013CEE5ABA}" type="presOf" srcId="{DADCA508-21EE-4DA7-B1F8-A0A58966FF93}" destId="{FD1F3C81-791E-430A-A1D6-6E76271CAE0B}" srcOrd="0" destOrd="0" presId="urn:microsoft.com/office/officeart/2005/8/layout/process1"/>
    <dgm:cxn modelId="{F1D79D9C-BD26-4EF4-B6F2-A863D2F6A59D}" type="presOf" srcId="{8C5DBC6B-4A39-4A78-A2B3-110010F8760A}" destId="{42609EBF-38A1-4B5C-9703-EFF18C08E00E}" srcOrd="0" destOrd="0" presId="urn:microsoft.com/office/officeart/2005/8/layout/process1"/>
    <dgm:cxn modelId="{A39FE7ED-002E-4C8E-911D-138CCB893B20}" type="presParOf" srcId="{14AC981B-2823-4D29-8A57-0C51473570DC}" destId="{FD1F3C81-791E-430A-A1D6-6E76271CAE0B}" srcOrd="0" destOrd="0" presId="urn:microsoft.com/office/officeart/2005/8/layout/process1"/>
    <dgm:cxn modelId="{0F1CE89F-7764-4BCF-913C-E90D449C04A3}" type="presParOf" srcId="{14AC981B-2823-4D29-8A57-0C51473570DC}" destId="{64ED3ADF-CE18-42B3-98AA-4B2DF0CC3ABB}" srcOrd="1" destOrd="0" presId="urn:microsoft.com/office/officeart/2005/8/layout/process1"/>
    <dgm:cxn modelId="{6009E7DA-2EA2-4927-A18C-AF5543EEFA02}" type="presParOf" srcId="{64ED3ADF-CE18-42B3-98AA-4B2DF0CC3ABB}" destId="{05640C2A-3D9D-4BC5-ADA3-C0A19CF41322}" srcOrd="0" destOrd="0" presId="urn:microsoft.com/office/officeart/2005/8/layout/process1"/>
    <dgm:cxn modelId="{CDD55E4C-D34A-4AFC-9591-B53186296B35}" type="presParOf" srcId="{14AC981B-2823-4D29-8A57-0C51473570DC}" destId="{42609EBF-38A1-4B5C-9703-EFF18C08E00E}" srcOrd="2" destOrd="0" presId="urn:microsoft.com/office/officeart/2005/8/layout/process1"/>
    <dgm:cxn modelId="{467AED50-1744-4C84-BADC-B24BD742AC9F}" type="presParOf" srcId="{14AC981B-2823-4D29-8A57-0C51473570DC}" destId="{8C2706B7-F23E-42DE-AED0-641548C1007C}" srcOrd="3" destOrd="0" presId="urn:microsoft.com/office/officeart/2005/8/layout/process1"/>
    <dgm:cxn modelId="{45881B0D-FCF7-450B-A8CA-092F237FC5EE}" type="presParOf" srcId="{8C2706B7-F23E-42DE-AED0-641548C1007C}" destId="{14A5EBF3-E333-49CC-8B77-C7C2ECDBFC25}" srcOrd="0" destOrd="0" presId="urn:microsoft.com/office/officeart/2005/8/layout/process1"/>
    <dgm:cxn modelId="{A56F087F-DBBE-4013-A2F5-6DF8A528B6DE}" type="presParOf" srcId="{14AC981B-2823-4D29-8A57-0C51473570DC}" destId="{4C4365D8-D060-49F3-BCA6-7D003C649AE9}" srcOrd="4" destOrd="0" presId="urn:microsoft.com/office/officeart/2005/8/layout/process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8B28C3BD-D9AF-4A9B-93FD-3699FCAA57C2}" type="doc">
      <dgm:prSet loTypeId="urn:microsoft.com/office/officeart/2005/8/layout/process1" loCatId="process" qsTypeId="urn:microsoft.com/office/officeart/2005/8/quickstyle/simple3" qsCatId="simple" csTypeId="urn:microsoft.com/office/officeart/2005/8/colors/colorful2" csCatId="colorful" phldr="1"/>
      <dgm:spPr/>
    </dgm:pt>
    <dgm:pt modelId="{A8C680B7-9C31-48EF-B220-09E1511B47EB}">
      <dgm:prSet phldrT="[Текст]" custT="1"/>
      <dgm:spPr/>
      <dgm:t>
        <a:bodyPr/>
        <a:lstStyle/>
        <a:p>
          <a:r>
            <a:rPr lang="ru-RU" sz="1200" b="1" smtClean="0">
              <a:latin typeface="Times New Roman" panose="02020603050405020304" pitchFamily="18" charset="0"/>
              <a:cs typeface="Times New Roman" panose="02020603050405020304" pitchFamily="18" charset="0"/>
            </a:rPr>
            <a:t>Культурно-досуговое обслуживание</a:t>
          </a:r>
          <a:endParaRPr lang="ru-RU" sz="1200" b="1" dirty="0">
            <a:latin typeface="Times New Roman" panose="02020603050405020304" pitchFamily="18" charset="0"/>
            <a:cs typeface="Times New Roman" panose="02020603050405020304" pitchFamily="18" charset="0"/>
          </a:endParaRPr>
        </a:p>
      </dgm:t>
    </dgm:pt>
    <dgm:pt modelId="{72DF8BD1-7F24-45F9-B2FF-5FC75B412DFD}" type="parTrans" cxnId="{A9CD8948-680D-4CB7-9A9F-E07247B73CEA}">
      <dgm:prSet/>
      <dgm:spPr/>
      <dgm:t>
        <a:bodyPr/>
        <a:lstStyle/>
        <a:p>
          <a:endParaRPr lang="ru-RU" sz="1200">
            <a:latin typeface="Times New Roman" panose="02020603050405020304" pitchFamily="18" charset="0"/>
            <a:cs typeface="Times New Roman" panose="02020603050405020304" pitchFamily="18" charset="0"/>
          </a:endParaRPr>
        </a:p>
      </dgm:t>
    </dgm:pt>
    <dgm:pt modelId="{F3123DE4-EFB5-417B-B53D-D61FE42CF928}" type="sibTrans" cxnId="{A9CD8948-680D-4CB7-9A9F-E07247B73CEA}">
      <dgm:prSet custT="1"/>
      <dgm:spPr/>
      <dgm:t>
        <a:bodyPr/>
        <a:lstStyle/>
        <a:p>
          <a:endParaRPr lang="ru-RU" sz="1200">
            <a:latin typeface="Times New Roman" panose="02020603050405020304" pitchFamily="18" charset="0"/>
            <a:cs typeface="Times New Roman" panose="02020603050405020304" pitchFamily="18" charset="0"/>
          </a:endParaRPr>
        </a:p>
      </dgm:t>
    </dgm:pt>
    <dgm:pt modelId="{EB576FF8-0267-49C6-8E73-D3CB2D84DCF2}">
      <dgm:prSet phldrT="[Текст]" custT="1"/>
      <dgm:spPr/>
      <dgm:t>
        <a:bodyPr/>
        <a:lstStyle/>
        <a:p>
          <a:r>
            <a:rPr lang="ru-RU" sz="1200" b="1" smtClean="0">
              <a:latin typeface="Times New Roman" panose="02020603050405020304" pitchFamily="18" charset="0"/>
              <a:cs typeface="Times New Roman" panose="02020603050405020304" pitchFamily="18" charset="0"/>
            </a:rPr>
            <a:t>1 учреждение и 5 филиалов</a:t>
          </a:r>
          <a:endParaRPr lang="ru-RU" sz="1200" b="1" dirty="0">
            <a:latin typeface="Times New Roman" panose="02020603050405020304" pitchFamily="18" charset="0"/>
            <a:cs typeface="Times New Roman" panose="02020603050405020304" pitchFamily="18" charset="0"/>
          </a:endParaRPr>
        </a:p>
      </dgm:t>
    </dgm:pt>
    <dgm:pt modelId="{AAAE0EF4-A507-48DB-8B11-58F112CA8D6F}" type="parTrans" cxnId="{BC07DD13-65D0-42CF-9C4D-12911C88A741}">
      <dgm:prSet/>
      <dgm:spPr/>
      <dgm:t>
        <a:bodyPr/>
        <a:lstStyle/>
        <a:p>
          <a:endParaRPr lang="ru-RU" sz="1200">
            <a:latin typeface="Times New Roman" panose="02020603050405020304" pitchFamily="18" charset="0"/>
            <a:cs typeface="Times New Roman" panose="02020603050405020304" pitchFamily="18" charset="0"/>
          </a:endParaRPr>
        </a:p>
      </dgm:t>
    </dgm:pt>
    <dgm:pt modelId="{162DBF29-3334-4E5F-B3AA-EFC16C49AA29}" type="sibTrans" cxnId="{BC07DD13-65D0-42CF-9C4D-12911C88A741}">
      <dgm:prSet custT="1"/>
      <dgm:spPr/>
      <dgm:t>
        <a:bodyPr/>
        <a:lstStyle/>
        <a:p>
          <a:endParaRPr lang="ru-RU" sz="1200">
            <a:latin typeface="Times New Roman" panose="02020603050405020304" pitchFamily="18" charset="0"/>
            <a:cs typeface="Times New Roman" panose="02020603050405020304" pitchFamily="18" charset="0"/>
          </a:endParaRPr>
        </a:p>
      </dgm:t>
    </dgm:pt>
    <dgm:pt modelId="{4E2F5EDE-0765-4251-9E58-920CD22EA751}">
      <dgm:prSet phldrT="[Текст]" custT="1"/>
      <dgm:spPr/>
      <dgm:t>
        <a:bodyPr/>
        <a:lstStyle/>
        <a:p>
          <a:r>
            <a:rPr lang="ru-RU" sz="1200" b="1" dirty="0" smtClean="0">
              <a:latin typeface="Times New Roman" panose="02020603050405020304" pitchFamily="18" charset="0"/>
              <a:cs typeface="Times New Roman" panose="02020603050405020304" pitchFamily="18" charset="0"/>
            </a:rPr>
            <a:t>66 клубных формирований</a:t>
          </a:r>
        </a:p>
        <a:p>
          <a:r>
            <a:rPr lang="ru-RU" sz="1200" b="1" dirty="0" smtClean="0">
              <a:latin typeface="Times New Roman" panose="02020603050405020304" pitchFamily="18" charset="0"/>
              <a:cs typeface="Times New Roman" panose="02020603050405020304" pitchFamily="18" charset="0"/>
            </a:rPr>
            <a:t>875 участника клубных формирований</a:t>
          </a:r>
        </a:p>
        <a:p>
          <a:r>
            <a:rPr lang="ru-RU" sz="1200" b="1" dirty="0" smtClean="0">
              <a:latin typeface="Times New Roman" panose="02020603050405020304" pitchFamily="18" charset="0"/>
              <a:cs typeface="Times New Roman" panose="02020603050405020304" pitchFamily="18" charset="0"/>
            </a:rPr>
            <a:t>Проведено 1450 мероприятий</a:t>
          </a:r>
          <a:endParaRPr lang="ru-RU" sz="1200" b="1" dirty="0">
            <a:latin typeface="Times New Roman" panose="02020603050405020304" pitchFamily="18" charset="0"/>
            <a:cs typeface="Times New Roman" panose="02020603050405020304" pitchFamily="18" charset="0"/>
          </a:endParaRPr>
        </a:p>
      </dgm:t>
    </dgm:pt>
    <dgm:pt modelId="{486C518C-0289-4CF6-BC4F-888C08F298C1}" type="parTrans" cxnId="{174ACBDA-C5B0-4C15-92C9-A1C976E44421}">
      <dgm:prSet/>
      <dgm:spPr/>
      <dgm:t>
        <a:bodyPr/>
        <a:lstStyle/>
        <a:p>
          <a:endParaRPr lang="ru-RU" sz="1200">
            <a:latin typeface="Times New Roman" panose="02020603050405020304" pitchFamily="18" charset="0"/>
            <a:cs typeface="Times New Roman" panose="02020603050405020304" pitchFamily="18" charset="0"/>
          </a:endParaRPr>
        </a:p>
      </dgm:t>
    </dgm:pt>
    <dgm:pt modelId="{AB555CB8-9080-4785-9EF9-36B8D37758A5}" type="sibTrans" cxnId="{174ACBDA-C5B0-4C15-92C9-A1C976E44421}">
      <dgm:prSet/>
      <dgm:spPr/>
      <dgm:t>
        <a:bodyPr/>
        <a:lstStyle/>
        <a:p>
          <a:endParaRPr lang="ru-RU" sz="1200">
            <a:latin typeface="Times New Roman" panose="02020603050405020304" pitchFamily="18" charset="0"/>
            <a:cs typeface="Times New Roman" panose="02020603050405020304" pitchFamily="18" charset="0"/>
          </a:endParaRPr>
        </a:p>
      </dgm:t>
    </dgm:pt>
    <dgm:pt modelId="{73EF0EE0-0601-4A81-9760-9CB01BFD4953}" type="pres">
      <dgm:prSet presAssocID="{8B28C3BD-D9AF-4A9B-93FD-3699FCAA57C2}" presName="Name0" presStyleCnt="0">
        <dgm:presLayoutVars>
          <dgm:dir/>
          <dgm:resizeHandles val="exact"/>
        </dgm:presLayoutVars>
      </dgm:prSet>
      <dgm:spPr/>
    </dgm:pt>
    <dgm:pt modelId="{94977175-55C5-4EF0-98A3-3EC484044965}" type="pres">
      <dgm:prSet presAssocID="{A8C680B7-9C31-48EF-B220-09E1511B47EB}" presName="node" presStyleLbl="node1" presStyleIdx="0" presStyleCnt="3">
        <dgm:presLayoutVars>
          <dgm:bulletEnabled val="1"/>
        </dgm:presLayoutVars>
      </dgm:prSet>
      <dgm:spPr/>
      <dgm:t>
        <a:bodyPr/>
        <a:lstStyle/>
        <a:p>
          <a:endParaRPr lang="ru-RU"/>
        </a:p>
      </dgm:t>
    </dgm:pt>
    <dgm:pt modelId="{B6EBF994-9CEC-4676-9C20-D3F937ED88D5}" type="pres">
      <dgm:prSet presAssocID="{F3123DE4-EFB5-417B-B53D-D61FE42CF928}" presName="sibTrans" presStyleLbl="sibTrans2D1" presStyleIdx="0" presStyleCnt="2"/>
      <dgm:spPr/>
      <dgm:t>
        <a:bodyPr/>
        <a:lstStyle/>
        <a:p>
          <a:endParaRPr lang="ru-RU"/>
        </a:p>
      </dgm:t>
    </dgm:pt>
    <dgm:pt modelId="{B9E0EFA9-C0EC-42A1-B2A5-4F648BEB4DFC}" type="pres">
      <dgm:prSet presAssocID="{F3123DE4-EFB5-417B-B53D-D61FE42CF928}" presName="connectorText" presStyleLbl="sibTrans2D1" presStyleIdx="0" presStyleCnt="2"/>
      <dgm:spPr/>
      <dgm:t>
        <a:bodyPr/>
        <a:lstStyle/>
        <a:p>
          <a:endParaRPr lang="ru-RU"/>
        </a:p>
      </dgm:t>
    </dgm:pt>
    <dgm:pt modelId="{F278B8A5-DCD9-44FC-A013-A1A314F33B13}" type="pres">
      <dgm:prSet presAssocID="{EB576FF8-0267-49C6-8E73-D3CB2D84DCF2}" presName="node" presStyleLbl="node1" presStyleIdx="1" presStyleCnt="3">
        <dgm:presLayoutVars>
          <dgm:bulletEnabled val="1"/>
        </dgm:presLayoutVars>
      </dgm:prSet>
      <dgm:spPr/>
      <dgm:t>
        <a:bodyPr/>
        <a:lstStyle/>
        <a:p>
          <a:endParaRPr lang="ru-RU"/>
        </a:p>
      </dgm:t>
    </dgm:pt>
    <dgm:pt modelId="{27C4FC98-F578-47A5-A9A3-AB979704D0F9}" type="pres">
      <dgm:prSet presAssocID="{162DBF29-3334-4E5F-B3AA-EFC16C49AA29}" presName="sibTrans" presStyleLbl="sibTrans2D1" presStyleIdx="1" presStyleCnt="2"/>
      <dgm:spPr/>
      <dgm:t>
        <a:bodyPr/>
        <a:lstStyle/>
        <a:p>
          <a:endParaRPr lang="ru-RU"/>
        </a:p>
      </dgm:t>
    </dgm:pt>
    <dgm:pt modelId="{26EAE9EE-893A-414E-AFED-239A4B54543C}" type="pres">
      <dgm:prSet presAssocID="{162DBF29-3334-4E5F-B3AA-EFC16C49AA29}" presName="connectorText" presStyleLbl="sibTrans2D1" presStyleIdx="1" presStyleCnt="2"/>
      <dgm:spPr/>
      <dgm:t>
        <a:bodyPr/>
        <a:lstStyle/>
        <a:p>
          <a:endParaRPr lang="ru-RU"/>
        </a:p>
      </dgm:t>
    </dgm:pt>
    <dgm:pt modelId="{08BB4126-EB43-445E-B858-01E1FDA6D0E6}" type="pres">
      <dgm:prSet presAssocID="{4E2F5EDE-0765-4251-9E58-920CD22EA751}" presName="node" presStyleLbl="node1" presStyleIdx="2" presStyleCnt="3" custScaleX="179225">
        <dgm:presLayoutVars>
          <dgm:bulletEnabled val="1"/>
        </dgm:presLayoutVars>
      </dgm:prSet>
      <dgm:spPr/>
      <dgm:t>
        <a:bodyPr/>
        <a:lstStyle/>
        <a:p>
          <a:endParaRPr lang="ru-RU"/>
        </a:p>
      </dgm:t>
    </dgm:pt>
  </dgm:ptLst>
  <dgm:cxnLst>
    <dgm:cxn modelId="{7D942C43-057B-4C8C-9B1D-01BE965F2477}" type="presOf" srcId="{F3123DE4-EFB5-417B-B53D-D61FE42CF928}" destId="{B6EBF994-9CEC-4676-9C20-D3F937ED88D5}" srcOrd="0" destOrd="0" presId="urn:microsoft.com/office/officeart/2005/8/layout/process1"/>
    <dgm:cxn modelId="{A4AEAA92-5571-4A8A-8609-5F5420670C03}" type="presOf" srcId="{EB576FF8-0267-49C6-8E73-D3CB2D84DCF2}" destId="{F278B8A5-DCD9-44FC-A013-A1A314F33B13}" srcOrd="0" destOrd="0" presId="urn:microsoft.com/office/officeart/2005/8/layout/process1"/>
    <dgm:cxn modelId="{174ACBDA-C5B0-4C15-92C9-A1C976E44421}" srcId="{8B28C3BD-D9AF-4A9B-93FD-3699FCAA57C2}" destId="{4E2F5EDE-0765-4251-9E58-920CD22EA751}" srcOrd="2" destOrd="0" parTransId="{486C518C-0289-4CF6-BC4F-888C08F298C1}" sibTransId="{AB555CB8-9080-4785-9EF9-36B8D37758A5}"/>
    <dgm:cxn modelId="{142DAD7A-D087-42EA-BE13-2A1F94127CD9}" type="presOf" srcId="{162DBF29-3334-4E5F-B3AA-EFC16C49AA29}" destId="{26EAE9EE-893A-414E-AFED-239A4B54543C}" srcOrd="1" destOrd="0" presId="urn:microsoft.com/office/officeart/2005/8/layout/process1"/>
    <dgm:cxn modelId="{D9ECCB0A-513E-424D-82C1-FF904C550AFA}" type="presOf" srcId="{4E2F5EDE-0765-4251-9E58-920CD22EA751}" destId="{08BB4126-EB43-445E-B858-01E1FDA6D0E6}" srcOrd="0" destOrd="0" presId="urn:microsoft.com/office/officeart/2005/8/layout/process1"/>
    <dgm:cxn modelId="{B780FE65-D194-4485-BBC4-D44710432089}" type="presOf" srcId="{162DBF29-3334-4E5F-B3AA-EFC16C49AA29}" destId="{27C4FC98-F578-47A5-A9A3-AB979704D0F9}" srcOrd="0" destOrd="0" presId="urn:microsoft.com/office/officeart/2005/8/layout/process1"/>
    <dgm:cxn modelId="{00CCA763-BF6C-4186-A0D5-C87FFE8AF1EF}" type="presOf" srcId="{8B28C3BD-D9AF-4A9B-93FD-3699FCAA57C2}" destId="{73EF0EE0-0601-4A81-9760-9CB01BFD4953}" srcOrd="0" destOrd="0" presId="urn:microsoft.com/office/officeart/2005/8/layout/process1"/>
    <dgm:cxn modelId="{063EA271-0CC8-4A9B-B56A-7BAE498BD913}" type="presOf" srcId="{F3123DE4-EFB5-417B-B53D-D61FE42CF928}" destId="{B9E0EFA9-C0EC-42A1-B2A5-4F648BEB4DFC}" srcOrd="1" destOrd="0" presId="urn:microsoft.com/office/officeart/2005/8/layout/process1"/>
    <dgm:cxn modelId="{490A5B73-7824-408A-BCFD-C95E5AEF0E1F}" type="presOf" srcId="{A8C680B7-9C31-48EF-B220-09E1511B47EB}" destId="{94977175-55C5-4EF0-98A3-3EC484044965}" srcOrd="0" destOrd="0" presId="urn:microsoft.com/office/officeart/2005/8/layout/process1"/>
    <dgm:cxn modelId="{BC07DD13-65D0-42CF-9C4D-12911C88A741}" srcId="{8B28C3BD-D9AF-4A9B-93FD-3699FCAA57C2}" destId="{EB576FF8-0267-49C6-8E73-D3CB2D84DCF2}" srcOrd="1" destOrd="0" parTransId="{AAAE0EF4-A507-48DB-8B11-58F112CA8D6F}" sibTransId="{162DBF29-3334-4E5F-B3AA-EFC16C49AA29}"/>
    <dgm:cxn modelId="{A9CD8948-680D-4CB7-9A9F-E07247B73CEA}" srcId="{8B28C3BD-D9AF-4A9B-93FD-3699FCAA57C2}" destId="{A8C680B7-9C31-48EF-B220-09E1511B47EB}" srcOrd="0" destOrd="0" parTransId="{72DF8BD1-7F24-45F9-B2FF-5FC75B412DFD}" sibTransId="{F3123DE4-EFB5-417B-B53D-D61FE42CF928}"/>
    <dgm:cxn modelId="{B838E3C0-DAA2-4C21-A770-83A2B3C5BB34}" type="presParOf" srcId="{73EF0EE0-0601-4A81-9760-9CB01BFD4953}" destId="{94977175-55C5-4EF0-98A3-3EC484044965}" srcOrd="0" destOrd="0" presId="urn:microsoft.com/office/officeart/2005/8/layout/process1"/>
    <dgm:cxn modelId="{E3909A6D-BB69-4DC2-94DB-D9A1BA5A94E6}" type="presParOf" srcId="{73EF0EE0-0601-4A81-9760-9CB01BFD4953}" destId="{B6EBF994-9CEC-4676-9C20-D3F937ED88D5}" srcOrd="1" destOrd="0" presId="urn:microsoft.com/office/officeart/2005/8/layout/process1"/>
    <dgm:cxn modelId="{64E6E89E-D3DD-4780-BA44-467A3B418B81}" type="presParOf" srcId="{B6EBF994-9CEC-4676-9C20-D3F937ED88D5}" destId="{B9E0EFA9-C0EC-42A1-B2A5-4F648BEB4DFC}" srcOrd="0" destOrd="0" presId="urn:microsoft.com/office/officeart/2005/8/layout/process1"/>
    <dgm:cxn modelId="{4E763550-F8DA-4DC9-A473-CF4E16F99C0F}" type="presParOf" srcId="{73EF0EE0-0601-4A81-9760-9CB01BFD4953}" destId="{F278B8A5-DCD9-44FC-A013-A1A314F33B13}" srcOrd="2" destOrd="0" presId="urn:microsoft.com/office/officeart/2005/8/layout/process1"/>
    <dgm:cxn modelId="{30D65931-7EE7-4657-8FB3-03B0007F2E60}" type="presParOf" srcId="{73EF0EE0-0601-4A81-9760-9CB01BFD4953}" destId="{27C4FC98-F578-47A5-A9A3-AB979704D0F9}" srcOrd="3" destOrd="0" presId="urn:microsoft.com/office/officeart/2005/8/layout/process1"/>
    <dgm:cxn modelId="{0261B9E3-9E04-4584-92CC-32B1F4927FAB}" type="presParOf" srcId="{27C4FC98-F578-47A5-A9A3-AB979704D0F9}" destId="{26EAE9EE-893A-414E-AFED-239A4B54543C}" srcOrd="0" destOrd="0" presId="urn:microsoft.com/office/officeart/2005/8/layout/process1"/>
    <dgm:cxn modelId="{7AAC1C04-8F7C-4E87-83CE-D4C716C11419}" type="presParOf" srcId="{73EF0EE0-0601-4A81-9760-9CB01BFD4953}" destId="{08BB4126-EB43-445E-B858-01E1FDA6D0E6}" srcOrd="4" destOrd="0" presId="urn:microsoft.com/office/officeart/2005/8/layout/process1"/>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D4DA5F3D-884B-4903-B07A-8F01806BDA86}" type="doc">
      <dgm:prSet loTypeId="urn:microsoft.com/office/officeart/2005/8/layout/process1" loCatId="process" qsTypeId="urn:microsoft.com/office/officeart/2005/8/quickstyle/simple3" qsCatId="simple" csTypeId="urn:microsoft.com/office/officeart/2005/8/colors/colorful1" csCatId="colorful" phldr="1"/>
      <dgm:spPr/>
    </dgm:pt>
    <dgm:pt modelId="{72F6EC51-023C-4135-AAD7-A6A661A8598C}">
      <dgm:prSet phldrT="[Текст]" custT="1"/>
      <dgm:spPr/>
      <dgm:t>
        <a:bodyPr/>
        <a:lstStyle/>
        <a:p>
          <a:r>
            <a:rPr lang="ru-RU" sz="1200" b="1" smtClean="0">
              <a:latin typeface="Times New Roman" panose="02020603050405020304" pitchFamily="18" charset="0"/>
              <a:cs typeface="Times New Roman" panose="02020603050405020304" pitchFamily="18" charset="0"/>
            </a:rPr>
            <a:t>Дополнительное образование в сфере культуры</a:t>
          </a:r>
          <a:endParaRPr lang="ru-RU" sz="1200" b="1" dirty="0">
            <a:latin typeface="Times New Roman" panose="02020603050405020304" pitchFamily="18" charset="0"/>
            <a:cs typeface="Times New Roman" panose="02020603050405020304" pitchFamily="18" charset="0"/>
          </a:endParaRPr>
        </a:p>
      </dgm:t>
    </dgm:pt>
    <dgm:pt modelId="{7866F6DA-46AC-4626-8491-CF540E109D4D}" type="parTrans" cxnId="{D6108965-E7FD-4017-B274-9326C0D40D91}">
      <dgm:prSet/>
      <dgm:spPr/>
      <dgm:t>
        <a:bodyPr/>
        <a:lstStyle/>
        <a:p>
          <a:endParaRPr lang="ru-RU" sz="1200">
            <a:latin typeface="Times New Roman" panose="02020603050405020304" pitchFamily="18" charset="0"/>
            <a:cs typeface="Times New Roman" panose="02020603050405020304" pitchFamily="18" charset="0"/>
          </a:endParaRPr>
        </a:p>
      </dgm:t>
    </dgm:pt>
    <dgm:pt modelId="{2AA8A5FD-3A03-4831-993B-2A3B22B7FC70}" type="sibTrans" cxnId="{D6108965-E7FD-4017-B274-9326C0D40D91}">
      <dgm:prSet custT="1"/>
      <dgm:spPr/>
      <dgm:t>
        <a:bodyPr/>
        <a:lstStyle/>
        <a:p>
          <a:endParaRPr lang="ru-RU" sz="1200">
            <a:latin typeface="Times New Roman" panose="02020603050405020304" pitchFamily="18" charset="0"/>
            <a:cs typeface="Times New Roman" panose="02020603050405020304" pitchFamily="18" charset="0"/>
          </a:endParaRPr>
        </a:p>
      </dgm:t>
    </dgm:pt>
    <dgm:pt modelId="{85AE40F6-3D81-4E41-9777-A0872E806D74}">
      <dgm:prSet phldrT="[Текст]" custT="1"/>
      <dgm:spPr/>
      <dgm:t>
        <a:bodyPr/>
        <a:lstStyle/>
        <a:p>
          <a:r>
            <a:rPr lang="ru-RU" sz="1200" b="1" dirty="0" smtClean="0">
              <a:latin typeface="Times New Roman" panose="02020603050405020304" pitchFamily="18" charset="0"/>
              <a:cs typeface="Times New Roman" panose="02020603050405020304" pitchFamily="18" charset="0"/>
            </a:rPr>
            <a:t>1 учреждение</a:t>
          </a:r>
          <a:endParaRPr lang="ru-RU" sz="1200" b="1" dirty="0">
            <a:latin typeface="Times New Roman" panose="02020603050405020304" pitchFamily="18" charset="0"/>
            <a:cs typeface="Times New Roman" panose="02020603050405020304" pitchFamily="18" charset="0"/>
          </a:endParaRPr>
        </a:p>
      </dgm:t>
    </dgm:pt>
    <dgm:pt modelId="{82D6FAAE-9F44-40E3-B0F7-B09ED3A7D58A}" type="parTrans" cxnId="{C2695DE6-2F85-4923-B58E-1E5D0E027C7C}">
      <dgm:prSet/>
      <dgm:spPr/>
      <dgm:t>
        <a:bodyPr/>
        <a:lstStyle/>
        <a:p>
          <a:endParaRPr lang="ru-RU" sz="1200">
            <a:latin typeface="Times New Roman" panose="02020603050405020304" pitchFamily="18" charset="0"/>
            <a:cs typeface="Times New Roman" panose="02020603050405020304" pitchFamily="18" charset="0"/>
          </a:endParaRPr>
        </a:p>
      </dgm:t>
    </dgm:pt>
    <dgm:pt modelId="{2EA42BC0-0074-499D-8C49-C131EE4A44E9}" type="sibTrans" cxnId="{C2695DE6-2F85-4923-B58E-1E5D0E027C7C}">
      <dgm:prSet custT="1"/>
      <dgm:spPr/>
      <dgm:t>
        <a:bodyPr/>
        <a:lstStyle/>
        <a:p>
          <a:endParaRPr lang="ru-RU" sz="1200">
            <a:latin typeface="Times New Roman" panose="02020603050405020304" pitchFamily="18" charset="0"/>
            <a:cs typeface="Times New Roman" panose="02020603050405020304" pitchFamily="18" charset="0"/>
          </a:endParaRPr>
        </a:p>
      </dgm:t>
    </dgm:pt>
    <dgm:pt modelId="{DEDAD001-2955-49E5-AE1F-D2121AA56E77}">
      <dgm:prSet phldrT="[Текст]" custT="1"/>
      <dgm:spPr/>
      <dgm:t>
        <a:bodyPr/>
        <a:lstStyle/>
        <a:p>
          <a:r>
            <a:rPr lang="ru-RU" sz="1200" b="1" dirty="0" smtClean="0">
              <a:latin typeface="Times New Roman" panose="02020603050405020304" pitchFamily="18" charset="0"/>
              <a:cs typeface="Times New Roman" panose="02020603050405020304" pitchFamily="18" charset="0"/>
            </a:rPr>
            <a:t>320 учащихся</a:t>
          </a:r>
        </a:p>
        <a:p>
          <a:r>
            <a:rPr lang="ru-RU" sz="1200" b="1" dirty="0" smtClean="0">
              <a:latin typeface="Times New Roman" panose="02020603050405020304" pitchFamily="18" charset="0"/>
              <a:cs typeface="Times New Roman" panose="02020603050405020304" pitchFamily="18" charset="0"/>
            </a:rPr>
            <a:t>23 выпускников</a:t>
          </a:r>
        </a:p>
        <a:p>
          <a:r>
            <a:rPr lang="ru-RU" sz="1200" b="1" dirty="0" smtClean="0">
              <a:latin typeface="Times New Roman" panose="02020603050405020304" pitchFamily="18" charset="0"/>
              <a:cs typeface="Times New Roman" panose="02020603050405020304" pitchFamily="18" charset="0"/>
            </a:rPr>
            <a:t>31 человек принято в 1 класс</a:t>
          </a:r>
        </a:p>
        <a:p>
          <a:r>
            <a:rPr lang="ru-RU" sz="1200" b="1" dirty="0" smtClean="0">
              <a:latin typeface="Times New Roman" panose="02020603050405020304" pitchFamily="18" charset="0"/>
              <a:cs typeface="Times New Roman" panose="02020603050405020304" pitchFamily="18" charset="0"/>
            </a:rPr>
            <a:t>Охват учащихся 1-9 классов: 15%</a:t>
          </a:r>
        </a:p>
        <a:p>
          <a:r>
            <a:rPr lang="ru-RU" sz="1200" b="1" dirty="0" smtClean="0">
              <a:latin typeface="Times New Roman" panose="02020603050405020304" pitchFamily="18" charset="0"/>
              <a:cs typeface="Times New Roman" panose="02020603050405020304" pitchFamily="18" charset="0"/>
            </a:rPr>
            <a:t>7 общеобразовательных программ</a:t>
          </a:r>
        </a:p>
        <a:p>
          <a:r>
            <a:rPr lang="ru-RU" sz="1200" b="1" dirty="0" smtClean="0">
              <a:latin typeface="Times New Roman" panose="02020603050405020304" pitchFamily="18" charset="0"/>
              <a:cs typeface="Times New Roman" panose="02020603050405020304" pitchFamily="18" charset="0"/>
            </a:rPr>
            <a:t>6 предпрофессиональных программ</a:t>
          </a:r>
          <a:endParaRPr lang="ru-RU" sz="1200" b="1" dirty="0">
            <a:latin typeface="Times New Roman" panose="02020603050405020304" pitchFamily="18" charset="0"/>
            <a:cs typeface="Times New Roman" panose="02020603050405020304" pitchFamily="18" charset="0"/>
          </a:endParaRPr>
        </a:p>
      </dgm:t>
    </dgm:pt>
    <dgm:pt modelId="{BBE270FB-C000-4139-ACEA-C9DE6002A98F}" type="parTrans" cxnId="{7DB91BF3-CA65-4E89-AF8D-46B18203443A}">
      <dgm:prSet/>
      <dgm:spPr/>
      <dgm:t>
        <a:bodyPr/>
        <a:lstStyle/>
        <a:p>
          <a:endParaRPr lang="ru-RU" sz="1200">
            <a:latin typeface="Times New Roman" panose="02020603050405020304" pitchFamily="18" charset="0"/>
            <a:cs typeface="Times New Roman" panose="02020603050405020304" pitchFamily="18" charset="0"/>
          </a:endParaRPr>
        </a:p>
      </dgm:t>
    </dgm:pt>
    <dgm:pt modelId="{D393A987-FC4D-4403-B551-0FF0C48DB3C0}" type="sibTrans" cxnId="{7DB91BF3-CA65-4E89-AF8D-46B18203443A}">
      <dgm:prSet/>
      <dgm:spPr/>
      <dgm:t>
        <a:bodyPr/>
        <a:lstStyle/>
        <a:p>
          <a:endParaRPr lang="ru-RU" sz="1200">
            <a:latin typeface="Times New Roman" panose="02020603050405020304" pitchFamily="18" charset="0"/>
            <a:cs typeface="Times New Roman" panose="02020603050405020304" pitchFamily="18" charset="0"/>
          </a:endParaRPr>
        </a:p>
      </dgm:t>
    </dgm:pt>
    <dgm:pt modelId="{A23203B2-F49C-4E39-81AE-92F1F360C2A3}" type="pres">
      <dgm:prSet presAssocID="{D4DA5F3D-884B-4903-B07A-8F01806BDA86}" presName="Name0" presStyleCnt="0">
        <dgm:presLayoutVars>
          <dgm:dir/>
          <dgm:resizeHandles val="exact"/>
        </dgm:presLayoutVars>
      </dgm:prSet>
      <dgm:spPr/>
    </dgm:pt>
    <dgm:pt modelId="{57CD6B85-2F3A-46EF-AD1D-031C5E52C299}" type="pres">
      <dgm:prSet presAssocID="{72F6EC51-023C-4135-AAD7-A6A661A8598C}" presName="node" presStyleLbl="node1" presStyleIdx="0" presStyleCnt="3">
        <dgm:presLayoutVars>
          <dgm:bulletEnabled val="1"/>
        </dgm:presLayoutVars>
      </dgm:prSet>
      <dgm:spPr/>
      <dgm:t>
        <a:bodyPr/>
        <a:lstStyle/>
        <a:p>
          <a:endParaRPr lang="ru-RU"/>
        </a:p>
      </dgm:t>
    </dgm:pt>
    <dgm:pt modelId="{AA018F75-AB76-4BF6-B0E8-DDE5E4F74731}" type="pres">
      <dgm:prSet presAssocID="{2AA8A5FD-3A03-4831-993B-2A3B22B7FC70}" presName="sibTrans" presStyleLbl="sibTrans2D1" presStyleIdx="0" presStyleCnt="2"/>
      <dgm:spPr/>
      <dgm:t>
        <a:bodyPr/>
        <a:lstStyle/>
        <a:p>
          <a:endParaRPr lang="ru-RU"/>
        </a:p>
      </dgm:t>
    </dgm:pt>
    <dgm:pt modelId="{0D07E1B5-4A2B-41B4-8049-3A1586AFD303}" type="pres">
      <dgm:prSet presAssocID="{2AA8A5FD-3A03-4831-993B-2A3B22B7FC70}" presName="connectorText" presStyleLbl="sibTrans2D1" presStyleIdx="0" presStyleCnt="2"/>
      <dgm:spPr/>
      <dgm:t>
        <a:bodyPr/>
        <a:lstStyle/>
        <a:p>
          <a:endParaRPr lang="ru-RU"/>
        </a:p>
      </dgm:t>
    </dgm:pt>
    <dgm:pt modelId="{7B58388D-FBB7-484B-A2A7-56543C1AE050}" type="pres">
      <dgm:prSet presAssocID="{85AE40F6-3D81-4E41-9777-A0872E806D74}" presName="node" presStyleLbl="node1" presStyleIdx="1" presStyleCnt="3">
        <dgm:presLayoutVars>
          <dgm:bulletEnabled val="1"/>
        </dgm:presLayoutVars>
      </dgm:prSet>
      <dgm:spPr/>
      <dgm:t>
        <a:bodyPr/>
        <a:lstStyle/>
        <a:p>
          <a:endParaRPr lang="ru-RU"/>
        </a:p>
      </dgm:t>
    </dgm:pt>
    <dgm:pt modelId="{782CE918-1FD8-44D5-A2BF-178A85C5B389}" type="pres">
      <dgm:prSet presAssocID="{2EA42BC0-0074-499D-8C49-C131EE4A44E9}" presName="sibTrans" presStyleLbl="sibTrans2D1" presStyleIdx="1" presStyleCnt="2"/>
      <dgm:spPr/>
      <dgm:t>
        <a:bodyPr/>
        <a:lstStyle/>
        <a:p>
          <a:endParaRPr lang="ru-RU"/>
        </a:p>
      </dgm:t>
    </dgm:pt>
    <dgm:pt modelId="{5918F8D7-C40E-4CC1-BD9E-F9B511836D8C}" type="pres">
      <dgm:prSet presAssocID="{2EA42BC0-0074-499D-8C49-C131EE4A44E9}" presName="connectorText" presStyleLbl="sibTrans2D1" presStyleIdx="1" presStyleCnt="2"/>
      <dgm:spPr/>
      <dgm:t>
        <a:bodyPr/>
        <a:lstStyle/>
        <a:p>
          <a:endParaRPr lang="ru-RU"/>
        </a:p>
      </dgm:t>
    </dgm:pt>
    <dgm:pt modelId="{DB62779F-745F-4B9F-B1F9-737841A6B109}" type="pres">
      <dgm:prSet presAssocID="{DEDAD001-2955-49E5-AE1F-D2121AA56E77}" presName="node" presStyleLbl="node1" presStyleIdx="2" presStyleCnt="3" custScaleX="178763">
        <dgm:presLayoutVars>
          <dgm:bulletEnabled val="1"/>
        </dgm:presLayoutVars>
      </dgm:prSet>
      <dgm:spPr/>
      <dgm:t>
        <a:bodyPr/>
        <a:lstStyle/>
        <a:p>
          <a:endParaRPr lang="ru-RU"/>
        </a:p>
      </dgm:t>
    </dgm:pt>
  </dgm:ptLst>
  <dgm:cxnLst>
    <dgm:cxn modelId="{9EEBDDFE-8CE4-4B5E-A2FF-38C67F496E96}" type="presOf" srcId="{2AA8A5FD-3A03-4831-993B-2A3B22B7FC70}" destId="{AA018F75-AB76-4BF6-B0E8-DDE5E4F74731}" srcOrd="0" destOrd="0" presId="urn:microsoft.com/office/officeart/2005/8/layout/process1"/>
    <dgm:cxn modelId="{99A38786-2338-4498-9167-8A48E076DCD8}" type="presOf" srcId="{D4DA5F3D-884B-4903-B07A-8F01806BDA86}" destId="{A23203B2-F49C-4E39-81AE-92F1F360C2A3}" srcOrd="0" destOrd="0" presId="urn:microsoft.com/office/officeart/2005/8/layout/process1"/>
    <dgm:cxn modelId="{EC0A392D-AD8B-49A3-9A72-E8D58BA61F7C}" type="presOf" srcId="{2EA42BC0-0074-499D-8C49-C131EE4A44E9}" destId="{5918F8D7-C40E-4CC1-BD9E-F9B511836D8C}" srcOrd="1" destOrd="0" presId="urn:microsoft.com/office/officeart/2005/8/layout/process1"/>
    <dgm:cxn modelId="{815ECBBA-911F-43C5-ABDD-B59DBDC8A701}" type="presOf" srcId="{DEDAD001-2955-49E5-AE1F-D2121AA56E77}" destId="{DB62779F-745F-4B9F-B1F9-737841A6B109}" srcOrd="0" destOrd="0" presId="urn:microsoft.com/office/officeart/2005/8/layout/process1"/>
    <dgm:cxn modelId="{7DB91BF3-CA65-4E89-AF8D-46B18203443A}" srcId="{D4DA5F3D-884B-4903-B07A-8F01806BDA86}" destId="{DEDAD001-2955-49E5-AE1F-D2121AA56E77}" srcOrd="2" destOrd="0" parTransId="{BBE270FB-C000-4139-ACEA-C9DE6002A98F}" sibTransId="{D393A987-FC4D-4403-B551-0FF0C48DB3C0}"/>
    <dgm:cxn modelId="{D6108965-E7FD-4017-B274-9326C0D40D91}" srcId="{D4DA5F3D-884B-4903-B07A-8F01806BDA86}" destId="{72F6EC51-023C-4135-AAD7-A6A661A8598C}" srcOrd="0" destOrd="0" parTransId="{7866F6DA-46AC-4626-8491-CF540E109D4D}" sibTransId="{2AA8A5FD-3A03-4831-993B-2A3B22B7FC70}"/>
    <dgm:cxn modelId="{C2695DE6-2F85-4923-B58E-1E5D0E027C7C}" srcId="{D4DA5F3D-884B-4903-B07A-8F01806BDA86}" destId="{85AE40F6-3D81-4E41-9777-A0872E806D74}" srcOrd="1" destOrd="0" parTransId="{82D6FAAE-9F44-40E3-B0F7-B09ED3A7D58A}" sibTransId="{2EA42BC0-0074-499D-8C49-C131EE4A44E9}"/>
    <dgm:cxn modelId="{E91F4FF2-F02F-47AF-9E00-12FCF6B33D58}" type="presOf" srcId="{85AE40F6-3D81-4E41-9777-A0872E806D74}" destId="{7B58388D-FBB7-484B-A2A7-56543C1AE050}" srcOrd="0" destOrd="0" presId="urn:microsoft.com/office/officeart/2005/8/layout/process1"/>
    <dgm:cxn modelId="{52CFE469-E7CD-4E0B-9F30-BEFF2FC23BE9}" type="presOf" srcId="{72F6EC51-023C-4135-AAD7-A6A661A8598C}" destId="{57CD6B85-2F3A-46EF-AD1D-031C5E52C299}" srcOrd="0" destOrd="0" presId="urn:microsoft.com/office/officeart/2005/8/layout/process1"/>
    <dgm:cxn modelId="{C40312DC-256B-4066-9955-7E1E454085AC}" type="presOf" srcId="{2AA8A5FD-3A03-4831-993B-2A3B22B7FC70}" destId="{0D07E1B5-4A2B-41B4-8049-3A1586AFD303}" srcOrd="1" destOrd="0" presId="urn:microsoft.com/office/officeart/2005/8/layout/process1"/>
    <dgm:cxn modelId="{EEB1ED41-8438-48FF-82CB-B150A15D0F93}" type="presOf" srcId="{2EA42BC0-0074-499D-8C49-C131EE4A44E9}" destId="{782CE918-1FD8-44D5-A2BF-178A85C5B389}" srcOrd="0" destOrd="0" presId="urn:microsoft.com/office/officeart/2005/8/layout/process1"/>
    <dgm:cxn modelId="{5A252E03-E631-4C66-ADF2-1D280DE3C336}" type="presParOf" srcId="{A23203B2-F49C-4E39-81AE-92F1F360C2A3}" destId="{57CD6B85-2F3A-46EF-AD1D-031C5E52C299}" srcOrd="0" destOrd="0" presId="urn:microsoft.com/office/officeart/2005/8/layout/process1"/>
    <dgm:cxn modelId="{230E8EC5-C40F-4C0E-9FC6-0E2306FF81BE}" type="presParOf" srcId="{A23203B2-F49C-4E39-81AE-92F1F360C2A3}" destId="{AA018F75-AB76-4BF6-B0E8-DDE5E4F74731}" srcOrd="1" destOrd="0" presId="urn:microsoft.com/office/officeart/2005/8/layout/process1"/>
    <dgm:cxn modelId="{A4BFE3D3-3584-4D75-AF59-A972778777A6}" type="presParOf" srcId="{AA018F75-AB76-4BF6-B0E8-DDE5E4F74731}" destId="{0D07E1B5-4A2B-41B4-8049-3A1586AFD303}" srcOrd="0" destOrd="0" presId="urn:microsoft.com/office/officeart/2005/8/layout/process1"/>
    <dgm:cxn modelId="{FA95CD6B-9260-4CDD-A6C8-1A0ED71C7E9E}" type="presParOf" srcId="{A23203B2-F49C-4E39-81AE-92F1F360C2A3}" destId="{7B58388D-FBB7-484B-A2A7-56543C1AE050}" srcOrd="2" destOrd="0" presId="urn:microsoft.com/office/officeart/2005/8/layout/process1"/>
    <dgm:cxn modelId="{70661C71-378B-4319-9DCA-E658FB23FE70}" type="presParOf" srcId="{A23203B2-F49C-4E39-81AE-92F1F360C2A3}" destId="{782CE918-1FD8-44D5-A2BF-178A85C5B389}" srcOrd="3" destOrd="0" presId="urn:microsoft.com/office/officeart/2005/8/layout/process1"/>
    <dgm:cxn modelId="{BFA6A614-08D3-445B-9300-A4DC33718EAE}" type="presParOf" srcId="{782CE918-1FD8-44D5-A2BF-178A85C5B389}" destId="{5918F8D7-C40E-4CC1-BD9E-F9B511836D8C}" srcOrd="0" destOrd="0" presId="urn:microsoft.com/office/officeart/2005/8/layout/process1"/>
    <dgm:cxn modelId="{A5E65AC1-74E5-4EB8-B814-80B11F003B4B}" type="presParOf" srcId="{A23203B2-F49C-4E39-81AE-92F1F360C2A3}" destId="{DB62779F-745F-4B9F-B1F9-737841A6B109}" srcOrd="4" destOrd="0" presId="urn:microsoft.com/office/officeart/2005/8/layout/process1"/>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2C0F2D56-84E7-4BD3-8E8A-E77462683698}" type="doc">
      <dgm:prSet loTypeId="urn:microsoft.com/office/officeart/2005/8/layout/list1" loCatId="list" qsTypeId="urn:microsoft.com/office/officeart/2005/8/quickstyle/3d3" qsCatId="3D" csTypeId="urn:microsoft.com/office/officeart/2005/8/colors/colorful2" csCatId="colorful" phldr="1"/>
      <dgm:spPr/>
      <dgm:t>
        <a:bodyPr/>
        <a:lstStyle/>
        <a:p>
          <a:endParaRPr lang="ru-RU"/>
        </a:p>
      </dgm:t>
    </dgm:pt>
    <dgm:pt modelId="{090C46D5-5745-49E6-AD07-4B5DD0DF4FAB}">
      <dgm:prSet phldrT="[Текст]" custT="1"/>
      <dgm:spPr/>
      <dgm:t>
        <a:bodyPr/>
        <a:lstStyle/>
        <a:p>
          <a:r>
            <a:rPr lang="ru-RU" sz="1400" b="1" dirty="0" smtClean="0">
              <a:solidFill>
                <a:schemeClr val="tx1"/>
              </a:solidFill>
              <a:latin typeface="Times New Roman" panose="02020603050405020304" pitchFamily="18" charset="0"/>
              <a:cs typeface="Times New Roman" panose="02020603050405020304" pitchFamily="18" charset="0"/>
            </a:rPr>
            <a:t>Развитие массовой физической культуры и спорта – 74 605,9 тыс. руб.</a:t>
          </a:r>
          <a:endParaRPr lang="ru-RU" sz="1400" b="1" dirty="0">
            <a:solidFill>
              <a:schemeClr val="tx1"/>
            </a:solidFill>
            <a:latin typeface="Times New Roman" panose="02020603050405020304" pitchFamily="18" charset="0"/>
            <a:cs typeface="Times New Roman" panose="02020603050405020304" pitchFamily="18" charset="0"/>
          </a:endParaRPr>
        </a:p>
      </dgm:t>
    </dgm:pt>
    <dgm:pt modelId="{76D5E2CA-4518-4622-A6AD-933FACD5D141}" type="parTrans" cxnId="{743AF8BE-B689-42E9-903B-B406A6934FC7}">
      <dgm:prSet/>
      <dgm:spPr/>
      <dgm:t>
        <a:bodyPr/>
        <a:lstStyle/>
        <a:p>
          <a:endParaRPr lang="ru-RU" sz="1400" b="1">
            <a:latin typeface="Times New Roman" panose="02020603050405020304" pitchFamily="18" charset="0"/>
            <a:cs typeface="Times New Roman" panose="02020603050405020304" pitchFamily="18" charset="0"/>
          </a:endParaRPr>
        </a:p>
      </dgm:t>
    </dgm:pt>
    <dgm:pt modelId="{3999409E-3309-42A8-AA85-82C35E7A3D5A}" type="sibTrans" cxnId="{743AF8BE-B689-42E9-903B-B406A6934FC7}">
      <dgm:prSet/>
      <dgm:spPr/>
      <dgm:t>
        <a:bodyPr/>
        <a:lstStyle/>
        <a:p>
          <a:endParaRPr lang="ru-RU" sz="1400" b="1">
            <a:latin typeface="Times New Roman" panose="02020603050405020304" pitchFamily="18" charset="0"/>
            <a:cs typeface="Times New Roman" panose="02020603050405020304" pitchFamily="18" charset="0"/>
          </a:endParaRPr>
        </a:p>
      </dgm:t>
    </dgm:pt>
    <dgm:pt modelId="{245C0063-141D-42AA-B5E0-94E86C1DAD3E}">
      <dgm:prSet phldrT="[Текст]" custT="1"/>
      <dgm:spPr/>
      <dgm:t>
        <a:bodyPr/>
        <a:lstStyle/>
        <a:p>
          <a:r>
            <a:rPr lang="ru-RU" sz="1400" b="1" dirty="0" smtClean="0">
              <a:solidFill>
                <a:schemeClr val="tx1"/>
              </a:solidFill>
              <a:latin typeface="Times New Roman" panose="02020603050405020304" pitchFamily="18" charset="0"/>
              <a:cs typeface="Times New Roman" panose="02020603050405020304" pitchFamily="18" charset="0"/>
            </a:rPr>
            <a:t>Организация  физкультурно-оздоровительной работы граждан по месту жительства –                    3 071,5 тыс. руб.</a:t>
          </a:r>
          <a:endParaRPr lang="ru-RU" sz="1400" b="1" dirty="0">
            <a:solidFill>
              <a:schemeClr val="tx1"/>
            </a:solidFill>
            <a:latin typeface="Times New Roman" panose="02020603050405020304" pitchFamily="18" charset="0"/>
            <a:cs typeface="Times New Roman" panose="02020603050405020304" pitchFamily="18" charset="0"/>
          </a:endParaRPr>
        </a:p>
      </dgm:t>
    </dgm:pt>
    <dgm:pt modelId="{B22EC97D-47A2-4DC0-8657-26AE4CF6161A}" type="parTrans" cxnId="{5B8BC9E6-1BF1-498C-867E-931B2BEA0E15}">
      <dgm:prSet/>
      <dgm:spPr/>
      <dgm:t>
        <a:bodyPr/>
        <a:lstStyle/>
        <a:p>
          <a:endParaRPr lang="ru-RU" sz="1400" b="1">
            <a:latin typeface="Times New Roman" panose="02020603050405020304" pitchFamily="18" charset="0"/>
            <a:cs typeface="Times New Roman" panose="02020603050405020304" pitchFamily="18" charset="0"/>
          </a:endParaRPr>
        </a:p>
      </dgm:t>
    </dgm:pt>
    <dgm:pt modelId="{B1F12750-C9C3-418E-9EE0-E0ABA5E59C57}" type="sibTrans" cxnId="{5B8BC9E6-1BF1-498C-867E-931B2BEA0E15}">
      <dgm:prSet/>
      <dgm:spPr/>
      <dgm:t>
        <a:bodyPr/>
        <a:lstStyle/>
        <a:p>
          <a:endParaRPr lang="ru-RU" sz="1400" b="1">
            <a:latin typeface="Times New Roman" panose="02020603050405020304" pitchFamily="18" charset="0"/>
            <a:cs typeface="Times New Roman" panose="02020603050405020304" pitchFamily="18" charset="0"/>
          </a:endParaRPr>
        </a:p>
      </dgm:t>
    </dgm:pt>
    <dgm:pt modelId="{87CC6E39-B7F8-4648-A231-EAEF813670E1}">
      <dgm:prSet phldrT="[Текст]" custT="1"/>
      <dgm:spPr/>
      <dgm:t>
        <a:bodyPr/>
        <a:lstStyle/>
        <a:p>
          <a:r>
            <a:rPr lang="ru-RU" sz="1400" b="1" dirty="0" smtClean="0">
              <a:solidFill>
                <a:schemeClr val="tx1"/>
              </a:solidFill>
              <a:latin typeface="Times New Roman" panose="02020603050405020304" pitchFamily="18" charset="0"/>
              <a:cs typeface="Times New Roman" panose="02020603050405020304" pitchFamily="18" charset="0"/>
            </a:rPr>
            <a:t>Строительство, реконструкция, капитальный ремонт спортивных объектов – 12 831,8 тыс. руб.</a:t>
          </a:r>
          <a:endParaRPr lang="ru-RU" sz="1400" b="1" dirty="0">
            <a:solidFill>
              <a:schemeClr val="tx1"/>
            </a:solidFill>
            <a:latin typeface="Times New Roman" panose="02020603050405020304" pitchFamily="18" charset="0"/>
            <a:cs typeface="Times New Roman" panose="02020603050405020304" pitchFamily="18" charset="0"/>
          </a:endParaRPr>
        </a:p>
      </dgm:t>
    </dgm:pt>
    <dgm:pt modelId="{1E82A567-BEE0-4AB7-825A-1196A354F56D}" type="parTrans" cxnId="{36617061-1030-4967-8A39-E8CED3A55D78}">
      <dgm:prSet/>
      <dgm:spPr/>
      <dgm:t>
        <a:bodyPr/>
        <a:lstStyle/>
        <a:p>
          <a:endParaRPr lang="ru-RU" sz="1400" b="1">
            <a:latin typeface="Times New Roman" panose="02020603050405020304" pitchFamily="18" charset="0"/>
            <a:cs typeface="Times New Roman" panose="02020603050405020304" pitchFamily="18" charset="0"/>
          </a:endParaRPr>
        </a:p>
      </dgm:t>
    </dgm:pt>
    <dgm:pt modelId="{A442EC36-F79F-49E2-8C9F-BB39B5B5DB5B}" type="sibTrans" cxnId="{36617061-1030-4967-8A39-E8CED3A55D78}">
      <dgm:prSet/>
      <dgm:spPr/>
      <dgm:t>
        <a:bodyPr/>
        <a:lstStyle/>
        <a:p>
          <a:endParaRPr lang="ru-RU" sz="1400" b="1">
            <a:latin typeface="Times New Roman" panose="02020603050405020304" pitchFamily="18" charset="0"/>
            <a:cs typeface="Times New Roman" panose="02020603050405020304" pitchFamily="18" charset="0"/>
          </a:endParaRPr>
        </a:p>
      </dgm:t>
    </dgm:pt>
    <dgm:pt modelId="{74A6BFE5-E6C4-4BC7-BA8C-5563AF4EE20D}">
      <dgm:prSet custT="1"/>
      <dgm:spPr/>
      <dgm:t>
        <a:bodyPr/>
        <a:lstStyle/>
        <a:p>
          <a:r>
            <a:rPr lang="ru-RU" sz="1400" b="1" dirty="0" smtClean="0">
              <a:solidFill>
                <a:schemeClr val="tx1"/>
              </a:solidFill>
              <a:latin typeface="Times New Roman" panose="02020603050405020304" pitchFamily="18" charset="0"/>
              <a:cs typeface="Times New Roman" panose="02020603050405020304" pitchFamily="18" charset="0"/>
            </a:rPr>
            <a:t>Совершенствование отрасли физической культуры и спорта – 40 246,7  тыс. руб.</a:t>
          </a:r>
          <a:endParaRPr lang="ru-RU" sz="1400" b="1" dirty="0">
            <a:solidFill>
              <a:schemeClr val="tx1"/>
            </a:solidFill>
            <a:latin typeface="Times New Roman" panose="02020603050405020304" pitchFamily="18" charset="0"/>
            <a:cs typeface="Times New Roman" panose="02020603050405020304" pitchFamily="18" charset="0"/>
          </a:endParaRPr>
        </a:p>
      </dgm:t>
    </dgm:pt>
    <dgm:pt modelId="{B4379A1A-AC7C-4BDC-A1ED-C9459FCB3B97}" type="parTrans" cxnId="{87461DA4-1C47-4C56-8BA9-E3A7F9F66D0E}">
      <dgm:prSet/>
      <dgm:spPr/>
      <dgm:t>
        <a:bodyPr/>
        <a:lstStyle/>
        <a:p>
          <a:endParaRPr lang="ru-RU" sz="1400" b="1">
            <a:latin typeface="Times New Roman" panose="02020603050405020304" pitchFamily="18" charset="0"/>
            <a:cs typeface="Times New Roman" panose="02020603050405020304" pitchFamily="18" charset="0"/>
          </a:endParaRPr>
        </a:p>
      </dgm:t>
    </dgm:pt>
    <dgm:pt modelId="{7C01A4A3-6F2C-4E44-81B4-DC1C2EBA3C0E}" type="sibTrans" cxnId="{87461DA4-1C47-4C56-8BA9-E3A7F9F66D0E}">
      <dgm:prSet/>
      <dgm:spPr/>
      <dgm:t>
        <a:bodyPr/>
        <a:lstStyle/>
        <a:p>
          <a:endParaRPr lang="ru-RU" sz="1400" b="1">
            <a:latin typeface="Times New Roman" panose="02020603050405020304" pitchFamily="18" charset="0"/>
            <a:cs typeface="Times New Roman" panose="02020603050405020304" pitchFamily="18" charset="0"/>
          </a:endParaRPr>
        </a:p>
      </dgm:t>
    </dgm:pt>
    <dgm:pt modelId="{6A5FC02F-7B7B-4754-A388-BFB650A94E93}" type="pres">
      <dgm:prSet presAssocID="{2C0F2D56-84E7-4BD3-8E8A-E77462683698}" presName="linear" presStyleCnt="0">
        <dgm:presLayoutVars>
          <dgm:dir/>
          <dgm:animLvl val="lvl"/>
          <dgm:resizeHandles val="exact"/>
        </dgm:presLayoutVars>
      </dgm:prSet>
      <dgm:spPr/>
      <dgm:t>
        <a:bodyPr/>
        <a:lstStyle/>
        <a:p>
          <a:endParaRPr lang="ru-RU"/>
        </a:p>
      </dgm:t>
    </dgm:pt>
    <dgm:pt modelId="{FDE5706C-BD92-4556-84DB-F66022CDE5BD}" type="pres">
      <dgm:prSet presAssocID="{090C46D5-5745-49E6-AD07-4B5DD0DF4FAB}" presName="parentLin" presStyleCnt="0"/>
      <dgm:spPr/>
    </dgm:pt>
    <dgm:pt modelId="{0DB97201-1BF0-4F31-BE7A-D783C83674E6}" type="pres">
      <dgm:prSet presAssocID="{090C46D5-5745-49E6-AD07-4B5DD0DF4FAB}" presName="parentLeftMargin" presStyleLbl="node1" presStyleIdx="0" presStyleCnt="4"/>
      <dgm:spPr/>
      <dgm:t>
        <a:bodyPr/>
        <a:lstStyle/>
        <a:p>
          <a:endParaRPr lang="ru-RU"/>
        </a:p>
      </dgm:t>
    </dgm:pt>
    <dgm:pt modelId="{3127D92A-BE12-4A18-8169-24560C5C7E41}" type="pres">
      <dgm:prSet presAssocID="{090C46D5-5745-49E6-AD07-4B5DD0DF4FAB}" presName="parentText" presStyleLbl="node1" presStyleIdx="0" presStyleCnt="4" custScaleX="139683">
        <dgm:presLayoutVars>
          <dgm:chMax val="0"/>
          <dgm:bulletEnabled val="1"/>
        </dgm:presLayoutVars>
      </dgm:prSet>
      <dgm:spPr/>
      <dgm:t>
        <a:bodyPr/>
        <a:lstStyle/>
        <a:p>
          <a:endParaRPr lang="ru-RU"/>
        </a:p>
      </dgm:t>
    </dgm:pt>
    <dgm:pt modelId="{AAF9FF2B-AF3D-47FB-9F5A-E37A7B84DD27}" type="pres">
      <dgm:prSet presAssocID="{090C46D5-5745-49E6-AD07-4B5DD0DF4FAB}" presName="negativeSpace" presStyleCnt="0"/>
      <dgm:spPr/>
    </dgm:pt>
    <dgm:pt modelId="{C58A8B02-06C8-4CB8-91F0-87F05A7F6534}" type="pres">
      <dgm:prSet presAssocID="{090C46D5-5745-49E6-AD07-4B5DD0DF4FAB}" presName="childText" presStyleLbl="conFgAcc1" presStyleIdx="0" presStyleCnt="4">
        <dgm:presLayoutVars>
          <dgm:bulletEnabled val="1"/>
        </dgm:presLayoutVars>
      </dgm:prSet>
      <dgm:spPr/>
    </dgm:pt>
    <dgm:pt modelId="{87BCDDDE-70BA-45A9-9AA6-7AFD823ABCD4}" type="pres">
      <dgm:prSet presAssocID="{3999409E-3309-42A8-AA85-82C35E7A3D5A}" presName="spaceBetweenRectangles" presStyleCnt="0"/>
      <dgm:spPr/>
    </dgm:pt>
    <dgm:pt modelId="{D325C406-A632-4F95-9E65-E6CD3948782F}" type="pres">
      <dgm:prSet presAssocID="{245C0063-141D-42AA-B5E0-94E86C1DAD3E}" presName="parentLin" presStyleCnt="0"/>
      <dgm:spPr/>
    </dgm:pt>
    <dgm:pt modelId="{10A25D54-C044-48BE-A4D8-735E4BA53768}" type="pres">
      <dgm:prSet presAssocID="{245C0063-141D-42AA-B5E0-94E86C1DAD3E}" presName="parentLeftMargin" presStyleLbl="node1" presStyleIdx="0" presStyleCnt="4"/>
      <dgm:spPr/>
      <dgm:t>
        <a:bodyPr/>
        <a:lstStyle/>
        <a:p>
          <a:endParaRPr lang="ru-RU"/>
        </a:p>
      </dgm:t>
    </dgm:pt>
    <dgm:pt modelId="{D0DB7D40-E5E6-4088-9FBC-614633A2D344}" type="pres">
      <dgm:prSet presAssocID="{245C0063-141D-42AA-B5E0-94E86C1DAD3E}" presName="parentText" presStyleLbl="node1" presStyleIdx="1" presStyleCnt="4" custScaleX="142857" custLinFactNeighborX="10553" custLinFactNeighborY="3553">
        <dgm:presLayoutVars>
          <dgm:chMax val="0"/>
          <dgm:bulletEnabled val="1"/>
        </dgm:presLayoutVars>
      </dgm:prSet>
      <dgm:spPr/>
      <dgm:t>
        <a:bodyPr/>
        <a:lstStyle/>
        <a:p>
          <a:endParaRPr lang="ru-RU"/>
        </a:p>
      </dgm:t>
    </dgm:pt>
    <dgm:pt modelId="{792933D6-51AD-4874-9ECE-DEB342059B9D}" type="pres">
      <dgm:prSet presAssocID="{245C0063-141D-42AA-B5E0-94E86C1DAD3E}" presName="negativeSpace" presStyleCnt="0"/>
      <dgm:spPr/>
    </dgm:pt>
    <dgm:pt modelId="{082F88F1-A95D-4AD1-B409-A12826129564}" type="pres">
      <dgm:prSet presAssocID="{245C0063-141D-42AA-B5E0-94E86C1DAD3E}" presName="childText" presStyleLbl="conFgAcc1" presStyleIdx="1" presStyleCnt="4">
        <dgm:presLayoutVars>
          <dgm:bulletEnabled val="1"/>
        </dgm:presLayoutVars>
      </dgm:prSet>
      <dgm:spPr/>
    </dgm:pt>
    <dgm:pt modelId="{E9275439-B50E-43DF-A33A-B1401F78C43C}" type="pres">
      <dgm:prSet presAssocID="{B1F12750-C9C3-418E-9EE0-E0ABA5E59C57}" presName="spaceBetweenRectangles" presStyleCnt="0"/>
      <dgm:spPr/>
    </dgm:pt>
    <dgm:pt modelId="{F7A803EC-4111-446C-981B-616DC97E3D84}" type="pres">
      <dgm:prSet presAssocID="{87CC6E39-B7F8-4648-A231-EAEF813670E1}" presName="parentLin" presStyleCnt="0"/>
      <dgm:spPr/>
    </dgm:pt>
    <dgm:pt modelId="{348C9678-3E88-4E58-864C-7420D348244B}" type="pres">
      <dgm:prSet presAssocID="{87CC6E39-B7F8-4648-A231-EAEF813670E1}" presName="parentLeftMargin" presStyleLbl="node1" presStyleIdx="1" presStyleCnt="4"/>
      <dgm:spPr/>
      <dgm:t>
        <a:bodyPr/>
        <a:lstStyle/>
        <a:p>
          <a:endParaRPr lang="ru-RU"/>
        </a:p>
      </dgm:t>
    </dgm:pt>
    <dgm:pt modelId="{AE7491A3-8275-40A1-AF5C-6EE28496A0A1}" type="pres">
      <dgm:prSet presAssocID="{87CC6E39-B7F8-4648-A231-EAEF813670E1}" presName="parentText" presStyleLbl="node1" presStyleIdx="2" presStyleCnt="4" custScaleX="142857">
        <dgm:presLayoutVars>
          <dgm:chMax val="0"/>
          <dgm:bulletEnabled val="1"/>
        </dgm:presLayoutVars>
      </dgm:prSet>
      <dgm:spPr/>
      <dgm:t>
        <a:bodyPr/>
        <a:lstStyle/>
        <a:p>
          <a:endParaRPr lang="ru-RU"/>
        </a:p>
      </dgm:t>
    </dgm:pt>
    <dgm:pt modelId="{9F87ED6C-D7B6-434B-95F8-F0F24DCCBDF6}" type="pres">
      <dgm:prSet presAssocID="{87CC6E39-B7F8-4648-A231-EAEF813670E1}" presName="negativeSpace" presStyleCnt="0"/>
      <dgm:spPr/>
    </dgm:pt>
    <dgm:pt modelId="{6B1788B9-DA2F-4BF7-8C75-F827F03A9546}" type="pres">
      <dgm:prSet presAssocID="{87CC6E39-B7F8-4648-A231-EAEF813670E1}" presName="childText" presStyleLbl="conFgAcc1" presStyleIdx="2" presStyleCnt="4">
        <dgm:presLayoutVars>
          <dgm:bulletEnabled val="1"/>
        </dgm:presLayoutVars>
      </dgm:prSet>
      <dgm:spPr/>
    </dgm:pt>
    <dgm:pt modelId="{F06F4D4E-F5ED-44FC-BE17-146E4309A676}" type="pres">
      <dgm:prSet presAssocID="{A442EC36-F79F-49E2-8C9F-BB39B5B5DB5B}" presName="spaceBetweenRectangles" presStyleCnt="0"/>
      <dgm:spPr/>
    </dgm:pt>
    <dgm:pt modelId="{59700FCB-736B-4B11-88F8-D8717B8E2EDC}" type="pres">
      <dgm:prSet presAssocID="{74A6BFE5-E6C4-4BC7-BA8C-5563AF4EE20D}" presName="parentLin" presStyleCnt="0"/>
      <dgm:spPr/>
    </dgm:pt>
    <dgm:pt modelId="{8D98D739-8C63-4F5A-A689-7F1B000AA5E7}" type="pres">
      <dgm:prSet presAssocID="{74A6BFE5-E6C4-4BC7-BA8C-5563AF4EE20D}" presName="parentLeftMargin" presStyleLbl="node1" presStyleIdx="2" presStyleCnt="4"/>
      <dgm:spPr/>
      <dgm:t>
        <a:bodyPr/>
        <a:lstStyle/>
        <a:p>
          <a:endParaRPr lang="ru-RU"/>
        </a:p>
      </dgm:t>
    </dgm:pt>
    <dgm:pt modelId="{647E5824-BBA1-425B-AA8D-48216C811CE1}" type="pres">
      <dgm:prSet presAssocID="{74A6BFE5-E6C4-4BC7-BA8C-5563AF4EE20D}" presName="parentText" presStyleLbl="node1" presStyleIdx="3" presStyleCnt="4" custScaleX="142857">
        <dgm:presLayoutVars>
          <dgm:chMax val="0"/>
          <dgm:bulletEnabled val="1"/>
        </dgm:presLayoutVars>
      </dgm:prSet>
      <dgm:spPr/>
      <dgm:t>
        <a:bodyPr/>
        <a:lstStyle/>
        <a:p>
          <a:endParaRPr lang="ru-RU"/>
        </a:p>
      </dgm:t>
    </dgm:pt>
    <dgm:pt modelId="{26E703B3-39ED-4580-805E-F7FD2D4BEDD5}" type="pres">
      <dgm:prSet presAssocID="{74A6BFE5-E6C4-4BC7-BA8C-5563AF4EE20D}" presName="negativeSpace" presStyleCnt="0"/>
      <dgm:spPr/>
    </dgm:pt>
    <dgm:pt modelId="{8BD23F9E-1696-4E5B-AE53-51C68C0B01CB}" type="pres">
      <dgm:prSet presAssocID="{74A6BFE5-E6C4-4BC7-BA8C-5563AF4EE20D}" presName="childText" presStyleLbl="conFgAcc1" presStyleIdx="3" presStyleCnt="4">
        <dgm:presLayoutVars>
          <dgm:bulletEnabled val="1"/>
        </dgm:presLayoutVars>
      </dgm:prSet>
      <dgm:spPr/>
    </dgm:pt>
  </dgm:ptLst>
  <dgm:cxnLst>
    <dgm:cxn modelId="{C3A13C04-1349-4B15-963B-347C2ED9CA78}" type="presOf" srcId="{74A6BFE5-E6C4-4BC7-BA8C-5563AF4EE20D}" destId="{647E5824-BBA1-425B-AA8D-48216C811CE1}" srcOrd="1" destOrd="0" presId="urn:microsoft.com/office/officeart/2005/8/layout/list1"/>
    <dgm:cxn modelId="{5B8BC9E6-1BF1-498C-867E-931B2BEA0E15}" srcId="{2C0F2D56-84E7-4BD3-8E8A-E77462683698}" destId="{245C0063-141D-42AA-B5E0-94E86C1DAD3E}" srcOrd="1" destOrd="0" parTransId="{B22EC97D-47A2-4DC0-8657-26AE4CF6161A}" sibTransId="{B1F12750-C9C3-418E-9EE0-E0ABA5E59C57}"/>
    <dgm:cxn modelId="{36617061-1030-4967-8A39-E8CED3A55D78}" srcId="{2C0F2D56-84E7-4BD3-8E8A-E77462683698}" destId="{87CC6E39-B7F8-4648-A231-EAEF813670E1}" srcOrd="2" destOrd="0" parTransId="{1E82A567-BEE0-4AB7-825A-1196A354F56D}" sibTransId="{A442EC36-F79F-49E2-8C9F-BB39B5B5DB5B}"/>
    <dgm:cxn modelId="{FB39D3E2-F5C4-4FBD-BD81-FA6D5B62EBDD}" type="presOf" srcId="{245C0063-141D-42AA-B5E0-94E86C1DAD3E}" destId="{D0DB7D40-E5E6-4088-9FBC-614633A2D344}" srcOrd="1" destOrd="0" presId="urn:microsoft.com/office/officeart/2005/8/layout/list1"/>
    <dgm:cxn modelId="{8202190A-BD78-49CA-BFD2-1B132EF6F913}" type="presOf" srcId="{090C46D5-5745-49E6-AD07-4B5DD0DF4FAB}" destId="{3127D92A-BE12-4A18-8169-24560C5C7E41}" srcOrd="1" destOrd="0" presId="urn:microsoft.com/office/officeart/2005/8/layout/list1"/>
    <dgm:cxn modelId="{B3217C0A-DC37-4DB5-B02E-3224A58FD557}" type="presOf" srcId="{245C0063-141D-42AA-B5E0-94E86C1DAD3E}" destId="{10A25D54-C044-48BE-A4D8-735E4BA53768}" srcOrd="0" destOrd="0" presId="urn:microsoft.com/office/officeart/2005/8/layout/list1"/>
    <dgm:cxn modelId="{413C208E-A91B-41C0-BA9B-7474244DBC99}" type="presOf" srcId="{090C46D5-5745-49E6-AD07-4B5DD0DF4FAB}" destId="{0DB97201-1BF0-4F31-BE7A-D783C83674E6}" srcOrd="0" destOrd="0" presId="urn:microsoft.com/office/officeart/2005/8/layout/list1"/>
    <dgm:cxn modelId="{53ECCF13-2CFB-4510-9EF3-442BFDCD07A7}" type="presOf" srcId="{87CC6E39-B7F8-4648-A231-EAEF813670E1}" destId="{AE7491A3-8275-40A1-AF5C-6EE28496A0A1}" srcOrd="1" destOrd="0" presId="urn:microsoft.com/office/officeart/2005/8/layout/list1"/>
    <dgm:cxn modelId="{86814744-DF39-4C32-B8F2-3DB3F5A2FF91}" type="presOf" srcId="{74A6BFE5-E6C4-4BC7-BA8C-5563AF4EE20D}" destId="{8D98D739-8C63-4F5A-A689-7F1B000AA5E7}" srcOrd="0" destOrd="0" presId="urn:microsoft.com/office/officeart/2005/8/layout/list1"/>
    <dgm:cxn modelId="{B0375227-668D-4FE6-B0F6-9AA4E256A4BA}" type="presOf" srcId="{87CC6E39-B7F8-4648-A231-EAEF813670E1}" destId="{348C9678-3E88-4E58-864C-7420D348244B}" srcOrd="0" destOrd="0" presId="urn:microsoft.com/office/officeart/2005/8/layout/list1"/>
    <dgm:cxn modelId="{743AF8BE-B689-42E9-903B-B406A6934FC7}" srcId="{2C0F2D56-84E7-4BD3-8E8A-E77462683698}" destId="{090C46D5-5745-49E6-AD07-4B5DD0DF4FAB}" srcOrd="0" destOrd="0" parTransId="{76D5E2CA-4518-4622-A6AD-933FACD5D141}" sibTransId="{3999409E-3309-42A8-AA85-82C35E7A3D5A}"/>
    <dgm:cxn modelId="{2FCD2836-736F-40AD-AD2E-35EFEA68FB79}" type="presOf" srcId="{2C0F2D56-84E7-4BD3-8E8A-E77462683698}" destId="{6A5FC02F-7B7B-4754-A388-BFB650A94E93}" srcOrd="0" destOrd="0" presId="urn:microsoft.com/office/officeart/2005/8/layout/list1"/>
    <dgm:cxn modelId="{87461DA4-1C47-4C56-8BA9-E3A7F9F66D0E}" srcId="{2C0F2D56-84E7-4BD3-8E8A-E77462683698}" destId="{74A6BFE5-E6C4-4BC7-BA8C-5563AF4EE20D}" srcOrd="3" destOrd="0" parTransId="{B4379A1A-AC7C-4BDC-A1ED-C9459FCB3B97}" sibTransId="{7C01A4A3-6F2C-4E44-81B4-DC1C2EBA3C0E}"/>
    <dgm:cxn modelId="{2A481A4D-1338-467A-9117-8BE0B4B7EB82}" type="presParOf" srcId="{6A5FC02F-7B7B-4754-A388-BFB650A94E93}" destId="{FDE5706C-BD92-4556-84DB-F66022CDE5BD}" srcOrd="0" destOrd="0" presId="urn:microsoft.com/office/officeart/2005/8/layout/list1"/>
    <dgm:cxn modelId="{47533479-E651-41D3-BA71-47568C95BC00}" type="presParOf" srcId="{FDE5706C-BD92-4556-84DB-F66022CDE5BD}" destId="{0DB97201-1BF0-4F31-BE7A-D783C83674E6}" srcOrd="0" destOrd="0" presId="urn:microsoft.com/office/officeart/2005/8/layout/list1"/>
    <dgm:cxn modelId="{AF15905E-A4F6-487A-A734-EBD07B066213}" type="presParOf" srcId="{FDE5706C-BD92-4556-84DB-F66022CDE5BD}" destId="{3127D92A-BE12-4A18-8169-24560C5C7E41}" srcOrd="1" destOrd="0" presId="urn:microsoft.com/office/officeart/2005/8/layout/list1"/>
    <dgm:cxn modelId="{C8DA7684-E3E6-4F68-95A0-CDCADE069915}" type="presParOf" srcId="{6A5FC02F-7B7B-4754-A388-BFB650A94E93}" destId="{AAF9FF2B-AF3D-47FB-9F5A-E37A7B84DD27}" srcOrd="1" destOrd="0" presId="urn:microsoft.com/office/officeart/2005/8/layout/list1"/>
    <dgm:cxn modelId="{F2E7D979-02B8-4CCF-892A-510FA4AE89CB}" type="presParOf" srcId="{6A5FC02F-7B7B-4754-A388-BFB650A94E93}" destId="{C58A8B02-06C8-4CB8-91F0-87F05A7F6534}" srcOrd="2" destOrd="0" presId="urn:microsoft.com/office/officeart/2005/8/layout/list1"/>
    <dgm:cxn modelId="{E6BA6864-F14E-4B0B-8FD6-690824D89AC1}" type="presParOf" srcId="{6A5FC02F-7B7B-4754-A388-BFB650A94E93}" destId="{87BCDDDE-70BA-45A9-9AA6-7AFD823ABCD4}" srcOrd="3" destOrd="0" presId="urn:microsoft.com/office/officeart/2005/8/layout/list1"/>
    <dgm:cxn modelId="{59D97636-E928-42D6-8A0D-920555857E40}" type="presParOf" srcId="{6A5FC02F-7B7B-4754-A388-BFB650A94E93}" destId="{D325C406-A632-4F95-9E65-E6CD3948782F}" srcOrd="4" destOrd="0" presId="urn:microsoft.com/office/officeart/2005/8/layout/list1"/>
    <dgm:cxn modelId="{F106814C-E88F-413C-BFA4-AAA5562EC737}" type="presParOf" srcId="{D325C406-A632-4F95-9E65-E6CD3948782F}" destId="{10A25D54-C044-48BE-A4D8-735E4BA53768}" srcOrd="0" destOrd="0" presId="urn:microsoft.com/office/officeart/2005/8/layout/list1"/>
    <dgm:cxn modelId="{733CDA91-E38F-4F2F-AA7E-05099CED17D4}" type="presParOf" srcId="{D325C406-A632-4F95-9E65-E6CD3948782F}" destId="{D0DB7D40-E5E6-4088-9FBC-614633A2D344}" srcOrd="1" destOrd="0" presId="urn:microsoft.com/office/officeart/2005/8/layout/list1"/>
    <dgm:cxn modelId="{56400D38-4EC3-44A1-B457-55FF06683D20}" type="presParOf" srcId="{6A5FC02F-7B7B-4754-A388-BFB650A94E93}" destId="{792933D6-51AD-4874-9ECE-DEB342059B9D}" srcOrd="5" destOrd="0" presId="urn:microsoft.com/office/officeart/2005/8/layout/list1"/>
    <dgm:cxn modelId="{4D797437-953C-439E-8962-9AAE464939BD}" type="presParOf" srcId="{6A5FC02F-7B7B-4754-A388-BFB650A94E93}" destId="{082F88F1-A95D-4AD1-B409-A12826129564}" srcOrd="6" destOrd="0" presId="urn:microsoft.com/office/officeart/2005/8/layout/list1"/>
    <dgm:cxn modelId="{DB405562-5F28-46AA-8EC5-5B6D7541FD8E}" type="presParOf" srcId="{6A5FC02F-7B7B-4754-A388-BFB650A94E93}" destId="{E9275439-B50E-43DF-A33A-B1401F78C43C}" srcOrd="7" destOrd="0" presId="urn:microsoft.com/office/officeart/2005/8/layout/list1"/>
    <dgm:cxn modelId="{708D2D51-40A0-4D04-805E-1BD2B7BEAC94}" type="presParOf" srcId="{6A5FC02F-7B7B-4754-A388-BFB650A94E93}" destId="{F7A803EC-4111-446C-981B-616DC97E3D84}" srcOrd="8" destOrd="0" presId="urn:microsoft.com/office/officeart/2005/8/layout/list1"/>
    <dgm:cxn modelId="{15673696-FF02-478F-AF7D-B1F38B8BB6ED}" type="presParOf" srcId="{F7A803EC-4111-446C-981B-616DC97E3D84}" destId="{348C9678-3E88-4E58-864C-7420D348244B}" srcOrd="0" destOrd="0" presId="urn:microsoft.com/office/officeart/2005/8/layout/list1"/>
    <dgm:cxn modelId="{83850040-4E90-4D39-8403-0FA260E771AA}" type="presParOf" srcId="{F7A803EC-4111-446C-981B-616DC97E3D84}" destId="{AE7491A3-8275-40A1-AF5C-6EE28496A0A1}" srcOrd="1" destOrd="0" presId="urn:microsoft.com/office/officeart/2005/8/layout/list1"/>
    <dgm:cxn modelId="{710636E9-F98D-44B0-A3CD-917FA0210165}" type="presParOf" srcId="{6A5FC02F-7B7B-4754-A388-BFB650A94E93}" destId="{9F87ED6C-D7B6-434B-95F8-F0F24DCCBDF6}" srcOrd="9" destOrd="0" presId="urn:microsoft.com/office/officeart/2005/8/layout/list1"/>
    <dgm:cxn modelId="{492FECC8-26CF-482E-95E6-99CD101639C9}" type="presParOf" srcId="{6A5FC02F-7B7B-4754-A388-BFB650A94E93}" destId="{6B1788B9-DA2F-4BF7-8C75-F827F03A9546}" srcOrd="10" destOrd="0" presId="urn:microsoft.com/office/officeart/2005/8/layout/list1"/>
    <dgm:cxn modelId="{EB708311-6617-4308-9095-A8018D8C8F0F}" type="presParOf" srcId="{6A5FC02F-7B7B-4754-A388-BFB650A94E93}" destId="{F06F4D4E-F5ED-44FC-BE17-146E4309A676}" srcOrd="11" destOrd="0" presId="urn:microsoft.com/office/officeart/2005/8/layout/list1"/>
    <dgm:cxn modelId="{D3A8945B-0CB3-4CA0-A031-98F7C5ABD3A7}" type="presParOf" srcId="{6A5FC02F-7B7B-4754-A388-BFB650A94E93}" destId="{59700FCB-736B-4B11-88F8-D8717B8E2EDC}" srcOrd="12" destOrd="0" presId="urn:microsoft.com/office/officeart/2005/8/layout/list1"/>
    <dgm:cxn modelId="{AC838C3B-CECC-4A24-9FCE-132A2BE23131}" type="presParOf" srcId="{59700FCB-736B-4B11-88F8-D8717B8E2EDC}" destId="{8D98D739-8C63-4F5A-A689-7F1B000AA5E7}" srcOrd="0" destOrd="0" presId="urn:microsoft.com/office/officeart/2005/8/layout/list1"/>
    <dgm:cxn modelId="{B5DC9746-246D-44E8-B56F-F71A6CBE92E6}" type="presParOf" srcId="{59700FCB-736B-4B11-88F8-D8717B8E2EDC}" destId="{647E5824-BBA1-425B-AA8D-48216C811CE1}" srcOrd="1" destOrd="0" presId="urn:microsoft.com/office/officeart/2005/8/layout/list1"/>
    <dgm:cxn modelId="{E1E9F36B-F8BB-44F7-8037-AEA6A1607D44}" type="presParOf" srcId="{6A5FC02F-7B7B-4754-A388-BFB650A94E93}" destId="{26E703B3-39ED-4580-805E-F7FD2D4BEDD5}" srcOrd="13" destOrd="0" presId="urn:microsoft.com/office/officeart/2005/8/layout/list1"/>
    <dgm:cxn modelId="{86B5CE66-48FB-47F0-88D7-AC282D7F29BB}" type="presParOf" srcId="{6A5FC02F-7B7B-4754-A388-BFB650A94E93}" destId="{8BD23F9E-1696-4E5B-AE53-51C68C0B01CB}"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C880DE2B-E9A5-4B8D-AA7C-3338C40150EA}" type="doc">
      <dgm:prSet loTypeId="urn:microsoft.com/office/officeart/2005/8/layout/process1" loCatId="process" qsTypeId="urn:microsoft.com/office/officeart/2005/8/quickstyle/simple4" qsCatId="simple" csTypeId="urn:microsoft.com/office/officeart/2005/8/colors/colorful2" csCatId="colorful" phldr="1"/>
      <dgm:spPr/>
    </dgm:pt>
    <dgm:pt modelId="{6C73BD83-214D-4423-B9B1-9D34DB9F06CF}">
      <dgm:prSet phldrT="[Текст]" custT="1"/>
      <dgm:spPr/>
      <dgm:t>
        <a:bodyPr/>
        <a:lstStyle/>
        <a:p>
          <a:r>
            <a:rPr lang="ru-RU" sz="1400" b="1" dirty="0" smtClean="0">
              <a:solidFill>
                <a:schemeClr val="bg1"/>
              </a:solidFill>
              <a:latin typeface="Times New Roman" panose="02020603050405020304" pitchFamily="18" charset="0"/>
              <a:cs typeface="Times New Roman" panose="02020603050405020304" pitchFamily="18" charset="0"/>
            </a:rPr>
            <a:t>Спортивная школа</a:t>
          </a:r>
          <a:endParaRPr lang="ru-RU" sz="1400" b="1" dirty="0">
            <a:solidFill>
              <a:schemeClr val="bg1"/>
            </a:solidFill>
            <a:latin typeface="Times New Roman" panose="02020603050405020304" pitchFamily="18" charset="0"/>
            <a:cs typeface="Times New Roman" panose="02020603050405020304" pitchFamily="18" charset="0"/>
          </a:endParaRPr>
        </a:p>
      </dgm:t>
    </dgm:pt>
    <dgm:pt modelId="{393444C2-6627-46E0-B8D4-17ACD4CDE6D7}" type="parTrans" cxnId="{C14AD35C-E602-48F4-A5E1-19DDAF72C3A5}">
      <dgm:prSet/>
      <dgm:spPr/>
      <dgm:t>
        <a:bodyPr/>
        <a:lstStyle/>
        <a:p>
          <a:endParaRPr lang="ru-RU" sz="1400" b="1">
            <a:solidFill>
              <a:schemeClr val="tx1"/>
            </a:solidFill>
            <a:latin typeface="Times New Roman" panose="02020603050405020304" pitchFamily="18" charset="0"/>
            <a:cs typeface="Times New Roman" panose="02020603050405020304" pitchFamily="18" charset="0"/>
          </a:endParaRPr>
        </a:p>
      </dgm:t>
    </dgm:pt>
    <dgm:pt modelId="{7BA5E7AA-C5A8-4BA4-BBA8-D652C258C44E}" type="sibTrans" cxnId="{C14AD35C-E602-48F4-A5E1-19DDAF72C3A5}">
      <dgm:prSet custT="1"/>
      <dgm:spPr/>
      <dgm:t>
        <a:bodyPr/>
        <a:lstStyle/>
        <a:p>
          <a:endParaRPr lang="ru-RU" sz="1400" b="1">
            <a:solidFill>
              <a:schemeClr val="tx1"/>
            </a:solidFill>
            <a:latin typeface="Times New Roman" panose="02020603050405020304" pitchFamily="18" charset="0"/>
            <a:cs typeface="Times New Roman" panose="02020603050405020304" pitchFamily="18" charset="0"/>
          </a:endParaRPr>
        </a:p>
      </dgm:t>
    </dgm:pt>
    <dgm:pt modelId="{FA94CEAA-7AA9-4405-B524-3D9B74E3F674}">
      <dgm:prSet phldrT="[Текст]" custT="1"/>
      <dgm:spPr/>
      <dgm:t>
        <a:bodyPr/>
        <a:lstStyle/>
        <a:p>
          <a:r>
            <a:rPr lang="ru-RU" sz="1400" b="1" dirty="0" smtClean="0">
              <a:solidFill>
                <a:schemeClr val="bg1"/>
              </a:solidFill>
              <a:latin typeface="Times New Roman" panose="02020603050405020304" pitchFamily="18" charset="0"/>
              <a:cs typeface="Times New Roman" panose="02020603050405020304" pitchFamily="18" charset="0"/>
            </a:rPr>
            <a:t>515 обучающихся</a:t>
          </a:r>
          <a:endParaRPr lang="ru-RU" sz="1400" b="1" dirty="0">
            <a:solidFill>
              <a:schemeClr val="bg1"/>
            </a:solidFill>
            <a:latin typeface="Times New Roman" panose="02020603050405020304" pitchFamily="18" charset="0"/>
            <a:cs typeface="Times New Roman" panose="02020603050405020304" pitchFamily="18" charset="0"/>
          </a:endParaRPr>
        </a:p>
      </dgm:t>
    </dgm:pt>
    <dgm:pt modelId="{DCD9F34E-D905-40AD-A743-892067068267}" type="parTrans" cxnId="{9EBC312F-AAA6-4FFA-8776-EBA55F73B5EE}">
      <dgm:prSet/>
      <dgm:spPr/>
      <dgm:t>
        <a:bodyPr/>
        <a:lstStyle/>
        <a:p>
          <a:endParaRPr lang="ru-RU" sz="1400" b="1">
            <a:solidFill>
              <a:schemeClr val="tx1"/>
            </a:solidFill>
            <a:latin typeface="Times New Roman" panose="02020603050405020304" pitchFamily="18" charset="0"/>
            <a:cs typeface="Times New Roman" panose="02020603050405020304" pitchFamily="18" charset="0"/>
          </a:endParaRPr>
        </a:p>
      </dgm:t>
    </dgm:pt>
    <dgm:pt modelId="{5B8CD999-1873-4E95-9620-53286952D4FF}" type="sibTrans" cxnId="{9EBC312F-AAA6-4FFA-8776-EBA55F73B5EE}">
      <dgm:prSet custT="1"/>
      <dgm:spPr/>
      <dgm:t>
        <a:bodyPr/>
        <a:lstStyle/>
        <a:p>
          <a:endParaRPr lang="ru-RU" sz="1400" b="1">
            <a:solidFill>
              <a:schemeClr val="tx1"/>
            </a:solidFill>
            <a:latin typeface="Times New Roman" panose="02020603050405020304" pitchFamily="18" charset="0"/>
            <a:cs typeface="Times New Roman" panose="02020603050405020304" pitchFamily="18" charset="0"/>
          </a:endParaRPr>
        </a:p>
      </dgm:t>
    </dgm:pt>
    <dgm:pt modelId="{B137FBD6-ADBD-472D-81F7-14FB6E80A5D3}">
      <dgm:prSet phldrT="[Текст]" custT="1"/>
      <dgm:spPr/>
      <dgm:t>
        <a:bodyPr/>
        <a:lstStyle/>
        <a:p>
          <a:r>
            <a:rPr lang="ru-RU" sz="1400" b="1" dirty="0" smtClean="0">
              <a:solidFill>
                <a:schemeClr val="bg1"/>
              </a:solidFill>
              <a:latin typeface="Times New Roman" panose="02020603050405020304" pitchFamily="18" charset="0"/>
              <a:cs typeface="Times New Roman" panose="02020603050405020304" pitchFamily="18" charset="0"/>
            </a:rPr>
            <a:t>11 отделений</a:t>
          </a:r>
          <a:endParaRPr lang="ru-RU" sz="1400" b="1" dirty="0">
            <a:solidFill>
              <a:schemeClr val="bg1"/>
            </a:solidFill>
            <a:latin typeface="Times New Roman" panose="02020603050405020304" pitchFamily="18" charset="0"/>
            <a:cs typeface="Times New Roman" panose="02020603050405020304" pitchFamily="18" charset="0"/>
          </a:endParaRPr>
        </a:p>
      </dgm:t>
    </dgm:pt>
    <dgm:pt modelId="{E9242E1D-EAB0-4B5A-8DF9-7746600B47D6}" type="parTrans" cxnId="{4DDE155B-78A1-4028-A1F6-AFDC697F0CF7}">
      <dgm:prSet/>
      <dgm:spPr/>
      <dgm:t>
        <a:bodyPr/>
        <a:lstStyle/>
        <a:p>
          <a:endParaRPr lang="ru-RU" sz="1400" b="1">
            <a:solidFill>
              <a:schemeClr val="tx1"/>
            </a:solidFill>
            <a:latin typeface="Times New Roman" panose="02020603050405020304" pitchFamily="18" charset="0"/>
            <a:cs typeface="Times New Roman" panose="02020603050405020304" pitchFamily="18" charset="0"/>
          </a:endParaRPr>
        </a:p>
      </dgm:t>
    </dgm:pt>
    <dgm:pt modelId="{F27AC49B-70A7-4878-AF61-4AA0EFA52BB1}" type="sibTrans" cxnId="{4DDE155B-78A1-4028-A1F6-AFDC697F0CF7}">
      <dgm:prSet/>
      <dgm:spPr/>
      <dgm:t>
        <a:bodyPr/>
        <a:lstStyle/>
        <a:p>
          <a:endParaRPr lang="ru-RU" sz="1400" b="1">
            <a:solidFill>
              <a:schemeClr val="tx1"/>
            </a:solidFill>
            <a:latin typeface="Times New Roman" panose="02020603050405020304" pitchFamily="18" charset="0"/>
            <a:cs typeface="Times New Roman" panose="02020603050405020304" pitchFamily="18" charset="0"/>
          </a:endParaRPr>
        </a:p>
      </dgm:t>
    </dgm:pt>
    <dgm:pt modelId="{E3C06860-4ACD-4BDD-9459-9A50CE4153CB}" type="pres">
      <dgm:prSet presAssocID="{C880DE2B-E9A5-4B8D-AA7C-3338C40150EA}" presName="Name0" presStyleCnt="0">
        <dgm:presLayoutVars>
          <dgm:dir/>
          <dgm:resizeHandles val="exact"/>
        </dgm:presLayoutVars>
      </dgm:prSet>
      <dgm:spPr/>
    </dgm:pt>
    <dgm:pt modelId="{0C1D1861-6FD9-4C93-8881-16F32E209024}" type="pres">
      <dgm:prSet presAssocID="{6C73BD83-214D-4423-B9B1-9D34DB9F06CF}" presName="node" presStyleLbl="node1" presStyleIdx="0" presStyleCnt="3">
        <dgm:presLayoutVars>
          <dgm:bulletEnabled val="1"/>
        </dgm:presLayoutVars>
      </dgm:prSet>
      <dgm:spPr/>
      <dgm:t>
        <a:bodyPr/>
        <a:lstStyle/>
        <a:p>
          <a:endParaRPr lang="ru-RU"/>
        </a:p>
      </dgm:t>
    </dgm:pt>
    <dgm:pt modelId="{5EB11EC0-C079-4FBC-9126-FFAF76CECC61}" type="pres">
      <dgm:prSet presAssocID="{7BA5E7AA-C5A8-4BA4-BBA8-D652C258C44E}" presName="sibTrans" presStyleLbl="sibTrans2D1" presStyleIdx="0" presStyleCnt="2"/>
      <dgm:spPr/>
      <dgm:t>
        <a:bodyPr/>
        <a:lstStyle/>
        <a:p>
          <a:endParaRPr lang="ru-RU"/>
        </a:p>
      </dgm:t>
    </dgm:pt>
    <dgm:pt modelId="{8F2D5230-8CF0-4C5A-9642-F390202039EE}" type="pres">
      <dgm:prSet presAssocID="{7BA5E7AA-C5A8-4BA4-BBA8-D652C258C44E}" presName="connectorText" presStyleLbl="sibTrans2D1" presStyleIdx="0" presStyleCnt="2"/>
      <dgm:spPr/>
      <dgm:t>
        <a:bodyPr/>
        <a:lstStyle/>
        <a:p>
          <a:endParaRPr lang="ru-RU"/>
        </a:p>
      </dgm:t>
    </dgm:pt>
    <dgm:pt modelId="{DCBA24A2-E29C-480F-8AAB-66CAD3E666C1}" type="pres">
      <dgm:prSet presAssocID="{FA94CEAA-7AA9-4405-B524-3D9B74E3F674}" presName="node" presStyleLbl="node1" presStyleIdx="1" presStyleCnt="3">
        <dgm:presLayoutVars>
          <dgm:bulletEnabled val="1"/>
        </dgm:presLayoutVars>
      </dgm:prSet>
      <dgm:spPr/>
      <dgm:t>
        <a:bodyPr/>
        <a:lstStyle/>
        <a:p>
          <a:endParaRPr lang="ru-RU"/>
        </a:p>
      </dgm:t>
    </dgm:pt>
    <dgm:pt modelId="{EDE8B616-38B0-434E-8D02-42A9CA603C9E}" type="pres">
      <dgm:prSet presAssocID="{5B8CD999-1873-4E95-9620-53286952D4FF}" presName="sibTrans" presStyleLbl="sibTrans2D1" presStyleIdx="1" presStyleCnt="2"/>
      <dgm:spPr/>
      <dgm:t>
        <a:bodyPr/>
        <a:lstStyle/>
        <a:p>
          <a:endParaRPr lang="ru-RU"/>
        </a:p>
      </dgm:t>
    </dgm:pt>
    <dgm:pt modelId="{6B9D343B-EB1C-493B-B752-3D8D48C49163}" type="pres">
      <dgm:prSet presAssocID="{5B8CD999-1873-4E95-9620-53286952D4FF}" presName="connectorText" presStyleLbl="sibTrans2D1" presStyleIdx="1" presStyleCnt="2"/>
      <dgm:spPr/>
      <dgm:t>
        <a:bodyPr/>
        <a:lstStyle/>
        <a:p>
          <a:endParaRPr lang="ru-RU"/>
        </a:p>
      </dgm:t>
    </dgm:pt>
    <dgm:pt modelId="{4338D9E0-7894-48E0-8CFD-E6F44B96DB01}" type="pres">
      <dgm:prSet presAssocID="{B137FBD6-ADBD-472D-81F7-14FB6E80A5D3}" presName="node" presStyleLbl="node1" presStyleIdx="2" presStyleCnt="3">
        <dgm:presLayoutVars>
          <dgm:bulletEnabled val="1"/>
        </dgm:presLayoutVars>
      </dgm:prSet>
      <dgm:spPr/>
      <dgm:t>
        <a:bodyPr/>
        <a:lstStyle/>
        <a:p>
          <a:endParaRPr lang="ru-RU"/>
        </a:p>
      </dgm:t>
    </dgm:pt>
  </dgm:ptLst>
  <dgm:cxnLst>
    <dgm:cxn modelId="{4DDE155B-78A1-4028-A1F6-AFDC697F0CF7}" srcId="{C880DE2B-E9A5-4B8D-AA7C-3338C40150EA}" destId="{B137FBD6-ADBD-472D-81F7-14FB6E80A5D3}" srcOrd="2" destOrd="0" parTransId="{E9242E1D-EAB0-4B5A-8DF9-7746600B47D6}" sibTransId="{F27AC49B-70A7-4878-AF61-4AA0EFA52BB1}"/>
    <dgm:cxn modelId="{CAEF5CA3-070B-4EAA-A51C-650F80AE3648}" type="presOf" srcId="{7BA5E7AA-C5A8-4BA4-BBA8-D652C258C44E}" destId="{8F2D5230-8CF0-4C5A-9642-F390202039EE}" srcOrd="1" destOrd="0" presId="urn:microsoft.com/office/officeart/2005/8/layout/process1"/>
    <dgm:cxn modelId="{ACA60D69-ABD9-4BE6-B2FD-9794BD6C2E45}" type="presOf" srcId="{FA94CEAA-7AA9-4405-B524-3D9B74E3F674}" destId="{DCBA24A2-E29C-480F-8AAB-66CAD3E666C1}" srcOrd="0" destOrd="0" presId="urn:microsoft.com/office/officeart/2005/8/layout/process1"/>
    <dgm:cxn modelId="{19811373-4234-4D56-AABA-E9BB214D14DF}" type="presOf" srcId="{6C73BD83-214D-4423-B9B1-9D34DB9F06CF}" destId="{0C1D1861-6FD9-4C93-8881-16F32E209024}" srcOrd="0" destOrd="0" presId="urn:microsoft.com/office/officeart/2005/8/layout/process1"/>
    <dgm:cxn modelId="{9EBC312F-AAA6-4FFA-8776-EBA55F73B5EE}" srcId="{C880DE2B-E9A5-4B8D-AA7C-3338C40150EA}" destId="{FA94CEAA-7AA9-4405-B524-3D9B74E3F674}" srcOrd="1" destOrd="0" parTransId="{DCD9F34E-D905-40AD-A743-892067068267}" sibTransId="{5B8CD999-1873-4E95-9620-53286952D4FF}"/>
    <dgm:cxn modelId="{C14AD35C-E602-48F4-A5E1-19DDAF72C3A5}" srcId="{C880DE2B-E9A5-4B8D-AA7C-3338C40150EA}" destId="{6C73BD83-214D-4423-B9B1-9D34DB9F06CF}" srcOrd="0" destOrd="0" parTransId="{393444C2-6627-46E0-B8D4-17ACD4CDE6D7}" sibTransId="{7BA5E7AA-C5A8-4BA4-BBA8-D652C258C44E}"/>
    <dgm:cxn modelId="{CDC5FFA1-70B4-417E-AD97-7B66D6AAF11C}" type="presOf" srcId="{5B8CD999-1873-4E95-9620-53286952D4FF}" destId="{6B9D343B-EB1C-493B-B752-3D8D48C49163}" srcOrd="1" destOrd="0" presId="urn:microsoft.com/office/officeart/2005/8/layout/process1"/>
    <dgm:cxn modelId="{EC81B1D6-0937-4ACB-AF40-16659D6375B6}" type="presOf" srcId="{5B8CD999-1873-4E95-9620-53286952D4FF}" destId="{EDE8B616-38B0-434E-8D02-42A9CA603C9E}" srcOrd="0" destOrd="0" presId="urn:microsoft.com/office/officeart/2005/8/layout/process1"/>
    <dgm:cxn modelId="{BDA9EDA5-02F4-4224-9F2A-9C67E59D9AE3}" type="presOf" srcId="{C880DE2B-E9A5-4B8D-AA7C-3338C40150EA}" destId="{E3C06860-4ACD-4BDD-9459-9A50CE4153CB}" srcOrd="0" destOrd="0" presId="urn:microsoft.com/office/officeart/2005/8/layout/process1"/>
    <dgm:cxn modelId="{401107F2-3420-44C1-B7D7-BDF936A40FA6}" type="presOf" srcId="{B137FBD6-ADBD-472D-81F7-14FB6E80A5D3}" destId="{4338D9E0-7894-48E0-8CFD-E6F44B96DB01}" srcOrd="0" destOrd="0" presId="urn:microsoft.com/office/officeart/2005/8/layout/process1"/>
    <dgm:cxn modelId="{5F33D91A-0AB1-48DC-AB87-FFC18032F86D}" type="presOf" srcId="{7BA5E7AA-C5A8-4BA4-BBA8-D652C258C44E}" destId="{5EB11EC0-C079-4FBC-9126-FFAF76CECC61}" srcOrd="0" destOrd="0" presId="urn:microsoft.com/office/officeart/2005/8/layout/process1"/>
    <dgm:cxn modelId="{C4FABE3A-60AC-4680-846B-22E261C5FA32}" type="presParOf" srcId="{E3C06860-4ACD-4BDD-9459-9A50CE4153CB}" destId="{0C1D1861-6FD9-4C93-8881-16F32E209024}" srcOrd="0" destOrd="0" presId="urn:microsoft.com/office/officeart/2005/8/layout/process1"/>
    <dgm:cxn modelId="{7B852317-8132-46B3-8B8D-4ACAF388A36C}" type="presParOf" srcId="{E3C06860-4ACD-4BDD-9459-9A50CE4153CB}" destId="{5EB11EC0-C079-4FBC-9126-FFAF76CECC61}" srcOrd="1" destOrd="0" presId="urn:microsoft.com/office/officeart/2005/8/layout/process1"/>
    <dgm:cxn modelId="{6366A64E-86C3-4A73-A0BA-BDA6CA2769A5}" type="presParOf" srcId="{5EB11EC0-C079-4FBC-9126-FFAF76CECC61}" destId="{8F2D5230-8CF0-4C5A-9642-F390202039EE}" srcOrd="0" destOrd="0" presId="urn:microsoft.com/office/officeart/2005/8/layout/process1"/>
    <dgm:cxn modelId="{A27F4B93-50AD-4428-AB20-6469B396E2B1}" type="presParOf" srcId="{E3C06860-4ACD-4BDD-9459-9A50CE4153CB}" destId="{DCBA24A2-E29C-480F-8AAB-66CAD3E666C1}" srcOrd="2" destOrd="0" presId="urn:microsoft.com/office/officeart/2005/8/layout/process1"/>
    <dgm:cxn modelId="{DF4D8D89-53CC-428C-8ADA-156340A18061}" type="presParOf" srcId="{E3C06860-4ACD-4BDD-9459-9A50CE4153CB}" destId="{EDE8B616-38B0-434E-8D02-42A9CA603C9E}" srcOrd="3" destOrd="0" presId="urn:microsoft.com/office/officeart/2005/8/layout/process1"/>
    <dgm:cxn modelId="{FC4FC256-213D-4E3D-8C0D-094132795CFB}" type="presParOf" srcId="{EDE8B616-38B0-434E-8D02-42A9CA603C9E}" destId="{6B9D343B-EB1C-493B-B752-3D8D48C49163}" srcOrd="0" destOrd="0" presId="urn:microsoft.com/office/officeart/2005/8/layout/process1"/>
    <dgm:cxn modelId="{2B677AD2-CCB0-4E33-9F1B-53F443576AE1}" type="presParOf" srcId="{E3C06860-4ACD-4BDD-9459-9A50CE4153CB}" destId="{4338D9E0-7894-48E0-8CFD-E6F44B96DB01}"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34280E67-A8B5-4F2A-B017-E37018BC5EE7}" type="doc">
      <dgm:prSet loTypeId="urn:microsoft.com/office/officeart/2005/8/layout/process1" loCatId="process" qsTypeId="urn:microsoft.com/office/officeart/2005/8/quickstyle/simple3" qsCatId="simple" csTypeId="urn:microsoft.com/office/officeart/2005/8/colors/colorful2" csCatId="colorful" phldr="1"/>
      <dgm:spPr/>
    </dgm:pt>
    <dgm:pt modelId="{B2429192-97B3-40AD-8563-0F5344ABD1A1}">
      <dgm:prSet phldrT="[Текст]" custT="1"/>
      <dgm:spPr/>
      <dgm:t>
        <a:bodyPr/>
        <a:lstStyle/>
        <a:p>
          <a:r>
            <a:rPr lang="ru-RU" sz="1400" b="1" dirty="0" smtClean="0">
              <a:latin typeface="Times New Roman" panose="02020603050405020304" pitchFamily="18" charset="0"/>
              <a:cs typeface="Times New Roman" panose="02020603050405020304" pitchFamily="18" charset="0"/>
            </a:rPr>
            <a:t>В Невельском районе развивается 40 видов спорта</a:t>
          </a:r>
          <a:endParaRPr lang="ru-RU" sz="1400" b="1" dirty="0">
            <a:latin typeface="Times New Roman" panose="02020603050405020304" pitchFamily="18" charset="0"/>
            <a:cs typeface="Times New Roman" panose="02020603050405020304" pitchFamily="18" charset="0"/>
          </a:endParaRPr>
        </a:p>
      </dgm:t>
    </dgm:pt>
    <dgm:pt modelId="{9A4180E8-25C4-4864-B88F-33360C2CE099}" type="parTrans" cxnId="{1FFCD1BA-A389-477B-B5A4-B0CF8632A01C}">
      <dgm:prSet/>
      <dgm:spPr/>
      <dgm:t>
        <a:bodyPr/>
        <a:lstStyle/>
        <a:p>
          <a:endParaRPr lang="ru-RU" sz="1400" b="1">
            <a:latin typeface="Times New Roman" panose="02020603050405020304" pitchFamily="18" charset="0"/>
            <a:cs typeface="Times New Roman" panose="02020603050405020304" pitchFamily="18" charset="0"/>
          </a:endParaRPr>
        </a:p>
      </dgm:t>
    </dgm:pt>
    <dgm:pt modelId="{5741BF9D-FE8D-436C-BB73-00AC8B22BBD7}" type="sibTrans" cxnId="{1FFCD1BA-A389-477B-B5A4-B0CF8632A01C}">
      <dgm:prSet custT="1"/>
      <dgm:spPr/>
      <dgm:t>
        <a:bodyPr/>
        <a:lstStyle/>
        <a:p>
          <a:endParaRPr lang="ru-RU" sz="1400" b="1">
            <a:latin typeface="Times New Roman" panose="02020603050405020304" pitchFamily="18" charset="0"/>
            <a:cs typeface="Times New Roman" panose="02020603050405020304" pitchFamily="18" charset="0"/>
          </a:endParaRPr>
        </a:p>
      </dgm:t>
    </dgm:pt>
    <dgm:pt modelId="{6CF3C9EA-1A63-4719-87C4-8E73D3D85BEC}">
      <dgm:prSet phldrT="[Текст]" custT="1"/>
      <dgm:spPr/>
      <dgm:t>
        <a:bodyPr/>
        <a:lstStyle/>
        <a:p>
          <a:r>
            <a:rPr lang="ru-RU" sz="1400" b="1" dirty="0" smtClean="0">
              <a:latin typeface="Times New Roman" panose="02020603050405020304" pitchFamily="18" charset="0"/>
              <a:cs typeface="Times New Roman" panose="02020603050405020304" pitchFamily="18" charset="0"/>
            </a:rPr>
            <a:t>5 районных федераций спорта</a:t>
          </a:r>
          <a:endParaRPr lang="ru-RU" sz="1400" b="1" dirty="0">
            <a:latin typeface="Times New Roman" panose="02020603050405020304" pitchFamily="18" charset="0"/>
            <a:cs typeface="Times New Roman" panose="02020603050405020304" pitchFamily="18" charset="0"/>
          </a:endParaRPr>
        </a:p>
      </dgm:t>
    </dgm:pt>
    <dgm:pt modelId="{BB4D594C-D9C7-4B1F-94F9-86D7F34201D7}" type="parTrans" cxnId="{653D851C-9CA2-4D09-9954-8D5C9235DDB5}">
      <dgm:prSet/>
      <dgm:spPr/>
      <dgm:t>
        <a:bodyPr/>
        <a:lstStyle/>
        <a:p>
          <a:endParaRPr lang="ru-RU" sz="1400" b="1">
            <a:latin typeface="Times New Roman" panose="02020603050405020304" pitchFamily="18" charset="0"/>
            <a:cs typeface="Times New Roman" panose="02020603050405020304" pitchFamily="18" charset="0"/>
          </a:endParaRPr>
        </a:p>
      </dgm:t>
    </dgm:pt>
    <dgm:pt modelId="{53F95D1E-A1F4-400C-864D-C6A7E91C3C93}" type="sibTrans" cxnId="{653D851C-9CA2-4D09-9954-8D5C9235DDB5}">
      <dgm:prSet custT="1"/>
      <dgm:spPr/>
      <dgm:t>
        <a:bodyPr/>
        <a:lstStyle/>
        <a:p>
          <a:endParaRPr lang="ru-RU" sz="1400" b="1">
            <a:latin typeface="Times New Roman" panose="02020603050405020304" pitchFamily="18" charset="0"/>
            <a:cs typeface="Times New Roman" panose="02020603050405020304" pitchFamily="18" charset="0"/>
          </a:endParaRPr>
        </a:p>
      </dgm:t>
    </dgm:pt>
    <dgm:pt modelId="{0C9DE080-AC1D-4D96-A72D-7B5479D8898D}">
      <dgm:prSet phldrT="[Текст]" custT="1"/>
      <dgm:spPr/>
      <dgm:t>
        <a:bodyPr/>
        <a:lstStyle/>
        <a:p>
          <a:pPr>
            <a:spcAft>
              <a:spcPts val="0"/>
            </a:spcAft>
          </a:pPr>
          <a:r>
            <a:rPr lang="ru-RU" sz="1400" b="1" dirty="0" smtClean="0">
              <a:latin typeface="Times New Roman" panose="02020603050405020304" pitchFamily="18" charset="0"/>
              <a:cs typeface="Times New Roman" panose="02020603050405020304" pitchFamily="18" charset="0"/>
            </a:rPr>
            <a:t>Тхэквондо</a:t>
          </a:r>
        </a:p>
        <a:p>
          <a:pPr>
            <a:spcAft>
              <a:spcPts val="0"/>
            </a:spcAft>
          </a:pPr>
          <a:r>
            <a:rPr lang="ru-RU" sz="1400" b="1" dirty="0" smtClean="0">
              <a:latin typeface="Times New Roman" panose="02020603050405020304" pitchFamily="18" charset="0"/>
              <a:cs typeface="Times New Roman" panose="02020603050405020304" pitchFamily="18" charset="0"/>
            </a:rPr>
            <a:t>Настольный теннис</a:t>
          </a:r>
        </a:p>
        <a:p>
          <a:pPr>
            <a:spcAft>
              <a:spcPts val="0"/>
            </a:spcAft>
          </a:pPr>
          <a:r>
            <a:rPr lang="ru-RU" sz="1400" b="1" dirty="0" smtClean="0">
              <a:latin typeface="Times New Roman" panose="02020603050405020304" pitchFamily="18" charset="0"/>
              <a:cs typeface="Times New Roman" panose="02020603050405020304" pitchFamily="18" charset="0"/>
            </a:rPr>
            <a:t>Футбол</a:t>
          </a:r>
        </a:p>
        <a:p>
          <a:pPr>
            <a:spcAft>
              <a:spcPts val="0"/>
            </a:spcAft>
          </a:pPr>
          <a:r>
            <a:rPr lang="ru-RU" sz="1400" b="1" dirty="0" smtClean="0">
              <a:latin typeface="Times New Roman" panose="02020603050405020304" pitchFamily="18" charset="0"/>
              <a:cs typeface="Times New Roman" panose="02020603050405020304" pitchFamily="18" charset="0"/>
            </a:rPr>
            <a:t>Хоккей</a:t>
          </a:r>
        </a:p>
        <a:p>
          <a:pPr>
            <a:spcAft>
              <a:spcPts val="0"/>
            </a:spcAft>
          </a:pPr>
          <a:r>
            <a:rPr lang="ru-RU" sz="1400" b="1" dirty="0" smtClean="0">
              <a:latin typeface="Times New Roman" panose="02020603050405020304" pitchFamily="18" charset="0"/>
              <a:cs typeface="Times New Roman" panose="02020603050405020304" pitchFamily="18" charset="0"/>
            </a:rPr>
            <a:t>Мотокросс</a:t>
          </a:r>
          <a:endParaRPr lang="ru-RU" sz="1400" b="1" dirty="0">
            <a:latin typeface="Times New Roman" panose="02020603050405020304" pitchFamily="18" charset="0"/>
            <a:cs typeface="Times New Roman" panose="02020603050405020304" pitchFamily="18" charset="0"/>
          </a:endParaRPr>
        </a:p>
      </dgm:t>
    </dgm:pt>
    <dgm:pt modelId="{BA331E54-91AE-4E1B-9C6F-092FB41C7397}" type="parTrans" cxnId="{BCD27E1A-0926-4190-90F1-C5D7150F9481}">
      <dgm:prSet/>
      <dgm:spPr/>
      <dgm:t>
        <a:bodyPr/>
        <a:lstStyle/>
        <a:p>
          <a:endParaRPr lang="ru-RU" sz="1400" b="1">
            <a:latin typeface="Times New Roman" panose="02020603050405020304" pitchFamily="18" charset="0"/>
            <a:cs typeface="Times New Roman" panose="02020603050405020304" pitchFamily="18" charset="0"/>
          </a:endParaRPr>
        </a:p>
      </dgm:t>
    </dgm:pt>
    <dgm:pt modelId="{64C657F8-E036-4176-B2A3-2C90B74F7360}" type="sibTrans" cxnId="{BCD27E1A-0926-4190-90F1-C5D7150F9481}">
      <dgm:prSet/>
      <dgm:spPr/>
      <dgm:t>
        <a:bodyPr/>
        <a:lstStyle/>
        <a:p>
          <a:endParaRPr lang="ru-RU" sz="1400" b="1">
            <a:latin typeface="Times New Roman" panose="02020603050405020304" pitchFamily="18" charset="0"/>
            <a:cs typeface="Times New Roman" panose="02020603050405020304" pitchFamily="18" charset="0"/>
          </a:endParaRPr>
        </a:p>
      </dgm:t>
    </dgm:pt>
    <dgm:pt modelId="{929056B5-FF77-48C5-B320-D4412B4977B0}" type="pres">
      <dgm:prSet presAssocID="{34280E67-A8B5-4F2A-B017-E37018BC5EE7}" presName="Name0" presStyleCnt="0">
        <dgm:presLayoutVars>
          <dgm:dir/>
          <dgm:resizeHandles val="exact"/>
        </dgm:presLayoutVars>
      </dgm:prSet>
      <dgm:spPr/>
    </dgm:pt>
    <dgm:pt modelId="{C8E4E6C2-5C11-46A7-83D8-BB976D062BA0}" type="pres">
      <dgm:prSet presAssocID="{B2429192-97B3-40AD-8563-0F5344ABD1A1}" presName="node" presStyleLbl="node1" presStyleIdx="0" presStyleCnt="3" custLinFactNeighborX="-9488">
        <dgm:presLayoutVars>
          <dgm:bulletEnabled val="1"/>
        </dgm:presLayoutVars>
      </dgm:prSet>
      <dgm:spPr/>
      <dgm:t>
        <a:bodyPr/>
        <a:lstStyle/>
        <a:p>
          <a:endParaRPr lang="ru-RU"/>
        </a:p>
      </dgm:t>
    </dgm:pt>
    <dgm:pt modelId="{2DC941FB-F213-4C42-968E-BA341FB9F94A}" type="pres">
      <dgm:prSet presAssocID="{5741BF9D-FE8D-436C-BB73-00AC8B22BBD7}" presName="sibTrans" presStyleLbl="sibTrans2D1" presStyleIdx="0" presStyleCnt="2"/>
      <dgm:spPr/>
      <dgm:t>
        <a:bodyPr/>
        <a:lstStyle/>
        <a:p>
          <a:endParaRPr lang="ru-RU"/>
        </a:p>
      </dgm:t>
    </dgm:pt>
    <dgm:pt modelId="{F88D96FE-396D-44A7-8608-1D974B4D989B}" type="pres">
      <dgm:prSet presAssocID="{5741BF9D-FE8D-436C-BB73-00AC8B22BBD7}" presName="connectorText" presStyleLbl="sibTrans2D1" presStyleIdx="0" presStyleCnt="2"/>
      <dgm:spPr/>
      <dgm:t>
        <a:bodyPr/>
        <a:lstStyle/>
        <a:p>
          <a:endParaRPr lang="ru-RU"/>
        </a:p>
      </dgm:t>
    </dgm:pt>
    <dgm:pt modelId="{3C0F034F-C6D3-45C0-A21B-1F3B8741D62C}" type="pres">
      <dgm:prSet presAssocID="{6CF3C9EA-1A63-4719-87C4-8E73D3D85BEC}" presName="node" presStyleLbl="node1" presStyleIdx="1" presStyleCnt="3">
        <dgm:presLayoutVars>
          <dgm:bulletEnabled val="1"/>
        </dgm:presLayoutVars>
      </dgm:prSet>
      <dgm:spPr/>
      <dgm:t>
        <a:bodyPr/>
        <a:lstStyle/>
        <a:p>
          <a:endParaRPr lang="ru-RU"/>
        </a:p>
      </dgm:t>
    </dgm:pt>
    <dgm:pt modelId="{3822446C-436C-4A23-BA46-DC160B53DE7C}" type="pres">
      <dgm:prSet presAssocID="{53F95D1E-A1F4-400C-864D-C6A7E91C3C93}" presName="sibTrans" presStyleLbl="sibTrans2D1" presStyleIdx="1" presStyleCnt="2"/>
      <dgm:spPr/>
      <dgm:t>
        <a:bodyPr/>
        <a:lstStyle/>
        <a:p>
          <a:endParaRPr lang="ru-RU"/>
        </a:p>
      </dgm:t>
    </dgm:pt>
    <dgm:pt modelId="{AF0931C5-D879-4554-9E06-20789127B965}" type="pres">
      <dgm:prSet presAssocID="{53F95D1E-A1F4-400C-864D-C6A7E91C3C93}" presName="connectorText" presStyleLbl="sibTrans2D1" presStyleIdx="1" presStyleCnt="2"/>
      <dgm:spPr/>
      <dgm:t>
        <a:bodyPr/>
        <a:lstStyle/>
        <a:p>
          <a:endParaRPr lang="ru-RU"/>
        </a:p>
      </dgm:t>
    </dgm:pt>
    <dgm:pt modelId="{1F1D47C2-A3C0-4EB7-8969-2B41F63A1012}" type="pres">
      <dgm:prSet presAssocID="{0C9DE080-AC1D-4D96-A72D-7B5479D8898D}" presName="node" presStyleLbl="node1" presStyleIdx="2" presStyleCnt="3">
        <dgm:presLayoutVars>
          <dgm:bulletEnabled val="1"/>
        </dgm:presLayoutVars>
      </dgm:prSet>
      <dgm:spPr/>
      <dgm:t>
        <a:bodyPr/>
        <a:lstStyle/>
        <a:p>
          <a:endParaRPr lang="ru-RU"/>
        </a:p>
      </dgm:t>
    </dgm:pt>
  </dgm:ptLst>
  <dgm:cxnLst>
    <dgm:cxn modelId="{5C9D37DB-F46C-4B20-8229-DCB488D105E5}" type="presOf" srcId="{34280E67-A8B5-4F2A-B017-E37018BC5EE7}" destId="{929056B5-FF77-48C5-B320-D4412B4977B0}" srcOrd="0" destOrd="0" presId="urn:microsoft.com/office/officeart/2005/8/layout/process1"/>
    <dgm:cxn modelId="{AB07A9B6-9FDB-4764-86B0-FD87C9FC64D0}" type="presOf" srcId="{53F95D1E-A1F4-400C-864D-C6A7E91C3C93}" destId="{3822446C-436C-4A23-BA46-DC160B53DE7C}" srcOrd="0" destOrd="0" presId="urn:microsoft.com/office/officeart/2005/8/layout/process1"/>
    <dgm:cxn modelId="{13F2B093-51B9-44FB-BB66-DD620E5A490A}" type="presOf" srcId="{53F95D1E-A1F4-400C-864D-C6A7E91C3C93}" destId="{AF0931C5-D879-4554-9E06-20789127B965}" srcOrd="1" destOrd="0" presId="urn:microsoft.com/office/officeart/2005/8/layout/process1"/>
    <dgm:cxn modelId="{29EC74E4-A081-4B5D-807A-6ACC8E6554EA}" type="presOf" srcId="{5741BF9D-FE8D-436C-BB73-00AC8B22BBD7}" destId="{2DC941FB-F213-4C42-968E-BA341FB9F94A}" srcOrd="0" destOrd="0" presId="urn:microsoft.com/office/officeart/2005/8/layout/process1"/>
    <dgm:cxn modelId="{1FFCD1BA-A389-477B-B5A4-B0CF8632A01C}" srcId="{34280E67-A8B5-4F2A-B017-E37018BC5EE7}" destId="{B2429192-97B3-40AD-8563-0F5344ABD1A1}" srcOrd="0" destOrd="0" parTransId="{9A4180E8-25C4-4864-B88F-33360C2CE099}" sibTransId="{5741BF9D-FE8D-436C-BB73-00AC8B22BBD7}"/>
    <dgm:cxn modelId="{BCD27E1A-0926-4190-90F1-C5D7150F9481}" srcId="{34280E67-A8B5-4F2A-B017-E37018BC5EE7}" destId="{0C9DE080-AC1D-4D96-A72D-7B5479D8898D}" srcOrd="2" destOrd="0" parTransId="{BA331E54-91AE-4E1B-9C6F-092FB41C7397}" sibTransId="{64C657F8-E036-4176-B2A3-2C90B74F7360}"/>
    <dgm:cxn modelId="{653D851C-9CA2-4D09-9954-8D5C9235DDB5}" srcId="{34280E67-A8B5-4F2A-B017-E37018BC5EE7}" destId="{6CF3C9EA-1A63-4719-87C4-8E73D3D85BEC}" srcOrd="1" destOrd="0" parTransId="{BB4D594C-D9C7-4B1F-94F9-86D7F34201D7}" sibTransId="{53F95D1E-A1F4-400C-864D-C6A7E91C3C93}"/>
    <dgm:cxn modelId="{2C037626-F483-4671-9015-CEF666D429D6}" type="presOf" srcId="{0C9DE080-AC1D-4D96-A72D-7B5479D8898D}" destId="{1F1D47C2-A3C0-4EB7-8969-2B41F63A1012}" srcOrd="0" destOrd="0" presId="urn:microsoft.com/office/officeart/2005/8/layout/process1"/>
    <dgm:cxn modelId="{10DAE834-45F1-43D4-91B5-FE9AAEC44FDD}" type="presOf" srcId="{5741BF9D-FE8D-436C-BB73-00AC8B22BBD7}" destId="{F88D96FE-396D-44A7-8608-1D974B4D989B}" srcOrd="1" destOrd="0" presId="urn:microsoft.com/office/officeart/2005/8/layout/process1"/>
    <dgm:cxn modelId="{3BD49DBC-31CF-4E88-9099-AA1CFE8DA5D4}" type="presOf" srcId="{B2429192-97B3-40AD-8563-0F5344ABD1A1}" destId="{C8E4E6C2-5C11-46A7-83D8-BB976D062BA0}" srcOrd="0" destOrd="0" presId="urn:microsoft.com/office/officeart/2005/8/layout/process1"/>
    <dgm:cxn modelId="{9C8F3381-7509-4A7C-A8C7-BF1C4B368CCB}" type="presOf" srcId="{6CF3C9EA-1A63-4719-87C4-8E73D3D85BEC}" destId="{3C0F034F-C6D3-45C0-A21B-1F3B8741D62C}" srcOrd="0" destOrd="0" presId="urn:microsoft.com/office/officeart/2005/8/layout/process1"/>
    <dgm:cxn modelId="{A4E50C98-5FB4-46B6-9BF0-776DC632AE79}" type="presParOf" srcId="{929056B5-FF77-48C5-B320-D4412B4977B0}" destId="{C8E4E6C2-5C11-46A7-83D8-BB976D062BA0}" srcOrd="0" destOrd="0" presId="urn:microsoft.com/office/officeart/2005/8/layout/process1"/>
    <dgm:cxn modelId="{7A158DA4-D9AA-4766-AAF0-B4810B410AD2}" type="presParOf" srcId="{929056B5-FF77-48C5-B320-D4412B4977B0}" destId="{2DC941FB-F213-4C42-968E-BA341FB9F94A}" srcOrd="1" destOrd="0" presId="urn:microsoft.com/office/officeart/2005/8/layout/process1"/>
    <dgm:cxn modelId="{982067DF-0384-4CCF-91B4-F4324D577CBD}" type="presParOf" srcId="{2DC941FB-F213-4C42-968E-BA341FB9F94A}" destId="{F88D96FE-396D-44A7-8608-1D974B4D989B}" srcOrd="0" destOrd="0" presId="urn:microsoft.com/office/officeart/2005/8/layout/process1"/>
    <dgm:cxn modelId="{135EFB50-041C-42F7-BF37-916C259B8416}" type="presParOf" srcId="{929056B5-FF77-48C5-B320-D4412B4977B0}" destId="{3C0F034F-C6D3-45C0-A21B-1F3B8741D62C}" srcOrd="2" destOrd="0" presId="urn:microsoft.com/office/officeart/2005/8/layout/process1"/>
    <dgm:cxn modelId="{0A86F00E-2C20-43DD-B76D-BF15784AE0E3}" type="presParOf" srcId="{929056B5-FF77-48C5-B320-D4412B4977B0}" destId="{3822446C-436C-4A23-BA46-DC160B53DE7C}" srcOrd="3" destOrd="0" presId="urn:microsoft.com/office/officeart/2005/8/layout/process1"/>
    <dgm:cxn modelId="{A65EE836-275E-4221-AC91-D09F5B55A530}" type="presParOf" srcId="{3822446C-436C-4A23-BA46-DC160B53DE7C}" destId="{AF0931C5-D879-4554-9E06-20789127B965}" srcOrd="0" destOrd="0" presId="urn:microsoft.com/office/officeart/2005/8/layout/process1"/>
    <dgm:cxn modelId="{E04124DC-31DF-4594-B92D-B0CE27B68EF6}" type="presParOf" srcId="{929056B5-FF77-48C5-B320-D4412B4977B0}" destId="{1F1D47C2-A3C0-4EB7-8969-2B41F63A1012}" srcOrd="4" destOrd="0" presId="urn:microsoft.com/office/officeart/2005/8/layout/process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569835F-7D9B-488C-ACD6-BB84DA6404C0}" type="doc">
      <dgm:prSet loTypeId="urn:microsoft.com/office/officeart/2009/3/layout/StepUpProcess" loCatId="process" qsTypeId="urn:microsoft.com/office/officeart/2005/8/quickstyle/simple1" qsCatId="simple" csTypeId="urn:microsoft.com/office/officeart/2005/8/colors/colorful1" csCatId="colorful" phldr="1"/>
      <dgm:spPr/>
      <dgm:t>
        <a:bodyPr/>
        <a:lstStyle/>
        <a:p>
          <a:endParaRPr lang="ru-RU"/>
        </a:p>
      </dgm:t>
    </dgm:pt>
    <dgm:pt modelId="{EEF84691-66CB-4F39-8CF2-24C6413C2DB6}">
      <dgm:prSet phldrT="[Текст]" custT="1"/>
      <dgm:spPr/>
      <dgm:t>
        <a:bodyPr/>
        <a:lstStyle/>
        <a:p>
          <a:pPr algn="ctr"/>
          <a:r>
            <a:rPr lang="ru-RU" sz="1200" b="1" dirty="0" smtClean="0">
              <a:latin typeface="Times New Roman" panose="02020603050405020304" pitchFamily="18" charset="0"/>
              <a:cs typeface="Times New Roman" panose="02020603050405020304" pitchFamily="18" charset="0"/>
            </a:rPr>
            <a:t>Экономическая политика</a:t>
          </a:r>
        </a:p>
        <a:p>
          <a:pPr algn="l"/>
          <a:endParaRPr lang="ru-RU" sz="1200" dirty="0" smtClean="0">
            <a:latin typeface="Times New Roman" panose="02020603050405020304" pitchFamily="18" charset="0"/>
            <a:cs typeface="Times New Roman" panose="02020603050405020304" pitchFamily="18" charset="0"/>
          </a:endParaRPr>
        </a:p>
        <a:p>
          <a:pPr algn="l"/>
          <a:r>
            <a:rPr lang="ru-RU" sz="1200" dirty="0" smtClean="0">
              <a:latin typeface="Times New Roman" panose="02020603050405020304" pitchFamily="18" charset="0"/>
              <a:cs typeface="Times New Roman" panose="02020603050405020304" pitchFamily="18" charset="0"/>
            </a:rPr>
            <a:t>2 программы –   247,9 млн. руб.</a:t>
          </a:r>
        </a:p>
        <a:p>
          <a:pPr algn="l"/>
          <a:endParaRPr lang="ru-RU" sz="1200" dirty="0" smtClean="0">
            <a:latin typeface="Times New Roman" panose="02020603050405020304" pitchFamily="18" charset="0"/>
            <a:cs typeface="Times New Roman" panose="02020603050405020304" pitchFamily="18" charset="0"/>
          </a:endParaRPr>
        </a:p>
        <a:p>
          <a:pPr algn="l"/>
          <a:r>
            <a:rPr lang="ru-RU" sz="1200" dirty="0" smtClean="0">
              <a:latin typeface="Times New Roman" panose="02020603050405020304" pitchFamily="18" charset="0"/>
              <a:cs typeface="Times New Roman" panose="02020603050405020304" pitchFamily="18" charset="0"/>
            </a:rPr>
            <a:t>Развитие транспортной инфраструктуры – 210,5</a:t>
          </a:r>
        </a:p>
        <a:p>
          <a:pPr algn="l"/>
          <a:r>
            <a:rPr lang="ru-RU" sz="1200" dirty="0" smtClean="0">
              <a:latin typeface="Times New Roman" panose="02020603050405020304" pitchFamily="18" charset="0"/>
              <a:cs typeface="Times New Roman" panose="02020603050405020304" pitchFamily="18" charset="0"/>
            </a:rPr>
            <a:t>Стимулирование экономической активности – 37,4</a:t>
          </a:r>
          <a:endParaRPr lang="ru-RU" sz="1200" dirty="0">
            <a:latin typeface="Times New Roman" panose="02020603050405020304" pitchFamily="18" charset="0"/>
            <a:cs typeface="Times New Roman" panose="02020603050405020304" pitchFamily="18" charset="0"/>
          </a:endParaRPr>
        </a:p>
      </dgm:t>
    </dgm:pt>
    <dgm:pt modelId="{A9742BDA-B2C6-409B-BA1D-CC6287261528}" type="parTrans" cxnId="{14C0BE7B-D7AB-4EBE-A0D8-86F52BCC5661}">
      <dgm:prSet/>
      <dgm:spPr/>
      <dgm:t>
        <a:bodyPr/>
        <a:lstStyle/>
        <a:p>
          <a:endParaRPr lang="ru-RU" sz="1200">
            <a:latin typeface="Times New Roman" panose="02020603050405020304" pitchFamily="18" charset="0"/>
            <a:cs typeface="Times New Roman" panose="02020603050405020304" pitchFamily="18" charset="0"/>
          </a:endParaRPr>
        </a:p>
      </dgm:t>
    </dgm:pt>
    <dgm:pt modelId="{73CAA928-AEF2-42E1-9954-6D3AA7EECEA5}" type="sibTrans" cxnId="{14C0BE7B-D7AB-4EBE-A0D8-86F52BCC5661}">
      <dgm:prSet/>
      <dgm:spPr/>
      <dgm:t>
        <a:bodyPr/>
        <a:lstStyle/>
        <a:p>
          <a:endParaRPr lang="ru-RU" sz="1200">
            <a:latin typeface="Times New Roman" panose="02020603050405020304" pitchFamily="18" charset="0"/>
            <a:cs typeface="Times New Roman" panose="02020603050405020304" pitchFamily="18" charset="0"/>
          </a:endParaRPr>
        </a:p>
      </dgm:t>
    </dgm:pt>
    <dgm:pt modelId="{E9B6F36D-0CEE-47C3-99E9-41660AA44C4F}">
      <dgm:prSet phldrT="[Текст]" custT="1"/>
      <dgm:spPr/>
      <dgm:t>
        <a:bodyPr/>
        <a:lstStyle/>
        <a:p>
          <a:pPr algn="ctr"/>
          <a:r>
            <a:rPr lang="ru-RU" sz="1200" b="1" dirty="0" smtClean="0">
              <a:latin typeface="Times New Roman" panose="02020603050405020304" pitchFamily="18" charset="0"/>
              <a:cs typeface="Times New Roman" panose="02020603050405020304" pitchFamily="18" charset="0"/>
            </a:rPr>
            <a:t>Жилищно-коммунальное хозяйство</a:t>
          </a:r>
        </a:p>
        <a:p>
          <a:pPr algn="l"/>
          <a:r>
            <a:rPr lang="ru-RU" sz="1200" dirty="0" smtClean="0">
              <a:latin typeface="Times New Roman" panose="02020603050405020304" pitchFamily="18" charset="0"/>
              <a:cs typeface="Times New Roman" panose="02020603050405020304" pitchFamily="18" charset="0"/>
            </a:rPr>
            <a:t>3 программы –  878,8 млн. руб.</a:t>
          </a:r>
        </a:p>
        <a:p>
          <a:pPr algn="l"/>
          <a:r>
            <a:rPr lang="ru-RU" sz="1200" dirty="0" smtClean="0">
              <a:latin typeface="Times New Roman" panose="02020603050405020304" pitchFamily="18" charset="0"/>
              <a:cs typeface="Times New Roman" panose="02020603050405020304" pitchFamily="18" charset="0"/>
            </a:rPr>
            <a:t>Обеспечение населения качественным жильем – 311,9</a:t>
          </a:r>
        </a:p>
        <a:p>
          <a:pPr algn="l"/>
          <a:r>
            <a:rPr lang="ru-RU" sz="1200" dirty="0" smtClean="0">
              <a:latin typeface="Times New Roman" panose="02020603050405020304" pitchFamily="18" charset="0"/>
              <a:cs typeface="Times New Roman" panose="02020603050405020304" pitchFamily="18" charset="0"/>
            </a:rPr>
            <a:t>Обеспечение населения качественными услугами ЖКХ – 471,9</a:t>
          </a:r>
        </a:p>
        <a:p>
          <a:pPr algn="l"/>
          <a:r>
            <a:rPr lang="ru-RU" sz="1200" b="0" dirty="0" smtClean="0">
              <a:latin typeface="Times New Roman" panose="02020603050405020304" pitchFamily="18" charset="0"/>
              <a:cs typeface="Times New Roman" panose="02020603050405020304" pitchFamily="18" charset="0"/>
            </a:rPr>
            <a:t>Формирование современной городской среды – 95,0</a:t>
          </a:r>
          <a:endParaRPr lang="ru-RU" sz="1200" b="0" dirty="0">
            <a:latin typeface="Times New Roman" panose="02020603050405020304" pitchFamily="18" charset="0"/>
            <a:cs typeface="Times New Roman" panose="02020603050405020304" pitchFamily="18" charset="0"/>
          </a:endParaRPr>
        </a:p>
      </dgm:t>
    </dgm:pt>
    <dgm:pt modelId="{1DD7077F-7335-474C-B794-184C18CD0ADB}" type="parTrans" cxnId="{3E292A67-4443-4544-B5E1-CDC14A712DD2}">
      <dgm:prSet/>
      <dgm:spPr/>
      <dgm:t>
        <a:bodyPr/>
        <a:lstStyle/>
        <a:p>
          <a:endParaRPr lang="ru-RU" sz="1200">
            <a:latin typeface="Times New Roman" panose="02020603050405020304" pitchFamily="18" charset="0"/>
            <a:cs typeface="Times New Roman" panose="02020603050405020304" pitchFamily="18" charset="0"/>
          </a:endParaRPr>
        </a:p>
      </dgm:t>
    </dgm:pt>
    <dgm:pt modelId="{08B58BB5-9FB8-462B-978E-35C1146065B8}" type="sibTrans" cxnId="{3E292A67-4443-4544-B5E1-CDC14A712DD2}">
      <dgm:prSet/>
      <dgm:spPr/>
      <dgm:t>
        <a:bodyPr/>
        <a:lstStyle/>
        <a:p>
          <a:endParaRPr lang="ru-RU" sz="1200">
            <a:latin typeface="Times New Roman" panose="02020603050405020304" pitchFamily="18" charset="0"/>
            <a:cs typeface="Times New Roman" panose="02020603050405020304" pitchFamily="18" charset="0"/>
          </a:endParaRPr>
        </a:p>
      </dgm:t>
    </dgm:pt>
    <dgm:pt modelId="{5DF208CD-A7F7-4F53-BA2D-2A9C53305B8D}">
      <dgm:prSet phldrT="[Текст]" custT="1"/>
      <dgm:spPr/>
      <dgm:t>
        <a:bodyPr/>
        <a:lstStyle/>
        <a:p>
          <a:pPr algn="ctr">
            <a:spcAft>
              <a:spcPct val="35000"/>
            </a:spcAft>
          </a:pPr>
          <a:r>
            <a:rPr lang="ru-RU" sz="1200" b="1" dirty="0" smtClean="0">
              <a:latin typeface="Times New Roman" panose="02020603050405020304" pitchFamily="18" charset="0"/>
              <a:cs typeface="Times New Roman" panose="02020603050405020304" pitchFamily="18" charset="0"/>
            </a:rPr>
            <a:t>Безопасность жизнедеятель-ности населения</a:t>
          </a:r>
        </a:p>
        <a:p>
          <a:pPr marR="0" algn="ctr" eaLnBrk="1" fontAlgn="auto" latinLnBrk="0" hangingPunct="1">
            <a:spcAft>
              <a:spcPct val="35000"/>
            </a:spcAft>
            <a:buClrTx/>
            <a:buSzTx/>
            <a:buFontTx/>
            <a:tabLst/>
            <a:defRPr/>
          </a:pPr>
          <a:endParaRPr lang="ru-RU" sz="1200" dirty="0" smtClean="0">
            <a:latin typeface="Times New Roman" panose="02020603050405020304" pitchFamily="18" charset="0"/>
            <a:cs typeface="Times New Roman" panose="02020603050405020304" pitchFamily="18" charset="0"/>
          </a:endParaRPr>
        </a:p>
        <a:p>
          <a:pPr marR="0" algn="ctr" eaLnBrk="1" fontAlgn="auto" latinLnBrk="0" hangingPunct="1">
            <a:spcAft>
              <a:spcPct val="35000"/>
            </a:spcAft>
            <a:buClrTx/>
            <a:buSzTx/>
            <a:buFontTx/>
            <a:tabLst/>
            <a:defRPr/>
          </a:pPr>
          <a:r>
            <a:rPr lang="ru-RU" sz="1200" dirty="0" smtClean="0">
              <a:latin typeface="Times New Roman" panose="02020603050405020304" pitchFamily="18" charset="0"/>
              <a:cs typeface="Times New Roman" panose="02020603050405020304" pitchFamily="18" charset="0"/>
            </a:rPr>
            <a:t>4 программы –      29,0 млн. руб.</a:t>
          </a:r>
        </a:p>
        <a:p>
          <a:pPr marR="0" algn="l" eaLnBrk="1" fontAlgn="auto" latinLnBrk="0" hangingPunct="1">
            <a:spcAft>
              <a:spcPts val="0"/>
            </a:spcAft>
            <a:buClrTx/>
            <a:buSzTx/>
            <a:buFontTx/>
            <a:tabLst/>
            <a:defRPr/>
          </a:pPr>
          <a:r>
            <a:rPr lang="ru-RU" sz="1200" dirty="0" smtClean="0">
              <a:latin typeface="Times New Roman" panose="02020603050405020304" pitchFamily="18" charset="0"/>
              <a:cs typeface="Times New Roman" panose="02020603050405020304" pitchFamily="18" charset="0"/>
            </a:rPr>
            <a:t>Обеспечение общественного порядка, противодействие преступности и обороту наркотиков – 0,6</a:t>
          </a:r>
        </a:p>
        <a:p>
          <a:pPr marR="0" algn="l" eaLnBrk="1" fontAlgn="auto" latinLnBrk="0" hangingPunct="1">
            <a:spcAft>
              <a:spcPts val="0"/>
            </a:spcAft>
            <a:buClrTx/>
            <a:buSzTx/>
            <a:buFontTx/>
            <a:tabLst/>
            <a:defRPr/>
          </a:pPr>
          <a:r>
            <a:rPr lang="ru-RU" sz="1200" dirty="0" smtClean="0">
              <a:latin typeface="Times New Roman" panose="02020603050405020304" pitchFamily="18" charset="0"/>
              <a:cs typeface="Times New Roman" panose="02020603050405020304" pitchFamily="18" charset="0"/>
            </a:rPr>
            <a:t> Охрана окружающей среды – 27,1</a:t>
          </a:r>
        </a:p>
        <a:p>
          <a:pPr marR="0" algn="l" eaLnBrk="1" fontAlgn="auto" latinLnBrk="0" hangingPunct="1">
            <a:spcAft>
              <a:spcPts val="0"/>
            </a:spcAft>
            <a:buClrTx/>
            <a:buSzTx/>
            <a:buFontTx/>
            <a:tabLst/>
            <a:defRPr/>
          </a:pPr>
          <a:r>
            <a:rPr lang="ru-RU" sz="1200" b="0" dirty="0" smtClean="0">
              <a:latin typeface="Times New Roman" panose="02020603050405020304" pitchFamily="18" charset="0"/>
              <a:cs typeface="Times New Roman" panose="02020603050405020304" pitchFamily="18" charset="0"/>
            </a:rPr>
            <a:t>Безопасность дорожного движения – 0,9</a:t>
          </a:r>
        </a:p>
        <a:p>
          <a:pPr marR="0" algn="l" eaLnBrk="1" fontAlgn="auto" latinLnBrk="0" hangingPunct="1">
            <a:spcAft>
              <a:spcPct val="35000"/>
            </a:spcAft>
            <a:buClrTx/>
            <a:buSzTx/>
            <a:buFontTx/>
            <a:tabLst/>
            <a:defRPr/>
          </a:pPr>
          <a:r>
            <a:rPr lang="ru-RU" sz="1200" b="0" dirty="0" smtClean="0">
              <a:latin typeface="Times New Roman" panose="02020603050405020304" pitchFamily="18" charset="0"/>
              <a:cs typeface="Times New Roman" panose="02020603050405020304" pitchFamily="18" charset="0"/>
            </a:rPr>
            <a:t>Защита населения от ЧС – 0,4</a:t>
          </a:r>
          <a:endParaRPr lang="ru-RU" sz="1200" b="0" dirty="0">
            <a:latin typeface="Times New Roman" panose="02020603050405020304" pitchFamily="18" charset="0"/>
            <a:cs typeface="Times New Roman" panose="02020603050405020304" pitchFamily="18" charset="0"/>
          </a:endParaRPr>
        </a:p>
      </dgm:t>
    </dgm:pt>
    <dgm:pt modelId="{0E676BEE-13BD-405A-AB74-92A4E7C40C09}" type="parTrans" cxnId="{1A1DF8ED-618B-4A6B-917B-C56DF23B0946}">
      <dgm:prSet/>
      <dgm:spPr/>
      <dgm:t>
        <a:bodyPr/>
        <a:lstStyle/>
        <a:p>
          <a:endParaRPr lang="ru-RU" sz="1200">
            <a:latin typeface="Times New Roman" panose="02020603050405020304" pitchFamily="18" charset="0"/>
            <a:cs typeface="Times New Roman" panose="02020603050405020304" pitchFamily="18" charset="0"/>
          </a:endParaRPr>
        </a:p>
      </dgm:t>
    </dgm:pt>
    <dgm:pt modelId="{A1A905F6-2BB8-4DE1-B7A3-847F46477765}" type="sibTrans" cxnId="{1A1DF8ED-618B-4A6B-917B-C56DF23B0946}">
      <dgm:prSet/>
      <dgm:spPr/>
      <dgm:t>
        <a:bodyPr/>
        <a:lstStyle/>
        <a:p>
          <a:endParaRPr lang="ru-RU" sz="1200">
            <a:latin typeface="Times New Roman" panose="02020603050405020304" pitchFamily="18" charset="0"/>
            <a:cs typeface="Times New Roman" panose="02020603050405020304" pitchFamily="18" charset="0"/>
          </a:endParaRPr>
        </a:p>
      </dgm:t>
    </dgm:pt>
    <dgm:pt modelId="{7274FDDE-B395-4478-B061-236D6C9BA033}">
      <dgm:prSet custT="1"/>
      <dgm:spPr/>
      <dgm:t>
        <a:bodyPr/>
        <a:lstStyle/>
        <a:p>
          <a:pPr marL="0" marR="0" indent="0" algn="ctr" defTabSz="914400" eaLnBrk="1" fontAlgn="auto" latinLnBrk="0" hangingPunct="1">
            <a:lnSpc>
              <a:spcPct val="100000"/>
            </a:lnSpc>
            <a:spcBef>
              <a:spcPts val="0"/>
            </a:spcBef>
            <a:spcAft>
              <a:spcPts val="0"/>
            </a:spcAft>
            <a:buClrTx/>
            <a:buSzTx/>
            <a:buFontTx/>
            <a:buNone/>
            <a:tabLst/>
            <a:defRPr/>
          </a:pPr>
          <a:r>
            <a:rPr lang="ru-RU" sz="1200" b="1" dirty="0" smtClean="0">
              <a:latin typeface="Times New Roman" panose="02020603050405020304" pitchFamily="18" charset="0"/>
              <a:cs typeface="Times New Roman" panose="02020603050405020304" pitchFamily="18" charset="0"/>
            </a:rPr>
            <a:t>Муниципальное управление</a:t>
          </a:r>
        </a:p>
        <a:p>
          <a:pPr marL="0" marR="0" indent="0" algn="ctr" defTabSz="914400" eaLnBrk="1" fontAlgn="auto" latinLnBrk="0" hangingPunct="1">
            <a:lnSpc>
              <a:spcPct val="100000"/>
            </a:lnSpc>
            <a:spcBef>
              <a:spcPts val="0"/>
            </a:spcBef>
            <a:spcAft>
              <a:spcPts val="0"/>
            </a:spcAft>
            <a:buClrTx/>
            <a:buSzTx/>
            <a:buFontTx/>
            <a:buNone/>
            <a:tabLst/>
            <a:defRPr/>
          </a:pPr>
          <a:endParaRPr lang="ru-RU" sz="1200" b="1" dirty="0" smtClean="0">
            <a:latin typeface="Times New Roman" panose="02020603050405020304" pitchFamily="18" charset="0"/>
            <a:cs typeface="Times New Roman" panose="02020603050405020304" pitchFamily="18" charset="0"/>
          </a:endParaRPr>
        </a:p>
        <a:p>
          <a:pPr marL="114300" indent="0" algn="l" defTabSz="533400">
            <a:lnSpc>
              <a:spcPct val="90000"/>
            </a:lnSpc>
            <a:spcBef>
              <a:spcPct val="0"/>
            </a:spcBef>
            <a:spcAft>
              <a:spcPct val="15000"/>
            </a:spcAft>
            <a:buNone/>
          </a:pPr>
          <a:endParaRPr lang="ru-RU" sz="800" dirty="0" smtClean="0">
            <a:latin typeface="Times New Roman" panose="02020603050405020304" pitchFamily="18" charset="0"/>
            <a:cs typeface="Times New Roman" panose="02020603050405020304" pitchFamily="18" charset="0"/>
          </a:endParaRPr>
        </a:p>
        <a:p>
          <a:pPr marL="114300" indent="0" algn="l" defTabSz="533400">
            <a:lnSpc>
              <a:spcPct val="90000"/>
            </a:lnSpc>
            <a:spcBef>
              <a:spcPct val="0"/>
            </a:spcBef>
            <a:spcAft>
              <a:spcPct val="15000"/>
            </a:spcAft>
            <a:buNone/>
          </a:pPr>
          <a:r>
            <a:rPr lang="ru-RU" sz="1200" dirty="0" smtClean="0">
              <a:latin typeface="Times New Roman" panose="02020603050405020304" pitchFamily="18" charset="0"/>
              <a:cs typeface="Times New Roman" panose="02020603050405020304" pitchFamily="18" charset="0"/>
            </a:rPr>
            <a:t>3 программы  - 127,8 млн. руб.</a:t>
          </a:r>
        </a:p>
        <a:p>
          <a:pPr marL="114300" indent="0" algn="l" defTabSz="533400">
            <a:lnSpc>
              <a:spcPct val="90000"/>
            </a:lnSpc>
            <a:spcBef>
              <a:spcPct val="0"/>
            </a:spcBef>
            <a:spcAft>
              <a:spcPct val="15000"/>
            </a:spcAft>
            <a:buNone/>
          </a:pPr>
          <a:endParaRPr lang="ru-RU" sz="1200" dirty="0" smtClean="0">
            <a:latin typeface="Times New Roman" panose="02020603050405020304" pitchFamily="18" charset="0"/>
            <a:cs typeface="Times New Roman" panose="02020603050405020304" pitchFamily="18" charset="0"/>
          </a:endParaRPr>
        </a:p>
        <a:p>
          <a:pPr marL="114300" indent="0" algn="l" defTabSz="533400">
            <a:lnSpc>
              <a:spcPct val="90000"/>
            </a:lnSpc>
            <a:spcBef>
              <a:spcPct val="0"/>
            </a:spcBef>
            <a:spcAft>
              <a:spcPct val="15000"/>
            </a:spcAft>
            <a:buNone/>
          </a:pPr>
          <a:r>
            <a:rPr lang="ru-RU" sz="1200" dirty="0" smtClean="0">
              <a:latin typeface="Times New Roman" panose="02020603050405020304" pitchFamily="18" charset="0"/>
              <a:cs typeface="Times New Roman" panose="02020603050405020304" pitchFamily="18" charset="0"/>
            </a:rPr>
            <a:t>Совершенствование системы муниципального управления – 10,7</a:t>
          </a:r>
        </a:p>
        <a:p>
          <a:pPr marL="114300" indent="0" algn="l" defTabSz="533400">
            <a:lnSpc>
              <a:spcPct val="90000"/>
            </a:lnSpc>
            <a:spcBef>
              <a:spcPct val="0"/>
            </a:spcBef>
            <a:spcAft>
              <a:spcPct val="15000"/>
            </a:spcAft>
            <a:buNone/>
          </a:pPr>
          <a:r>
            <a:rPr lang="ru-RU" sz="1200" dirty="0" smtClean="0">
              <a:latin typeface="Times New Roman" panose="02020603050405020304" pitchFamily="18" charset="0"/>
              <a:cs typeface="Times New Roman" panose="02020603050405020304" pitchFamily="18" charset="0"/>
            </a:rPr>
            <a:t>Повышение эффективности управления муниципальными финансами – 0</a:t>
          </a:r>
        </a:p>
        <a:p>
          <a:pPr marL="114300" indent="0" algn="l" defTabSz="533400">
            <a:lnSpc>
              <a:spcPct val="90000"/>
            </a:lnSpc>
            <a:spcBef>
              <a:spcPct val="0"/>
            </a:spcBef>
            <a:spcAft>
              <a:spcPct val="15000"/>
            </a:spcAft>
            <a:buNone/>
          </a:pPr>
          <a:r>
            <a:rPr lang="ru-RU" sz="1200" dirty="0" smtClean="0">
              <a:latin typeface="Times New Roman" panose="02020603050405020304" pitchFamily="18" charset="0"/>
              <a:cs typeface="Times New Roman" panose="02020603050405020304" pitchFamily="18" charset="0"/>
            </a:rPr>
            <a:t>Совершенствование системы управления муниципальным имуществом – 117,1</a:t>
          </a:r>
        </a:p>
        <a:p>
          <a:pPr marL="0" marR="0" indent="0" algn="ctr" defTabSz="914400" eaLnBrk="1" fontAlgn="auto" latinLnBrk="0" hangingPunct="1">
            <a:lnSpc>
              <a:spcPct val="100000"/>
            </a:lnSpc>
            <a:spcBef>
              <a:spcPts val="0"/>
            </a:spcBef>
            <a:spcAft>
              <a:spcPts val="0"/>
            </a:spcAft>
            <a:buClrTx/>
            <a:buSzTx/>
            <a:buFontTx/>
            <a:buNone/>
            <a:tabLst/>
            <a:defRPr/>
          </a:pPr>
          <a:endParaRPr lang="ru-RU" sz="1200" b="1" dirty="0" smtClean="0">
            <a:latin typeface="Times New Roman" panose="02020603050405020304" pitchFamily="18" charset="0"/>
            <a:cs typeface="Times New Roman" panose="02020603050405020304" pitchFamily="18" charset="0"/>
          </a:endParaRPr>
        </a:p>
      </dgm:t>
    </dgm:pt>
    <dgm:pt modelId="{2C58629C-7393-40AA-931E-D97AB0C3ABCE}" type="parTrans" cxnId="{D9177C6E-39AE-4F93-8778-6C5699BAC14B}">
      <dgm:prSet/>
      <dgm:spPr/>
      <dgm:t>
        <a:bodyPr/>
        <a:lstStyle/>
        <a:p>
          <a:endParaRPr lang="ru-RU" sz="1200">
            <a:latin typeface="Times New Roman" panose="02020603050405020304" pitchFamily="18" charset="0"/>
            <a:cs typeface="Times New Roman" panose="02020603050405020304" pitchFamily="18" charset="0"/>
          </a:endParaRPr>
        </a:p>
      </dgm:t>
    </dgm:pt>
    <dgm:pt modelId="{74930E26-EFCF-4060-8E4F-83FD1070EEEB}" type="sibTrans" cxnId="{D9177C6E-39AE-4F93-8778-6C5699BAC14B}">
      <dgm:prSet/>
      <dgm:spPr/>
      <dgm:t>
        <a:bodyPr/>
        <a:lstStyle/>
        <a:p>
          <a:endParaRPr lang="ru-RU" sz="1200">
            <a:latin typeface="Times New Roman" panose="02020603050405020304" pitchFamily="18" charset="0"/>
            <a:cs typeface="Times New Roman" panose="02020603050405020304" pitchFamily="18" charset="0"/>
          </a:endParaRPr>
        </a:p>
      </dgm:t>
    </dgm:pt>
    <dgm:pt modelId="{D0E173BD-B825-49CD-BF86-3CFEFDE6FA73}">
      <dgm:prSet custT="1"/>
      <dgm:spPr/>
      <dgm:t>
        <a:bodyPr/>
        <a:lstStyle/>
        <a:p>
          <a:pPr algn="ctr" defTabSz="533400">
            <a:lnSpc>
              <a:spcPct val="90000"/>
            </a:lnSpc>
            <a:spcBef>
              <a:spcPct val="0"/>
            </a:spcBef>
            <a:spcAft>
              <a:spcPct val="35000"/>
            </a:spcAft>
          </a:pPr>
          <a:r>
            <a:rPr lang="ru-RU" sz="1200" b="1" dirty="0" smtClean="0">
              <a:latin typeface="Times New Roman" panose="02020603050405020304" pitchFamily="18" charset="0"/>
              <a:cs typeface="Times New Roman" panose="02020603050405020304" pitchFamily="18" charset="0"/>
            </a:rPr>
            <a:t>Социальная сфера</a:t>
          </a:r>
        </a:p>
        <a:p>
          <a:pPr marL="114300" indent="0" algn="l" defTabSz="533400">
            <a:lnSpc>
              <a:spcPct val="90000"/>
            </a:lnSpc>
            <a:spcBef>
              <a:spcPct val="0"/>
            </a:spcBef>
            <a:spcAft>
              <a:spcPct val="15000"/>
            </a:spcAft>
            <a:buNone/>
          </a:pPr>
          <a:endParaRPr lang="ru-RU" sz="1200" dirty="0" smtClean="0">
            <a:latin typeface="Times New Roman" panose="02020603050405020304" pitchFamily="18" charset="0"/>
            <a:cs typeface="Times New Roman" panose="02020603050405020304" pitchFamily="18" charset="0"/>
          </a:endParaRPr>
        </a:p>
        <a:p>
          <a:pPr marL="114300" indent="0" algn="l" defTabSz="533400">
            <a:lnSpc>
              <a:spcPct val="90000"/>
            </a:lnSpc>
            <a:spcBef>
              <a:spcPct val="0"/>
            </a:spcBef>
            <a:spcAft>
              <a:spcPct val="15000"/>
            </a:spcAft>
            <a:buNone/>
          </a:pPr>
          <a:r>
            <a:rPr lang="ru-RU" sz="1200" dirty="0" smtClean="0">
              <a:latin typeface="Times New Roman" panose="02020603050405020304" pitchFamily="18" charset="0"/>
              <a:cs typeface="Times New Roman" panose="02020603050405020304" pitchFamily="18" charset="0"/>
            </a:rPr>
            <a:t>6 программ – 1 221,4 млн. руб.</a:t>
          </a:r>
        </a:p>
        <a:p>
          <a:pPr marL="114300" indent="0" algn="l" defTabSz="533400">
            <a:lnSpc>
              <a:spcPct val="90000"/>
            </a:lnSpc>
            <a:spcBef>
              <a:spcPct val="0"/>
            </a:spcBef>
            <a:spcAft>
              <a:spcPct val="15000"/>
            </a:spcAft>
            <a:buNone/>
          </a:pPr>
          <a:endParaRPr lang="ru-RU" sz="1200" dirty="0" smtClean="0">
            <a:latin typeface="Times New Roman" panose="02020603050405020304" pitchFamily="18" charset="0"/>
            <a:cs typeface="Times New Roman" panose="02020603050405020304" pitchFamily="18" charset="0"/>
          </a:endParaRPr>
        </a:p>
        <a:p>
          <a:pPr marL="114300" indent="0" algn="l" defTabSz="533400">
            <a:lnSpc>
              <a:spcPct val="90000"/>
            </a:lnSpc>
            <a:spcBef>
              <a:spcPct val="0"/>
            </a:spcBef>
            <a:spcAft>
              <a:spcPct val="15000"/>
            </a:spcAft>
            <a:buNone/>
          </a:pPr>
          <a:r>
            <a:rPr lang="ru-RU" sz="1200" dirty="0" smtClean="0">
              <a:latin typeface="Times New Roman" panose="02020603050405020304" pitchFamily="18" charset="0"/>
              <a:cs typeface="Times New Roman" panose="02020603050405020304" pitchFamily="18" charset="0"/>
            </a:rPr>
            <a:t>Развитие образования – 820,9</a:t>
          </a:r>
        </a:p>
        <a:p>
          <a:pPr marL="114300" indent="0" algn="l" defTabSz="533400">
            <a:lnSpc>
              <a:spcPct val="90000"/>
            </a:lnSpc>
            <a:spcBef>
              <a:spcPct val="0"/>
            </a:spcBef>
            <a:spcAft>
              <a:spcPct val="15000"/>
            </a:spcAft>
            <a:buNone/>
          </a:pPr>
          <a:r>
            <a:rPr lang="ru-RU" sz="1200" dirty="0" smtClean="0">
              <a:latin typeface="Times New Roman" panose="02020603050405020304" pitchFamily="18" charset="0"/>
              <a:cs typeface="Times New Roman" panose="02020603050405020304" pitchFamily="18" charset="0"/>
            </a:rPr>
            <a:t>Социальная поддержка – 7,2</a:t>
          </a:r>
        </a:p>
        <a:p>
          <a:pPr marL="114300" indent="0" algn="l" defTabSz="533400">
            <a:lnSpc>
              <a:spcPct val="90000"/>
            </a:lnSpc>
            <a:spcBef>
              <a:spcPct val="0"/>
            </a:spcBef>
            <a:spcAft>
              <a:spcPct val="15000"/>
            </a:spcAft>
            <a:buNone/>
          </a:pPr>
          <a:r>
            <a:rPr lang="ru-RU" sz="1200" dirty="0" smtClean="0">
              <a:latin typeface="Times New Roman" panose="02020603050405020304" pitchFamily="18" charset="0"/>
              <a:cs typeface="Times New Roman" panose="02020603050405020304" pitchFamily="18" charset="0"/>
            </a:rPr>
            <a:t>Развитие культуры – 208,6</a:t>
          </a:r>
        </a:p>
        <a:p>
          <a:pPr marL="114300" indent="0" algn="l" defTabSz="533400">
            <a:lnSpc>
              <a:spcPct val="90000"/>
            </a:lnSpc>
            <a:spcBef>
              <a:spcPct val="0"/>
            </a:spcBef>
            <a:spcAft>
              <a:spcPct val="15000"/>
            </a:spcAft>
            <a:buNone/>
          </a:pPr>
          <a:r>
            <a:rPr lang="ru-RU" sz="1200" dirty="0" smtClean="0">
              <a:latin typeface="Times New Roman" panose="02020603050405020304" pitchFamily="18" charset="0"/>
              <a:cs typeface="Times New Roman" panose="02020603050405020304" pitchFamily="18" charset="0"/>
            </a:rPr>
            <a:t>Развитие физической культуры, спорта и молодежной политики – 130,8</a:t>
          </a:r>
        </a:p>
        <a:p>
          <a:pPr marL="114300" indent="0" algn="l" defTabSz="533400">
            <a:lnSpc>
              <a:spcPct val="90000"/>
            </a:lnSpc>
            <a:spcBef>
              <a:spcPct val="0"/>
            </a:spcBef>
            <a:spcAft>
              <a:spcPct val="15000"/>
            </a:spcAft>
            <a:buNone/>
          </a:pPr>
          <a:r>
            <a:rPr lang="ru-RU" sz="1200" dirty="0" smtClean="0">
              <a:latin typeface="Times New Roman" panose="02020603050405020304" pitchFamily="18" charset="0"/>
              <a:cs typeface="Times New Roman" panose="02020603050405020304" pitchFamily="18" charset="0"/>
            </a:rPr>
            <a:t>Развитие туризма – 52,0</a:t>
          </a:r>
        </a:p>
        <a:p>
          <a:pPr marL="114300" indent="0" algn="l" defTabSz="533400">
            <a:lnSpc>
              <a:spcPct val="90000"/>
            </a:lnSpc>
            <a:spcBef>
              <a:spcPct val="0"/>
            </a:spcBef>
            <a:spcAft>
              <a:spcPct val="15000"/>
            </a:spcAft>
            <a:buNone/>
          </a:pPr>
          <a:r>
            <a:rPr lang="ru-RU" sz="1200" dirty="0" smtClean="0">
              <a:latin typeface="Times New Roman" panose="02020603050405020304" pitchFamily="18" charset="0"/>
              <a:cs typeface="Times New Roman" panose="02020603050405020304" pitchFamily="18" charset="0"/>
            </a:rPr>
            <a:t>Доступная среда – 1,9</a:t>
          </a:r>
          <a:endParaRPr lang="ru-RU" sz="1200" dirty="0">
            <a:latin typeface="Times New Roman" panose="02020603050405020304" pitchFamily="18" charset="0"/>
            <a:cs typeface="Times New Roman" panose="02020603050405020304" pitchFamily="18" charset="0"/>
          </a:endParaRPr>
        </a:p>
      </dgm:t>
    </dgm:pt>
    <dgm:pt modelId="{90835EAE-2D85-4C1C-B9C9-77C5FF52E552}" type="parTrans" cxnId="{78B7103A-2CAF-44C1-A019-BBC31117412A}">
      <dgm:prSet/>
      <dgm:spPr/>
      <dgm:t>
        <a:bodyPr/>
        <a:lstStyle/>
        <a:p>
          <a:endParaRPr lang="ru-RU" sz="1200">
            <a:latin typeface="Times New Roman" panose="02020603050405020304" pitchFamily="18" charset="0"/>
            <a:cs typeface="Times New Roman" panose="02020603050405020304" pitchFamily="18" charset="0"/>
          </a:endParaRPr>
        </a:p>
      </dgm:t>
    </dgm:pt>
    <dgm:pt modelId="{2AE59199-FBE6-4B22-BFBB-10FA53C4DE1C}" type="sibTrans" cxnId="{78B7103A-2CAF-44C1-A019-BBC31117412A}">
      <dgm:prSet/>
      <dgm:spPr/>
      <dgm:t>
        <a:bodyPr/>
        <a:lstStyle/>
        <a:p>
          <a:endParaRPr lang="ru-RU" sz="1200">
            <a:latin typeface="Times New Roman" panose="02020603050405020304" pitchFamily="18" charset="0"/>
            <a:cs typeface="Times New Roman" panose="02020603050405020304" pitchFamily="18" charset="0"/>
          </a:endParaRPr>
        </a:p>
      </dgm:t>
    </dgm:pt>
    <dgm:pt modelId="{344AEBF4-EA0F-4729-B276-53E1B05B7EF3}">
      <dgm:prSet custT="1"/>
      <dgm:spPr/>
      <dgm:t>
        <a:bodyPr/>
        <a:lstStyle/>
        <a:p>
          <a:pPr marL="114300" indent="0" algn="l" defTabSz="533400">
            <a:lnSpc>
              <a:spcPct val="90000"/>
            </a:lnSpc>
            <a:spcBef>
              <a:spcPct val="0"/>
            </a:spcBef>
            <a:spcAft>
              <a:spcPct val="15000"/>
            </a:spcAft>
            <a:buNone/>
          </a:pPr>
          <a:endParaRPr lang="ru-RU" sz="1200" dirty="0">
            <a:latin typeface="Times New Roman" panose="02020603050405020304" pitchFamily="18" charset="0"/>
            <a:cs typeface="Times New Roman" panose="02020603050405020304" pitchFamily="18" charset="0"/>
          </a:endParaRPr>
        </a:p>
      </dgm:t>
    </dgm:pt>
    <dgm:pt modelId="{CB1F13D8-7A05-46FB-99D7-49FDD10EE50B}" type="parTrans" cxnId="{4894F595-3667-49BF-936E-3703CD00C368}">
      <dgm:prSet/>
      <dgm:spPr/>
      <dgm:t>
        <a:bodyPr/>
        <a:lstStyle/>
        <a:p>
          <a:endParaRPr lang="ru-RU"/>
        </a:p>
      </dgm:t>
    </dgm:pt>
    <dgm:pt modelId="{8D5128C3-3576-4828-A475-385985EF5AE3}" type="sibTrans" cxnId="{4894F595-3667-49BF-936E-3703CD00C368}">
      <dgm:prSet/>
      <dgm:spPr/>
      <dgm:t>
        <a:bodyPr/>
        <a:lstStyle/>
        <a:p>
          <a:endParaRPr lang="ru-RU"/>
        </a:p>
      </dgm:t>
    </dgm:pt>
    <dgm:pt modelId="{F99D5A38-D3A7-4E88-9A7C-58057AF41BA9}" type="pres">
      <dgm:prSet presAssocID="{0569835F-7D9B-488C-ACD6-BB84DA6404C0}" presName="rootnode" presStyleCnt="0">
        <dgm:presLayoutVars>
          <dgm:chMax/>
          <dgm:chPref/>
          <dgm:dir val="rev"/>
          <dgm:animLvl val="lvl"/>
        </dgm:presLayoutVars>
      </dgm:prSet>
      <dgm:spPr/>
      <dgm:t>
        <a:bodyPr/>
        <a:lstStyle/>
        <a:p>
          <a:endParaRPr lang="ru-RU"/>
        </a:p>
      </dgm:t>
    </dgm:pt>
    <dgm:pt modelId="{C6E578AA-0572-4EB7-9ADF-65354E16DE32}" type="pres">
      <dgm:prSet presAssocID="{EEF84691-66CB-4F39-8CF2-24C6413C2DB6}" presName="composite" presStyleCnt="0"/>
      <dgm:spPr/>
    </dgm:pt>
    <dgm:pt modelId="{C677E58E-9F39-47E2-BDEE-85A88F9F4FD1}" type="pres">
      <dgm:prSet presAssocID="{EEF84691-66CB-4F39-8CF2-24C6413C2DB6}" presName="LShape" presStyleLbl="alignNode1" presStyleIdx="0" presStyleCnt="9"/>
      <dgm:spPr/>
    </dgm:pt>
    <dgm:pt modelId="{D5B34018-18CA-47CA-87B3-F6EE7CB66079}" type="pres">
      <dgm:prSet presAssocID="{EEF84691-66CB-4F39-8CF2-24C6413C2DB6}" presName="ParentText" presStyleLbl="revTx" presStyleIdx="0" presStyleCnt="5">
        <dgm:presLayoutVars>
          <dgm:chMax val="0"/>
          <dgm:chPref val="0"/>
          <dgm:bulletEnabled val="1"/>
        </dgm:presLayoutVars>
      </dgm:prSet>
      <dgm:spPr/>
      <dgm:t>
        <a:bodyPr/>
        <a:lstStyle/>
        <a:p>
          <a:endParaRPr lang="ru-RU"/>
        </a:p>
      </dgm:t>
    </dgm:pt>
    <dgm:pt modelId="{12E5AB94-B965-4352-9799-14759BE0EFB3}" type="pres">
      <dgm:prSet presAssocID="{EEF84691-66CB-4F39-8CF2-24C6413C2DB6}" presName="Triangle" presStyleLbl="alignNode1" presStyleIdx="1" presStyleCnt="9"/>
      <dgm:spPr/>
    </dgm:pt>
    <dgm:pt modelId="{0CF14F64-F2CA-4EBA-AB81-CA81992C29B1}" type="pres">
      <dgm:prSet presAssocID="{73CAA928-AEF2-42E1-9954-6D3AA7EECEA5}" presName="sibTrans" presStyleCnt="0"/>
      <dgm:spPr/>
    </dgm:pt>
    <dgm:pt modelId="{7AF9DA1C-0756-4507-ACA2-AFA73E60C893}" type="pres">
      <dgm:prSet presAssocID="{73CAA928-AEF2-42E1-9954-6D3AA7EECEA5}" presName="space" presStyleCnt="0"/>
      <dgm:spPr/>
    </dgm:pt>
    <dgm:pt modelId="{9FB62F4B-D2C9-4B95-B526-7C38737AC028}" type="pres">
      <dgm:prSet presAssocID="{E9B6F36D-0CEE-47C3-99E9-41660AA44C4F}" presName="composite" presStyleCnt="0"/>
      <dgm:spPr/>
    </dgm:pt>
    <dgm:pt modelId="{DF64B564-4746-43BF-9358-5A4CD096D543}" type="pres">
      <dgm:prSet presAssocID="{E9B6F36D-0CEE-47C3-99E9-41660AA44C4F}" presName="LShape" presStyleLbl="alignNode1" presStyleIdx="2" presStyleCnt="9"/>
      <dgm:spPr/>
    </dgm:pt>
    <dgm:pt modelId="{4D4D5834-C303-4920-9CAB-A795CB7A9FAF}" type="pres">
      <dgm:prSet presAssocID="{E9B6F36D-0CEE-47C3-99E9-41660AA44C4F}" presName="ParentText" presStyleLbl="revTx" presStyleIdx="1" presStyleCnt="5">
        <dgm:presLayoutVars>
          <dgm:chMax val="0"/>
          <dgm:chPref val="0"/>
          <dgm:bulletEnabled val="1"/>
        </dgm:presLayoutVars>
      </dgm:prSet>
      <dgm:spPr/>
      <dgm:t>
        <a:bodyPr/>
        <a:lstStyle/>
        <a:p>
          <a:endParaRPr lang="ru-RU"/>
        </a:p>
      </dgm:t>
    </dgm:pt>
    <dgm:pt modelId="{5719A759-FAED-49AF-AF85-50059A792F9D}" type="pres">
      <dgm:prSet presAssocID="{E9B6F36D-0CEE-47C3-99E9-41660AA44C4F}" presName="Triangle" presStyleLbl="alignNode1" presStyleIdx="3" presStyleCnt="9"/>
      <dgm:spPr/>
    </dgm:pt>
    <dgm:pt modelId="{D080830D-925D-4601-9322-91CBC6BFE209}" type="pres">
      <dgm:prSet presAssocID="{08B58BB5-9FB8-462B-978E-35C1146065B8}" presName="sibTrans" presStyleCnt="0"/>
      <dgm:spPr/>
    </dgm:pt>
    <dgm:pt modelId="{37DE19B5-4B1C-44EA-8F6B-62A7BBEF26F6}" type="pres">
      <dgm:prSet presAssocID="{08B58BB5-9FB8-462B-978E-35C1146065B8}" presName="space" presStyleCnt="0"/>
      <dgm:spPr/>
    </dgm:pt>
    <dgm:pt modelId="{C0A16C56-3BBB-42A2-AD43-8C284D649B5D}" type="pres">
      <dgm:prSet presAssocID="{5DF208CD-A7F7-4F53-BA2D-2A9C53305B8D}" presName="composite" presStyleCnt="0"/>
      <dgm:spPr/>
    </dgm:pt>
    <dgm:pt modelId="{791C0C20-1C37-4B9D-BE7D-270F3803EB50}" type="pres">
      <dgm:prSet presAssocID="{5DF208CD-A7F7-4F53-BA2D-2A9C53305B8D}" presName="LShape" presStyleLbl="alignNode1" presStyleIdx="4" presStyleCnt="9"/>
      <dgm:spPr/>
    </dgm:pt>
    <dgm:pt modelId="{C03EEA32-FBAA-4231-B42B-B552FFA835C7}" type="pres">
      <dgm:prSet presAssocID="{5DF208CD-A7F7-4F53-BA2D-2A9C53305B8D}" presName="ParentText" presStyleLbl="revTx" presStyleIdx="2" presStyleCnt="5">
        <dgm:presLayoutVars>
          <dgm:chMax val="0"/>
          <dgm:chPref val="0"/>
          <dgm:bulletEnabled val="1"/>
        </dgm:presLayoutVars>
      </dgm:prSet>
      <dgm:spPr/>
      <dgm:t>
        <a:bodyPr/>
        <a:lstStyle/>
        <a:p>
          <a:endParaRPr lang="ru-RU"/>
        </a:p>
      </dgm:t>
    </dgm:pt>
    <dgm:pt modelId="{F39811A8-7A0D-49BA-9194-56FF5F926573}" type="pres">
      <dgm:prSet presAssocID="{5DF208CD-A7F7-4F53-BA2D-2A9C53305B8D}" presName="Triangle" presStyleLbl="alignNode1" presStyleIdx="5" presStyleCnt="9"/>
      <dgm:spPr/>
    </dgm:pt>
    <dgm:pt modelId="{5D2F6CCA-EAED-4CAD-9C10-C19CDE6AFAA9}" type="pres">
      <dgm:prSet presAssocID="{A1A905F6-2BB8-4DE1-B7A3-847F46477765}" presName="sibTrans" presStyleCnt="0"/>
      <dgm:spPr/>
    </dgm:pt>
    <dgm:pt modelId="{755C0937-6571-435C-83BD-9849EA89F3F9}" type="pres">
      <dgm:prSet presAssocID="{A1A905F6-2BB8-4DE1-B7A3-847F46477765}" presName="space" presStyleCnt="0"/>
      <dgm:spPr/>
    </dgm:pt>
    <dgm:pt modelId="{76DC5145-631C-43A1-9132-5EBD2EDAE83D}" type="pres">
      <dgm:prSet presAssocID="{7274FDDE-B395-4478-B061-236D6C9BA033}" presName="composite" presStyleCnt="0"/>
      <dgm:spPr/>
    </dgm:pt>
    <dgm:pt modelId="{5154D416-ECF0-4B4E-9B4F-622441434DEB}" type="pres">
      <dgm:prSet presAssocID="{7274FDDE-B395-4478-B061-236D6C9BA033}" presName="LShape" presStyleLbl="alignNode1" presStyleIdx="6" presStyleCnt="9"/>
      <dgm:spPr/>
    </dgm:pt>
    <dgm:pt modelId="{B582E911-92A8-4C7C-9DA9-B670E270C227}" type="pres">
      <dgm:prSet presAssocID="{7274FDDE-B395-4478-B061-236D6C9BA033}" presName="ParentText" presStyleLbl="revTx" presStyleIdx="3" presStyleCnt="5">
        <dgm:presLayoutVars>
          <dgm:chMax val="0"/>
          <dgm:chPref val="0"/>
          <dgm:bulletEnabled val="1"/>
        </dgm:presLayoutVars>
      </dgm:prSet>
      <dgm:spPr/>
      <dgm:t>
        <a:bodyPr/>
        <a:lstStyle/>
        <a:p>
          <a:endParaRPr lang="ru-RU"/>
        </a:p>
      </dgm:t>
    </dgm:pt>
    <dgm:pt modelId="{E3AED98F-8990-40F5-A898-A287440F436E}" type="pres">
      <dgm:prSet presAssocID="{7274FDDE-B395-4478-B061-236D6C9BA033}" presName="Triangle" presStyleLbl="alignNode1" presStyleIdx="7" presStyleCnt="9"/>
      <dgm:spPr/>
    </dgm:pt>
    <dgm:pt modelId="{2C955F50-088C-4609-9C5C-A03048561540}" type="pres">
      <dgm:prSet presAssocID="{74930E26-EFCF-4060-8E4F-83FD1070EEEB}" presName="sibTrans" presStyleCnt="0"/>
      <dgm:spPr/>
    </dgm:pt>
    <dgm:pt modelId="{FE79B1CD-B809-451D-AC3C-822F225CA9AE}" type="pres">
      <dgm:prSet presAssocID="{74930E26-EFCF-4060-8E4F-83FD1070EEEB}" presName="space" presStyleCnt="0"/>
      <dgm:spPr/>
    </dgm:pt>
    <dgm:pt modelId="{31F4D8C6-4278-46CD-9806-2373F1E0F0D5}" type="pres">
      <dgm:prSet presAssocID="{D0E173BD-B825-49CD-BF86-3CFEFDE6FA73}" presName="composite" presStyleCnt="0"/>
      <dgm:spPr/>
    </dgm:pt>
    <dgm:pt modelId="{01726500-F278-413B-8614-A73C942397CA}" type="pres">
      <dgm:prSet presAssocID="{D0E173BD-B825-49CD-BF86-3CFEFDE6FA73}" presName="LShape" presStyleLbl="alignNode1" presStyleIdx="8" presStyleCnt="9"/>
      <dgm:spPr/>
    </dgm:pt>
    <dgm:pt modelId="{EB00ACC4-3D91-48F2-B538-3A9F6B066293}" type="pres">
      <dgm:prSet presAssocID="{D0E173BD-B825-49CD-BF86-3CFEFDE6FA73}" presName="ParentText" presStyleLbl="revTx" presStyleIdx="4" presStyleCnt="5" custLinFactNeighborY="2194">
        <dgm:presLayoutVars>
          <dgm:chMax val="0"/>
          <dgm:chPref val="0"/>
          <dgm:bulletEnabled val="1"/>
        </dgm:presLayoutVars>
      </dgm:prSet>
      <dgm:spPr/>
      <dgm:t>
        <a:bodyPr/>
        <a:lstStyle/>
        <a:p>
          <a:endParaRPr lang="ru-RU"/>
        </a:p>
      </dgm:t>
    </dgm:pt>
  </dgm:ptLst>
  <dgm:cxnLst>
    <dgm:cxn modelId="{1A1DF8ED-618B-4A6B-917B-C56DF23B0946}" srcId="{0569835F-7D9B-488C-ACD6-BB84DA6404C0}" destId="{5DF208CD-A7F7-4F53-BA2D-2A9C53305B8D}" srcOrd="2" destOrd="0" parTransId="{0E676BEE-13BD-405A-AB74-92A4E7C40C09}" sibTransId="{A1A905F6-2BB8-4DE1-B7A3-847F46477765}"/>
    <dgm:cxn modelId="{62CAC740-1AF4-4029-BF0B-D213CB55F732}" type="presOf" srcId="{E9B6F36D-0CEE-47C3-99E9-41660AA44C4F}" destId="{4D4D5834-C303-4920-9CAB-A795CB7A9FAF}" srcOrd="0" destOrd="0" presId="urn:microsoft.com/office/officeart/2009/3/layout/StepUpProcess"/>
    <dgm:cxn modelId="{F8CDB6C2-A4D1-4B2C-A2B5-85D999F3F725}" type="presOf" srcId="{5DF208CD-A7F7-4F53-BA2D-2A9C53305B8D}" destId="{C03EEA32-FBAA-4231-B42B-B552FFA835C7}" srcOrd="0" destOrd="0" presId="urn:microsoft.com/office/officeart/2009/3/layout/StepUpProcess"/>
    <dgm:cxn modelId="{14C0BE7B-D7AB-4EBE-A0D8-86F52BCC5661}" srcId="{0569835F-7D9B-488C-ACD6-BB84DA6404C0}" destId="{EEF84691-66CB-4F39-8CF2-24C6413C2DB6}" srcOrd="0" destOrd="0" parTransId="{A9742BDA-B2C6-409B-BA1D-CC6287261528}" sibTransId="{73CAA928-AEF2-42E1-9954-6D3AA7EECEA5}"/>
    <dgm:cxn modelId="{78B7103A-2CAF-44C1-A019-BBC31117412A}" srcId="{0569835F-7D9B-488C-ACD6-BB84DA6404C0}" destId="{D0E173BD-B825-49CD-BF86-3CFEFDE6FA73}" srcOrd="4" destOrd="0" parTransId="{90835EAE-2D85-4C1C-B9C9-77C5FF52E552}" sibTransId="{2AE59199-FBE6-4B22-BFBB-10FA53C4DE1C}"/>
    <dgm:cxn modelId="{3E292A67-4443-4544-B5E1-CDC14A712DD2}" srcId="{0569835F-7D9B-488C-ACD6-BB84DA6404C0}" destId="{E9B6F36D-0CEE-47C3-99E9-41660AA44C4F}" srcOrd="1" destOrd="0" parTransId="{1DD7077F-7335-474C-B794-184C18CD0ADB}" sibTransId="{08B58BB5-9FB8-462B-978E-35C1146065B8}"/>
    <dgm:cxn modelId="{C3F6052E-0D8C-44CB-B579-BD9F410079A2}" type="presOf" srcId="{EEF84691-66CB-4F39-8CF2-24C6413C2DB6}" destId="{D5B34018-18CA-47CA-87B3-F6EE7CB66079}" srcOrd="0" destOrd="0" presId="urn:microsoft.com/office/officeart/2009/3/layout/StepUpProcess"/>
    <dgm:cxn modelId="{B5046865-9CB7-49DF-B99B-FF430433D46F}" type="presOf" srcId="{0569835F-7D9B-488C-ACD6-BB84DA6404C0}" destId="{F99D5A38-D3A7-4E88-9A7C-58057AF41BA9}" srcOrd="0" destOrd="0" presId="urn:microsoft.com/office/officeart/2009/3/layout/StepUpProcess"/>
    <dgm:cxn modelId="{CC0533C6-489D-40D2-81DF-69BD5FB0AF31}" type="presOf" srcId="{D0E173BD-B825-49CD-BF86-3CFEFDE6FA73}" destId="{EB00ACC4-3D91-48F2-B538-3A9F6B066293}" srcOrd="0" destOrd="0" presId="urn:microsoft.com/office/officeart/2009/3/layout/StepUpProcess"/>
    <dgm:cxn modelId="{4894F595-3667-49BF-936E-3703CD00C368}" srcId="{D0E173BD-B825-49CD-BF86-3CFEFDE6FA73}" destId="{344AEBF4-EA0F-4729-B276-53E1B05B7EF3}" srcOrd="0" destOrd="0" parTransId="{CB1F13D8-7A05-46FB-99D7-49FDD10EE50B}" sibTransId="{8D5128C3-3576-4828-A475-385985EF5AE3}"/>
    <dgm:cxn modelId="{4E9C57C8-1AC0-4A8F-9F39-BC5970407165}" type="presOf" srcId="{344AEBF4-EA0F-4729-B276-53E1B05B7EF3}" destId="{EB00ACC4-3D91-48F2-B538-3A9F6B066293}" srcOrd="0" destOrd="1" presId="urn:microsoft.com/office/officeart/2009/3/layout/StepUpProcess"/>
    <dgm:cxn modelId="{6C4C9C45-636C-4F6D-8382-59C09D63605A}" type="presOf" srcId="{7274FDDE-B395-4478-B061-236D6C9BA033}" destId="{B582E911-92A8-4C7C-9DA9-B670E270C227}" srcOrd="0" destOrd="0" presId="urn:microsoft.com/office/officeart/2009/3/layout/StepUpProcess"/>
    <dgm:cxn modelId="{D9177C6E-39AE-4F93-8778-6C5699BAC14B}" srcId="{0569835F-7D9B-488C-ACD6-BB84DA6404C0}" destId="{7274FDDE-B395-4478-B061-236D6C9BA033}" srcOrd="3" destOrd="0" parTransId="{2C58629C-7393-40AA-931E-D97AB0C3ABCE}" sibTransId="{74930E26-EFCF-4060-8E4F-83FD1070EEEB}"/>
    <dgm:cxn modelId="{C7B892EF-B27F-4FE2-8AF3-F05AC132AAE0}" type="presParOf" srcId="{F99D5A38-D3A7-4E88-9A7C-58057AF41BA9}" destId="{C6E578AA-0572-4EB7-9ADF-65354E16DE32}" srcOrd="0" destOrd="0" presId="urn:microsoft.com/office/officeart/2009/3/layout/StepUpProcess"/>
    <dgm:cxn modelId="{58057868-744F-4A42-A1BC-4243F232BF5A}" type="presParOf" srcId="{C6E578AA-0572-4EB7-9ADF-65354E16DE32}" destId="{C677E58E-9F39-47E2-BDEE-85A88F9F4FD1}" srcOrd="0" destOrd="0" presId="urn:microsoft.com/office/officeart/2009/3/layout/StepUpProcess"/>
    <dgm:cxn modelId="{7D643CD1-F77D-4F72-837B-57BE7179B8A8}" type="presParOf" srcId="{C6E578AA-0572-4EB7-9ADF-65354E16DE32}" destId="{D5B34018-18CA-47CA-87B3-F6EE7CB66079}" srcOrd="1" destOrd="0" presId="urn:microsoft.com/office/officeart/2009/3/layout/StepUpProcess"/>
    <dgm:cxn modelId="{A1DF3C98-7F57-4309-9CB4-325732E9122A}" type="presParOf" srcId="{C6E578AA-0572-4EB7-9ADF-65354E16DE32}" destId="{12E5AB94-B965-4352-9799-14759BE0EFB3}" srcOrd="2" destOrd="0" presId="urn:microsoft.com/office/officeart/2009/3/layout/StepUpProcess"/>
    <dgm:cxn modelId="{873CED85-7421-4AA0-A47A-740E1B31B9C3}" type="presParOf" srcId="{F99D5A38-D3A7-4E88-9A7C-58057AF41BA9}" destId="{0CF14F64-F2CA-4EBA-AB81-CA81992C29B1}" srcOrd="1" destOrd="0" presId="urn:microsoft.com/office/officeart/2009/3/layout/StepUpProcess"/>
    <dgm:cxn modelId="{94525654-8ED7-459D-9175-F0F1E7900040}" type="presParOf" srcId="{0CF14F64-F2CA-4EBA-AB81-CA81992C29B1}" destId="{7AF9DA1C-0756-4507-ACA2-AFA73E60C893}" srcOrd="0" destOrd="0" presId="urn:microsoft.com/office/officeart/2009/3/layout/StepUpProcess"/>
    <dgm:cxn modelId="{106C0E4D-A820-4A9A-B0C3-A2BDF103B016}" type="presParOf" srcId="{F99D5A38-D3A7-4E88-9A7C-58057AF41BA9}" destId="{9FB62F4B-D2C9-4B95-B526-7C38737AC028}" srcOrd="2" destOrd="0" presId="urn:microsoft.com/office/officeart/2009/3/layout/StepUpProcess"/>
    <dgm:cxn modelId="{C8F4B32B-F95A-4B48-B5F9-F01AB4B9AA45}" type="presParOf" srcId="{9FB62F4B-D2C9-4B95-B526-7C38737AC028}" destId="{DF64B564-4746-43BF-9358-5A4CD096D543}" srcOrd="0" destOrd="0" presId="urn:microsoft.com/office/officeart/2009/3/layout/StepUpProcess"/>
    <dgm:cxn modelId="{B7989B60-9559-4990-88B3-65953CF3E857}" type="presParOf" srcId="{9FB62F4B-D2C9-4B95-B526-7C38737AC028}" destId="{4D4D5834-C303-4920-9CAB-A795CB7A9FAF}" srcOrd="1" destOrd="0" presId="urn:microsoft.com/office/officeart/2009/3/layout/StepUpProcess"/>
    <dgm:cxn modelId="{18F50894-6CFD-49F7-A702-CCA541A67CA1}" type="presParOf" srcId="{9FB62F4B-D2C9-4B95-B526-7C38737AC028}" destId="{5719A759-FAED-49AF-AF85-50059A792F9D}" srcOrd="2" destOrd="0" presId="urn:microsoft.com/office/officeart/2009/3/layout/StepUpProcess"/>
    <dgm:cxn modelId="{517BCF07-F336-479D-89BA-229DCCA1E4D9}" type="presParOf" srcId="{F99D5A38-D3A7-4E88-9A7C-58057AF41BA9}" destId="{D080830D-925D-4601-9322-91CBC6BFE209}" srcOrd="3" destOrd="0" presId="urn:microsoft.com/office/officeart/2009/3/layout/StepUpProcess"/>
    <dgm:cxn modelId="{803AC426-3BB9-412B-9A06-8FA376076AFF}" type="presParOf" srcId="{D080830D-925D-4601-9322-91CBC6BFE209}" destId="{37DE19B5-4B1C-44EA-8F6B-62A7BBEF26F6}" srcOrd="0" destOrd="0" presId="urn:microsoft.com/office/officeart/2009/3/layout/StepUpProcess"/>
    <dgm:cxn modelId="{20163D61-3932-4CA1-9EEE-096F6F60008A}" type="presParOf" srcId="{F99D5A38-D3A7-4E88-9A7C-58057AF41BA9}" destId="{C0A16C56-3BBB-42A2-AD43-8C284D649B5D}" srcOrd="4" destOrd="0" presId="urn:microsoft.com/office/officeart/2009/3/layout/StepUpProcess"/>
    <dgm:cxn modelId="{115287BD-6F51-4F01-912F-F0C4FE8A5C7A}" type="presParOf" srcId="{C0A16C56-3BBB-42A2-AD43-8C284D649B5D}" destId="{791C0C20-1C37-4B9D-BE7D-270F3803EB50}" srcOrd="0" destOrd="0" presId="urn:microsoft.com/office/officeart/2009/3/layout/StepUpProcess"/>
    <dgm:cxn modelId="{45250F3C-1724-4FFC-A6BD-EEB65147DF38}" type="presParOf" srcId="{C0A16C56-3BBB-42A2-AD43-8C284D649B5D}" destId="{C03EEA32-FBAA-4231-B42B-B552FFA835C7}" srcOrd="1" destOrd="0" presId="urn:microsoft.com/office/officeart/2009/3/layout/StepUpProcess"/>
    <dgm:cxn modelId="{CA5C7E89-55BD-44AA-A79A-725C5DE3F6D6}" type="presParOf" srcId="{C0A16C56-3BBB-42A2-AD43-8C284D649B5D}" destId="{F39811A8-7A0D-49BA-9194-56FF5F926573}" srcOrd="2" destOrd="0" presId="urn:microsoft.com/office/officeart/2009/3/layout/StepUpProcess"/>
    <dgm:cxn modelId="{2B98C05A-5DAA-4C59-BF0D-465343255665}" type="presParOf" srcId="{F99D5A38-D3A7-4E88-9A7C-58057AF41BA9}" destId="{5D2F6CCA-EAED-4CAD-9C10-C19CDE6AFAA9}" srcOrd="5" destOrd="0" presId="urn:microsoft.com/office/officeart/2009/3/layout/StepUpProcess"/>
    <dgm:cxn modelId="{1598C698-BCC9-4071-B260-60B8EFC3C714}" type="presParOf" srcId="{5D2F6CCA-EAED-4CAD-9C10-C19CDE6AFAA9}" destId="{755C0937-6571-435C-83BD-9849EA89F3F9}" srcOrd="0" destOrd="0" presId="urn:microsoft.com/office/officeart/2009/3/layout/StepUpProcess"/>
    <dgm:cxn modelId="{E26C53DF-30EC-48E9-BCD8-755529126B23}" type="presParOf" srcId="{F99D5A38-D3A7-4E88-9A7C-58057AF41BA9}" destId="{76DC5145-631C-43A1-9132-5EBD2EDAE83D}" srcOrd="6" destOrd="0" presId="urn:microsoft.com/office/officeart/2009/3/layout/StepUpProcess"/>
    <dgm:cxn modelId="{B06EC63C-CD1A-4205-829F-28ECB4CECC2E}" type="presParOf" srcId="{76DC5145-631C-43A1-9132-5EBD2EDAE83D}" destId="{5154D416-ECF0-4B4E-9B4F-622441434DEB}" srcOrd="0" destOrd="0" presId="urn:microsoft.com/office/officeart/2009/3/layout/StepUpProcess"/>
    <dgm:cxn modelId="{21402A93-6102-4B0F-A738-731C9DE7EA08}" type="presParOf" srcId="{76DC5145-631C-43A1-9132-5EBD2EDAE83D}" destId="{B582E911-92A8-4C7C-9DA9-B670E270C227}" srcOrd="1" destOrd="0" presId="urn:microsoft.com/office/officeart/2009/3/layout/StepUpProcess"/>
    <dgm:cxn modelId="{032C1CDA-2C92-4EB2-9C93-EA27774E5179}" type="presParOf" srcId="{76DC5145-631C-43A1-9132-5EBD2EDAE83D}" destId="{E3AED98F-8990-40F5-A898-A287440F436E}" srcOrd="2" destOrd="0" presId="urn:microsoft.com/office/officeart/2009/3/layout/StepUpProcess"/>
    <dgm:cxn modelId="{8BED118A-6C9B-4A3F-9531-959D214A9EE8}" type="presParOf" srcId="{F99D5A38-D3A7-4E88-9A7C-58057AF41BA9}" destId="{2C955F50-088C-4609-9C5C-A03048561540}" srcOrd="7" destOrd="0" presId="urn:microsoft.com/office/officeart/2009/3/layout/StepUpProcess"/>
    <dgm:cxn modelId="{2BC168E1-229A-4AA5-907D-950FA0DD15AF}" type="presParOf" srcId="{2C955F50-088C-4609-9C5C-A03048561540}" destId="{FE79B1CD-B809-451D-AC3C-822F225CA9AE}" srcOrd="0" destOrd="0" presId="urn:microsoft.com/office/officeart/2009/3/layout/StepUpProcess"/>
    <dgm:cxn modelId="{1E386D6B-983D-4F24-BA4E-C301BE71552C}" type="presParOf" srcId="{F99D5A38-D3A7-4E88-9A7C-58057AF41BA9}" destId="{31F4D8C6-4278-46CD-9806-2373F1E0F0D5}" srcOrd="8" destOrd="0" presId="urn:microsoft.com/office/officeart/2009/3/layout/StepUpProcess"/>
    <dgm:cxn modelId="{9D002738-4196-43F0-A897-01DE03EBB688}" type="presParOf" srcId="{31F4D8C6-4278-46CD-9806-2373F1E0F0D5}" destId="{01726500-F278-413B-8614-A73C942397CA}" srcOrd="0" destOrd="0" presId="urn:microsoft.com/office/officeart/2009/3/layout/StepUpProcess"/>
    <dgm:cxn modelId="{8E1C3D53-A4D1-40D4-8D51-18AE9E46674E}" type="presParOf" srcId="{31F4D8C6-4278-46CD-9806-2373F1E0F0D5}" destId="{EB00ACC4-3D91-48F2-B538-3A9F6B066293}" srcOrd="1" destOrd="0" presId="urn:microsoft.com/office/officeart/2009/3/layout/StepUpProcess"/>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72704B44-A2AB-4361-BACD-EC2810E5B6F4}" type="doc">
      <dgm:prSet loTypeId="urn:microsoft.com/office/officeart/2005/8/layout/process1" loCatId="process" qsTypeId="urn:microsoft.com/office/officeart/2005/8/quickstyle/simple4" qsCatId="simple" csTypeId="urn:microsoft.com/office/officeart/2005/8/colors/colorful2" csCatId="colorful" phldr="1"/>
      <dgm:spPr/>
    </dgm:pt>
    <dgm:pt modelId="{5280867A-DF1F-4D35-ABFF-6DDA70BF807C}">
      <dgm:prSet phldrT="[Текст]" custT="1"/>
      <dgm:spPr/>
      <dgm:t>
        <a:bodyPr/>
        <a:lstStyle/>
        <a:p>
          <a:r>
            <a:rPr lang="ru-RU" sz="1400" b="1" dirty="0" smtClean="0">
              <a:solidFill>
                <a:schemeClr val="tx1"/>
              </a:solidFill>
              <a:latin typeface="Times New Roman" panose="02020603050405020304" pitchFamily="18" charset="0"/>
              <a:cs typeface="Times New Roman" panose="02020603050405020304" pitchFamily="18" charset="0"/>
            </a:rPr>
            <a:t>Организация физкультурно-оздоровительной работы</a:t>
          </a:r>
          <a:endParaRPr lang="ru-RU" sz="1400" b="1" dirty="0">
            <a:solidFill>
              <a:schemeClr val="tx1"/>
            </a:solidFill>
            <a:latin typeface="Times New Roman" panose="02020603050405020304" pitchFamily="18" charset="0"/>
            <a:cs typeface="Times New Roman" panose="02020603050405020304" pitchFamily="18" charset="0"/>
          </a:endParaRPr>
        </a:p>
      </dgm:t>
    </dgm:pt>
    <dgm:pt modelId="{843903B1-413F-4431-B275-ACA65ACA26C2}" type="parTrans" cxnId="{DBAC572D-9703-48F6-B5EA-0B98204C41E3}">
      <dgm:prSet/>
      <dgm:spPr/>
      <dgm:t>
        <a:bodyPr/>
        <a:lstStyle/>
        <a:p>
          <a:endParaRPr lang="ru-RU" sz="1400" b="1">
            <a:latin typeface="Times New Roman" panose="02020603050405020304" pitchFamily="18" charset="0"/>
            <a:cs typeface="Times New Roman" panose="02020603050405020304" pitchFamily="18" charset="0"/>
          </a:endParaRPr>
        </a:p>
      </dgm:t>
    </dgm:pt>
    <dgm:pt modelId="{CAF61299-2373-4920-889E-9538F929EB82}" type="sibTrans" cxnId="{DBAC572D-9703-48F6-B5EA-0B98204C41E3}">
      <dgm:prSet custT="1"/>
      <dgm:spPr/>
      <dgm:t>
        <a:bodyPr/>
        <a:lstStyle/>
        <a:p>
          <a:endParaRPr lang="ru-RU" sz="1400" b="1">
            <a:latin typeface="Times New Roman" panose="02020603050405020304" pitchFamily="18" charset="0"/>
            <a:cs typeface="Times New Roman" panose="02020603050405020304" pitchFamily="18" charset="0"/>
          </a:endParaRPr>
        </a:p>
      </dgm:t>
    </dgm:pt>
    <dgm:pt modelId="{2B465F86-28A3-4F95-A3E9-D5BFBB145002}">
      <dgm:prSet phldrT="[Текст]" custT="1"/>
      <dgm:spPr/>
      <dgm:t>
        <a:bodyPr/>
        <a:lstStyle/>
        <a:p>
          <a:r>
            <a:rPr lang="ru-RU" sz="1400" b="1" dirty="0" smtClean="0">
              <a:latin typeface="Times New Roman" panose="02020603050405020304" pitchFamily="18" charset="0"/>
              <a:cs typeface="Times New Roman" panose="02020603050405020304" pitchFamily="18" charset="0"/>
            </a:rPr>
            <a:t>2 подростково-молодежных клуба по месту жительства</a:t>
          </a:r>
          <a:endParaRPr lang="ru-RU" sz="1400" b="1" dirty="0">
            <a:latin typeface="Times New Roman" panose="02020603050405020304" pitchFamily="18" charset="0"/>
            <a:cs typeface="Times New Roman" panose="02020603050405020304" pitchFamily="18" charset="0"/>
          </a:endParaRPr>
        </a:p>
      </dgm:t>
    </dgm:pt>
    <dgm:pt modelId="{406820B2-6403-4316-A496-B3ED328A7723}" type="parTrans" cxnId="{E67931C0-0710-47BA-91F3-2CB88B78CA90}">
      <dgm:prSet/>
      <dgm:spPr/>
      <dgm:t>
        <a:bodyPr/>
        <a:lstStyle/>
        <a:p>
          <a:endParaRPr lang="ru-RU" sz="1400" b="1">
            <a:latin typeface="Times New Roman" panose="02020603050405020304" pitchFamily="18" charset="0"/>
            <a:cs typeface="Times New Roman" panose="02020603050405020304" pitchFamily="18" charset="0"/>
          </a:endParaRPr>
        </a:p>
      </dgm:t>
    </dgm:pt>
    <dgm:pt modelId="{222C003C-21A1-4A52-B4BF-3C20DA8AF7CD}" type="sibTrans" cxnId="{E67931C0-0710-47BA-91F3-2CB88B78CA90}">
      <dgm:prSet custT="1"/>
      <dgm:spPr/>
      <dgm:t>
        <a:bodyPr/>
        <a:lstStyle/>
        <a:p>
          <a:endParaRPr lang="ru-RU" sz="1400" b="1">
            <a:latin typeface="Times New Roman" panose="02020603050405020304" pitchFamily="18" charset="0"/>
            <a:cs typeface="Times New Roman" panose="02020603050405020304" pitchFamily="18" charset="0"/>
          </a:endParaRPr>
        </a:p>
      </dgm:t>
    </dgm:pt>
    <dgm:pt modelId="{217A4DF3-94D3-42C6-A9B9-F7B8C3C0A65B}">
      <dgm:prSet phldrT="[Текст]" custT="1"/>
      <dgm:spPr/>
      <dgm:t>
        <a:bodyPr/>
        <a:lstStyle/>
        <a:p>
          <a:r>
            <a:rPr lang="ru-RU" sz="1400" b="1" dirty="0" smtClean="0">
              <a:latin typeface="Times New Roman" panose="02020603050405020304" pitchFamily="18" charset="0"/>
              <a:cs typeface="Times New Roman" panose="02020603050405020304" pitchFamily="18" charset="0"/>
            </a:rPr>
            <a:t>621 детей, в </a:t>
          </a:r>
          <a:r>
            <a:rPr lang="ru-RU" sz="1400" b="1" dirty="0" err="1" smtClean="0">
              <a:latin typeface="Times New Roman" panose="02020603050405020304" pitchFamily="18" charset="0"/>
              <a:cs typeface="Times New Roman" panose="02020603050405020304" pitchFamily="18" charset="0"/>
            </a:rPr>
            <a:t>т.ч</a:t>
          </a:r>
          <a:r>
            <a:rPr lang="ru-RU" sz="1400" b="1" dirty="0" smtClean="0">
              <a:latin typeface="Times New Roman" panose="02020603050405020304" pitchFamily="18" charset="0"/>
              <a:cs typeface="Times New Roman" panose="02020603050405020304" pitchFamily="18" charset="0"/>
            </a:rPr>
            <a:t>. 29 находящиеся в социально-опасном положении</a:t>
          </a:r>
          <a:endParaRPr lang="ru-RU" sz="1400" b="1" dirty="0">
            <a:latin typeface="Times New Roman" panose="02020603050405020304" pitchFamily="18" charset="0"/>
            <a:cs typeface="Times New Roman" panose="02020603050405020304" pitchFamily="18" charset="0"/>
          </a:endParaRPr>
        </a:p>
      </dgm:t>
    </dgm:pt>
    <dgm:pt modelId="{267A9B15-89C4-4DA2-9B93-2DE647AA9F62}" type="parTrans" cxnId="{BBDF56B0-23DC-431E-B09F-32BCDAE85EBE}">
      <dgm:prSet/>
      <dgm:spPr/>
      <dgm:t>
        <a:bodyPr/>
        <a:lstStyle/>
        <a:p>
          <a:endParaRPr lang="ru-RU" sz="1400" b="1">
            <a:latin typeface="Times New Roman" panose="02020603050405020304" pitchFamily="18" charset="0"/>
            <a:cs typeface="Times New Roman" panose="02020603050405020304" pitchFamily="18" charset="0"/>
          </a:endParaRPr>
        </a:p>
      </dgm:t>
    </dgm:pt>
    <dgm:pt modelId="{9599E1A8-9538-4A43-B6CF-D97468E9F7A5}" type="sibTrans" cxnId="{BBDF56B0-23DC-431E-B09F-32BCDAE85EBE}">
      <dgm:prSet/>
      <dgm:spPr/>
      <dgm:t>
        <a:bodyPr/>
        <a:lstStyle/>
        <a:p>
          <a:endParaRPr lang="ru-RU" sz="1400" b="1">
            <a:latin typeface="Times New Roman" panose="02020603050405020304" pitchFamily="18" charset="0"/>
            <a:cs typeface="Times New Roman" panose="02020603050405020304" pitchFamily="18" charset="0"/>
          </a:endParaRPr>
        </a:p>
      </dgm:t>
    </dgm:pt>
    <dgm:pt modelId="{17CD1B01-70BE-4C24-8ADB-F108276CD1D1}" type="pres">
      <dgm:prSet presAssocID="{72704B44-A2AB-4361-BACD-EC2810E5B6F4}" presName="Name0" presStyleCnt="0">
        <dgm:presLayoutVars>
          <dgm:dir/>
          <dgm:resizeHandles val="exact"/>
        </dgm:presLayoutVars>
      </dgm:prSet>
      <dgm:spPr/>
    </dgm:pt>
    <dgm:pt modelId="{F3F21DA3-8BF0-461D-B4E3-CAFBD3E200D4}" type="pres">
      <dgm:prSet presAssocID="{5280867A-DF1F-4D35-ABFF-6DDA70BF807C}" presName="node" presStyleLbl="node1" presStyleIdx="0" presStyleCnt="3">
        <dgm:presLayoutVars>
          <dgm:bulletEnabled val="1"/>
        </dgm:presLayoutVars>
      </dgm:prSet>
      <dgm:spPr/>
      <dgm:t>
        <a:bodyPr/>
        <a:lstStyle/>
        <a:p>
          <a:endParaRPr lang="ru-RU"/>
        </a:p>
      </dgm:t>
    </dgm:pt>
    <dgm:pt modelId="{8435758F-6F20-4605-A859-31A44D601214}" type="pres">
      <dgm:prSet presAssocID="{CAF61299-2373-4920-889E-9538F929EB82}" presName="sibTrans" presStyleLbl="sibTrans2D1" presStyleIdx="0" presStyleCnt="2"/>
      <dgm:spPr/>
      <dgm:t>
        <a:bodyPr/>
        <a:lstStyle/>
        <a:p>
          <a:endParaRPr lang="ru-RU"/>
        </a:p>
      </dgm:t>
    </dgm:pt>
    <dgm:pt modelId="{4B5443D7-E287-4098-9189-A49711B24C46}" type="pres">
      <dgm:prSet presAssocID="{CAF61299-2373-4920-889E-9538F929EB82}" presName="connectorText" presStyleLbl="sibTrans2D1" presStyleIdx="0" presStyleCnt="2"/>
      <dgm:spPr/>
      <dgm:t>
        <a:bodyPr/>
        <a:lstStyle/>
        <a:p>
          <a:endParaRPr lang="ru-RU"/>
        </a:p>
      </dgm:t>
    </dgm:pt>
    <dgm:pt modelId="{794E4727-F802-4313-9CE7-D855AD55B5A9}" type="pres">
      <dgm:prSet presAssocID="{2B465F86-28A3-4F95-A3E9-D5BFBB145002}" presName="node" presStyleLbl="node1" presStyleIdx="1" presStyleCnt="3">
        <dgm:presLayoutVars>
          <dgm:bulletEnabled val="1"/>
        </dgm:presLayoutVars>
      </dgm:prSet>
      <dgm:spPr/>
      <dgm:t>
        <a:bodyPr/>
        <a:lstStyle/>
        <a:p>
          <a:endParaRPr lang="ru-RU"/>
        </a:p>
      </dgm:t>
    </dgm:pt>
    <dgm:pt modelId="{9054F2D0-5DDF-4D42-8689-8CFE5B435AEE}" type="pres">
      <dgm:prSet presAssocID="{222C003C-21A1-4A52-B4BF-3C20DA8AF7CD}" presName="sibTrans" presStyleLbl="sibTrans2D1" presStyleIdx="1" presStyleCnt="2"/>
      <dgm:spPr/>
      <dgm:t>
        <a:bodyPr/>
        <a:lstStyle/>
        <a:p>
          <a:endParaRPr lang="ru-RU"/>
        </a:p>
      </dgm:t>
    </dgm:pt>
    <dgm:pt modelId="{05F20922-6242-4FA0-8262-B7C41318FC4E}" type="pres">
      <dgm:prSet presAssocID="{222C003C-21A1-4A52-B4BF-3C20DA8AF7CD}" presName="connectorText" presStyleLbl="sibTrans2D1" presStyleIdx="1" presStyleCnt="2"/>
      <dgm:spPr/>
      <dgm:t>
        <a:bodyPr/>
        <a:lstStyle/>
        <a:p>
          <a:endParaRPr lang="ru-RU"/>
        </a:p>
      </dgm:t>
    </dgm:pt>
    <dgm:pt modelId="{437F1A2C-B3EA-4000-A1D7-58AB3C9EA673}" type="pres">
      <dgm:prSet presAssocID="{217A4DF3-94D3-42C6-A9B9-F7B8C3C0A65B}" presName="node" presStyleLbl="node1" presStyleIdx="2" presStyleCnt="3">
        <dgm:presLayoutVars>
          <dgm:bulletEnabled val="1"/>
        </dgm:presLayoutVars>
      </dgm:prSet>
      <dgm:spPr/>
      <dgm:t>
        <a:bodyPr/>
        <a:lstStyle/>
        <a:p>
          <a:endParaRPr lang="ru-RU"/>
        </a:p>
      </dgm:t>
    </dgm:pt>
  </dgm:ptLst>
  <dgm:cxnLst>
    <dgm:cxn modelId="{E0BC60EB-6864-4AB9-B2E7-4410A20F1D3E}" type="presOf" srcId="{222C003C-21A1-4A52-B4BF-3C20DA8AF7CD}" destId="{9054F2D0-5DDF-4D42-8689-8CFE5B435AEE}" srcOrd="0" destOrd="0" presId="urn:microsoft.com/office/officeart/2005/8/layout/process1"/>
    <dgm:cxn modelId="{E67931C0-0710-47BA-91F3-2CB88B78CA90}" srcId="{72704B44-A2AB-4361-BACD-EC2810E5B6F4}" destId="{2B465F86-28A3-4F95-A3E9-D5BFBB145002}" srcOrd="1" destOrd="0" parTransId="{406820B2-6403-4316-A496-B3ED328A7723}" sibTransId="{222C003C-21A1-4A52-B4BF-3C20DA8AF7CD}"/>
    <dgm:cxn modelId="{DC3B1BF3-EB5D-461C-9F03-B7B8F73B7C84}" type="presOf" srcId="{222C003C-21A1-4A52-B4BF-3C20DA8AF7CD}" destId="{05F20922-6242-4FA0-8262-B7C41318FC4E}" srcOrd="1" destOrd="0" presId="urn:microsoft.com/office/officeart/2005/8/layout/process1"/>
    <dgm:cxn modelId="{7578DB56-390F-4445-9A83-A3514D52AD44}" type="presOf" srcId="{5280867A-DF1F-4D35-ABFF-6DDA70BF807C}" destId="{F3F21DA3-8BF0-461D-B4E3-CAFBD3E200D4}" srcOrd="0" destOrd="0" presId="urn:microsoft.com/office/officeart/2005/8/layout/process1"/>
    <dgm:cxn modelId="{3A2EBF89-6543-44FD-BF26-37E758187FD5}" type="presOf" srcId="{CAF61299-2373-4920-889E-9538F929EB82}" destId="{8435758F-6F20-4605-A859-31A44D601214}" srcOrd="0" destOrd="0" presId="urn:microsoft.com/office/officeart/2005/8/layout/process1"/>
    <dgm:cxn modelId="{BBDF56B0-23DC-431E-B09F-32BCDAE85EBE}" srcId="{72704B44-A2AB-4361-BACD-EC2810E5B6F4}" destId="{217A4DF3-94D3-42C6-A9B9-F7B8C3C0A65B}" srcOrd="2" destOrd="0" parTransId="{267A9B15-89C4-4DA2-9B93-2DE647AA9F62}" sibTransId="{9599E1A8-9538-4A43-B6CF-D97468E9F7A5}"/>
    <dgm:cxn modelId="{A620BEF1-7BA8-4D1E-ADBD-A4BF554AC0ED}" type="presOf" srcId="{CAF61299-2373-4920-889E-9538F929EB82}" destId="{4B5443D7-E287-4098-9189-A49711B24C46}" srcOrd="1" destOrd="0" presId="urn:microsoft.com/office/officeart/2005/8/layout/process1"/>
    <dgm:cxn modelId="{251C44C7-51B3-4EF3-BAEB-902C6E9EBEC1}" type="presOf" srcId="{217A4DF3-94D3-42C6-A9B9-F7B8C3C0A65B}" destId="{437F1A2C-B3EA-4000-A1D7-58AB3C9EA673}" srcOrd="0" destOrd="0" presId="urn:microsoft.com/office/officeart/2005/8/layout/process1"/>
    <dgm:cxn modelId="{12B006FE-9376-4F71-AC81-E6E1E9A3C3A2}" type="presOf" srcId="{72704B44-A2AB-4361-BACD-EC2810E5B6F4}" destId="{17CD1B01-70BE-4C24-8ADB-F108276CD1D1}" srcOrd="0" destOrd="0" presId="urn:microsoft.com/office/officeart/2005/8/layout/process1"/>
    <dgm:cxn modelId="{DBAC572D-9703-48F6-B5EA-0B98204C41E3}" srcId="{72704B44-A2AB-4361-BACD-EC2810E5B6F4}" destId="{5280867A-DF1F-4D35-ABFF-6DDA70BF807C}" srcOrd="0" destOrd="0" parTransId="{843903B1-413F-4431-B275-ACA65ACA26C2}" sibTransId="{CAF61299-2373-4920-889E-9538F929EB82}"/>
    <dgm:cxn modelId="{6AA48084-897E-4727-8D1C-E9B276AC487F}" type="presOf" srcId="{2B465F86-28A3-4F95-A3E9-D5BFBB145002}" destId="{794E4727-F802-4313-9CE7-D855AD55B5A9}" srcOrd="0" destOrd="0" presId="urn:microsoft.com/office/officeart/2005/8/layout/process1"/>
    <dgm:cxn modelId="{FC971228-83B5-4637-9425-C11B39F4E39B}" type="presParOf" srcId="{17CD1B01-70BE-4C24-8ADB-F108276CD1D1}" destId="{F3F21DA3-8BF0-461D-B4E3-CAFBD3E200D4}" srcOrd="0" destOrd="0" presId="urn:microsoft.com/office/officeart/2005/8/layout/process1"/>
    <dgm:cxn modelId="{406CF28F-BF81-41B6-B3EE-0C3995EB702A}" type="presParOf" srcId="{17CD1B01-70BE-4C24-8ADB-F108276CD1D1}" destId="{8435758F-6F20-4605-A859-31A44D601214}" srcOrd="1" destOrd="0" presId="urn:microsoft.com/office/officeart/2005/8/layout/process1"/>
    <dgm:cxn modelId="{C1D7C0DE-08B4-4086-91CE-F29B593B5D8D}" type="presParOf" srcId="{8435758F-6F20-4605-A859-31A44D601214}" destId="{4B5443D7-E287-4098-9189-A49711B24C46}" srcOrd="0" destOrd="0" presId="urn:microsoft.com/office/officeart/2005/8/layout/process1"/>
    <dgm:cxn modelId="{24D8D779-FEE1-4DFD-8833-F076B97E33E6}" type="presParOf" srcId="{17CD1B01-70BE-4C24-8ADB-F108276CD1D1}" destId="{794E4727-F802-4313-9CE7-D855AD55B5A9}" srcOrd="2" destOrd="0" presId="urn:microsoft.com/office/officeart/2005/8/layout/process1"/>
    <dgm:cxn modelId="{D907C85D-8E57-4CB4-90AD-2E0A10E4AA26}" type="presParOf" srcId="{17CD1B01-70BE-4C24-8ADB-F108276CD1D1}" destId="{9054F2D0-5DDF-4D42-8689-8CFE5B435AEE}" srcOrd="3" destOrd="0" presId="urn:microsoft.com/office/officeart/2005/8/layout/process1"/>
    <dgm:cxn modelId="{2FA70E5B-0D7B-43FF-B8B0-3AE2704370CA}" type="presParOf" srcId="{9054F2D0-5DDF-4D42-8689-8CFE5B435AEE}" destId="{05F20922-6242-4FA0-8262-B7C41318FC4E}" srcOrd="0" destOrd="0" presId="urn:microsoft.com/office/officeart/2005/8/layout/process1"/>
    <dgm:cxn modelId="{82AEE375-64CA-45B4-ADC2-017AC967AC5E}" type="presParOf" srcId="{17CD1B01-70BE-4C24-8ADB-F108276CD1D1}" destId="{437F1A2C-B3EA-4000-A1D7-58AB3C9EA673}" srcOrd="4" destOrd="0" presId="urn:microsoft.com/office/officeart/2005/8/layout/process1"/>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A68B9B2C-F725-4484-9B27-1EBC1C3FDC1A}" type="doc">
      <dgm:prSet loTypeId="urn:microsoft.com/office/officeart/2005/8/layout/vList2" loCatId="list" qsTypeId="urn:microsoft.com/office/officeart/2005/8/quickstyle/simple3" qsCatId="simple" csTypeId="urn:microsoft.com/office/officeart/2005/8/colors/colorful2" csCatId="colorful" phldr="1"/>
      <dgm:spPr/>
      <dgm:t>
        <a:bodyPr/>
        <a:lstStyle/>
        <a:p>
          <a:endParaRPr lang="ru-RU"/>
        </a:p>
      </dgm:t>
    </dgm:pt>
    <dgm:pt modelId="{D0807266-3A83-4DA9-B5E9-CAE858D2BEEA}">
      <dgm:prSet phldrT="[Текст]" custT="1"/>
      <dgm:spPr/>
      <dgm:t>
        <a:bodyPr/>
        <a:lstStyle/>
        <a:p>
          <a:r>
            <a:rPr lang="ru-RU" sz="1100" dirty="0" smtClean="0">
              <a:latin typeface="Times New Roman" panose="02020603050405020304" pitchFamily="18" charset="0"/>
              <a:cs typeface="Times New Roman" panose="02020603050405020304" pitchFamily="18" charset="0"/>
            </a:rPr>
            <a:t>Ремонт дорожного полотна</a:t>
          </a:r>
          <a:endParaRPr lang="ru-RU" sz="1100" dirty="0">
            <a:latin typeface="Times New Roman" panose="02020603050405020304" pitchFamily="18" charset="0"/>
            <a:cs typeface="Times New Roman" panose="02020603050405020304" pitchFamily="18" charset="0"/>
          </a:endParaRPr>
        </a:p>
      </dgm:t>
    </dgm:pt>
    <dgm:pt modelId="{17429D5D-3830-4867-8BCF-BC768FC75583}" type="parTrans" cxnId="{1A304129-A0CB-4D2B-99F9-8E5C8E281915}">
      <dgm:prSet/>
      <dgm:spPr/>
      <dgm:t>
        <a:bodyPr/>
        <a:lstStyle/>
        <a:p>
          <a:endParaRPr lang="ru-RU" sz="1100">
            <a:latin typeface="Times New Roman" panose="02020603050405020304" pitchFamily="18" charset="0"/>
            <a:cs typeface="Times New Roman" panose="02020603050405020304" pitchFamily="18" charset="0"/>
          </a:endParaRPr>
        </a:p>
      </dgm:t>
    </dgm:pt>
    <dgm:pt modelId="{765169BC-B2F1-440A-AE05-CA5ADADB5090}" type="sibTrans" cxnId="{1A304129-A0CB-4D2B-99F9-8E5C8E281915}">
      <dgm:prSet/>
      <dgm:spPr/>
      <dgm:t>
        <a:bodyPr/>
        <a:lstStyle/>
        <a:p>
          <a:endParaRPr lang="ru-RU" sz="1100">
            <a:latin typeface="Times New Roman" panose="02020603050405020304" pitchFamily="18" charset="0"/>
            <a:cs typeface="Times New Roman" panose="02020603050405020304" pitchFamily="18" charset="0"/>
          </a:endParaRPr>
        </a:p>
      </dgm:t>
    </dgm:pt>
    <dgm:pt modelId="{DB9AD39F-11B5-44BE-990C-A5AE7D07781D}">
      <dgm:prSet phldrT="[Текст]" custT="1"/>
      <dgm:spPr/>
      <dgm:t>
        <a:bodyPr/>
        <a:lstStyle/>
        <a:p>
          <a:r>
            <a:rPr lang="ru-RU" sz="1100" dirty="0" smtClean="0">
              <a:latin typeface="Times New Roman" panose="02020603050405020304" pitchFamily="18" charset="0"/>
              <a:cs typeface="Times New Roman" panose="02020603050405020304" pitchFamily="18" charset="0"/>
            </a:rPr>
            <a:t>- ремонт автомобильной дороги общего пользования местного значения  Невельск-Шебунино;</a:t>
          </a:r>
          <a:endParaRPr lang="ru-RU" sz="1100" dirty="0">
            <a:latin typeface="Times New Roman" panose="02020603050405020304" pitchFamily="18" charset="0"/>
            <a:cs typeface="Times New Roman" panose="02020603050405020304" pitchFamily="18" charset="0"/>
          </a:endParaRPr>
        </a:p>
      </dgm:t>
    </dgm:pt>
    <dgm:pt modelId="{CCEF26A5-FBE0-4799-BF8A-C3DEC3356E16}" type="parTrans" cxnId="{BDBC68AE-C0A8-47FF-8E8B-6FBEC9527FCD}">
      <dgm:prSet/>
      <dgm:spPr/>
      <dgm:t>
        <a:bodyPr/>
        <a:lstStyle/>
        <a:p>
          <a:endParaRPr lang="ru-RU" sz="1100">
            <a:latin typeface="Times New Roman" panose="02020603050405020304" pitchFamily="18" charset="0"/>
            <a:cs typeface="Times New Roman" panose="02020603050405020304" pitchFamily="18" charset="0"/>
          </a:endParaRPr>
        </a:p>
      </dgm:t>
    </dgm:pt>
    <dgm:pt modelId="{9C8016FE-824E-4494-A828-FF695352B42D}" type="sibTrans" cxnId="{BDBC68AE-C0A8-47FF-8E8B-6FBEC9527FCD}">
      <dgm:prSet/>
      <dgm:spPr/>
      <dgm:t>
        <a:bodyPr/>
        <a:lstStyle/>
        <a:p>
          <a:endParaRPr lang="ru-RU" sz="1100">
            <a:latin typeface="Times New Roman" panose="02020603050405020304" pitchFamily="18" charset="0"/>
            <a:cs typeface="Times New Roman" panose="02020603050405020304" pitchFamily="18" charset="0"/>
          </a:endParaRPr>
        </a:p>
      </dgm:t>
    </dgm:pt>
    <dgm:pt modelId="{2BE9767D-F792-4122-9F92-BC5AE6775B57}">
      <dgm:prSet phldrT="[Текст]" custT="1"/>
      <dgm:spPr/>
      <dgm:t>
        <a:bodyPr/>
        <a:lstStyle/>
        <a:p>
          <a:r>
            <a:rPr lang="ru-RU" sz="1100" dirty="0" smtClean="0">
              <a:latin typeface="Times New Roman" panose="02020603050405020304" pitchFamily="18" charset="0"/>
              <a:cs typeface="Times New Roman" panose="02020603050405020304" pitchFamily="18" charset="0"/>
            </a:rPr>
            <a:t>Капитальный ремонт и ремонт дворовых территорий многоквартирных домов – 77,0 млн. руб.</a:t>
          </a:r>
          <a:endParaRPr lang="ru-RU" sz="1100" dirty="0">
            <a:latin typeface="Times New Roman" panose="02020603050405020304" pitchFamily="18" charset="0"/>
            <a:cs typeface="Times New Roman" panose="02020603050405020304" pitchFamily="18" charset="0"/>
          </a:endParaRPr>
        </a:p>
      </dgm:t>
    </dgm:pt>
    <dgm:pt modelId="{0A7ED3D9-6263-407F-B91C-831F49958C76}" type="parTrans" cxnId="{D692B076-4A5A-4F10-B212-75716A9FFB35}">
      <dgm:prSet/>
      <dgm:spPr/>
      <dgm:t>
        <a:bodyPr/>
        <a:lstStyle/>
        <a:p>
          <a:endParaRPr lang="ru-RU" sz="1100">
            <a:latin typeface="Times New Roman" panose="02020603050405020304" pitchFamily="18" charset="0"/>
            <a:cs typeface="Times New Roman" panose="02020603050405020304" pitchFamily="18" charset="0"/>
          </a:endParaRPr>
        </a:p>
      </dgm:t>
    </dgm:pt>
    <dgm:pt modelId="{B4576B40-FDE8-4F93-886A-8BA879016B99}" type="sibTrans" cxnId="{D692B076-4A5A-4F10-B212-75716A9FFB35}">
      <dgm:prSet/>
      <dgm:spPr/>
      <dgm:t>
        <a:bodyPr/>
        <a:lstStyle/>
        <a:p>
          <a:endParaRPr lang="ru-RU" sz="1100">
            <a:latin typeface="Times New Roman" panose="02020603050405020304" pitchFamily="18" charset="0"/>
            <a:cs typeface="Times New Roman" panose="02020603050405020304" pitchFamily="18" charset="0"/>
          </a:endParaRPr>
        </a:p>
      </dgm:t>
    </dgm:pt>
    <dgm:pt modelId="{58F2A77F-49F0-42D8-B201-E53A6A934D9E}">
      <dgm:prSet phldrT="[Текст]" custT="1"/>
      <dgm:spPr/>
      <dgm:t>
        <a:bodyPr/>
        <a:lstStyle/>
        <a:p>
          <a:r>
            <a:rPr lang="ru-RU" sz="1100" dirty="0" smtClean="0">
              <a:latin typeface="Times New Roman" panose="02020603050405020304" pitchFamily="18" charset="0"/>
              <a:cs typeface="Times New Roman" panose="02020603050405020304" pitchFamily="18" charset="0"/>
            </a:rPr>
            <a:t>- с. Горнозаводск, ул. Коммунальная, д. 18</a:t>
          </a:r>
          <a:endParaRPr lang="ru-RU" sz="1100" dirty="0">
            <a:latin typeface="Times New Roman" panose="02020603050405020304" pitchFamily="18" charset="0"/>
            <a:cs typeface="Times New Roman" panose="02020603050405020304" pitchFamily="18" charset="0"/>
          </a:endParaRPr>
        </a:p>
      </dgm:t>
    </dgm:pt>
    <dgm:pt modelId="{4C8D8692-1411-4D4F-81CD-07817D982243}" type="parTrans" cxnId="{80949C55-1CC6-43E3-AE23-49126828734F}">
      <dgm:prSet/>
      <dgm:spPr/>
      <dgm:t>
        <a:bodyPr/>
        <a:lstStyle/>
        <a:p>
          <a:endParaRPr lang="ru-RU" sz="1100">
            <a:latin typeface="Times New Roman" panose="02020603050405020304" pitchFamily="18" charset="0"/>
            <a:cs typeface="Times New Roman" panose="02020603050405020304" pitchFamily="18" charset="0"/>
          </a:endParaRPr>
        </a:p>
      </dgm:t>
    </dgm:pt>
    <dgm:pt modelId="{869E6AC3-9C9F-4458-9278-89A97AE437F0}" type="sibTrans" cxnId="{80949C55-1CC6-43E3-AE23-49126828734F}">
      <dgm:prSet/>
      <dgm:spPr/>
      <dgm:t>
        <a:bodyPr/>
        <a:lstStyle/>
        <a:p>
          <a:endParaRPr lang="ru-RU" sz="1100">
            <a:latin typeface="Times New Roman" panose="02020603050405020304" pitchFamily="18" charset="0"/>
            <a:cs typeface="Times New Roman" panose="02020603050405020304" pitchFamily="18" charset="0"/>
          </a:endParaRPr>
        </a:p>
      </dgm:t>
    </dgm:pt>
    <dgm:pt modelId="{8B14A715-DE7C-48EB-8992-C7C593EB401C}">
      <dgm:prSet custT="1"/>
      <dgm:spPr/>
      <dgm:t>
        <a:bodyPr/>
        <a:lstStyle/>
        <a:p>
          <a:r>
            <a:rPr lang="ru-RU" sz="1100" dirty="0" smtClean="0">
              <a:latin typeface="Times New Roman" panose="02020603050405020304" pitchFamily="18" charset="0"/>
              <a:cs typeface="Times New Roman" panose="02020603050405020304" pitchFamily="18" charset="0"/>
            </a:rPr>
            <a:t>Работы по инженерным изысканиям и разработке проектной документации по объектам:</a:t>
          </a:r>
          <a:endParaRPr lang="ru-RU" sz="1100" dirty="0">
            <a:latin typeface="Times New Roman" panose="02020603050405020304" pitchFamily="18" charset="0"/>
            <a:cs typeface="Times New Roman" panose="02020603050405020304" pitchFamily="18" charset="0"/>
          </a:endParaRPr>
        </a:p>
      </dgm:t>
    </dgm:pt>
    <dgm:pt modelId="{1395790A-7793-432D-8312-0D2216764CE7}" type="parTrans" cxnId="{FFECD76D-F8EF-453C-AE96-82CB846B0CCF}">
      <dgm:prSet/>
      <dgm:spPr/>
      <dgm:t>
        <a:bodyPr/>
        <a:lstStyle/>
        <a:p>
          <a:endParaRPr lang="ru-RU" sz="1100">
            <a:latin typeface="Times New Roman" panose="02020603050405020304" pitchFamily="18" charset="0"/>
            <a:cs typeface="Times New Roman" panose="02020603050405020304" pitchFamily="18" charset="0"/>
          </a:endParaRPr>
        </a:p>
      </dgm:t>
    </dgm:pt>
    <dgm:pt modelId="{C1CDC133-AD85-4688-AD0D-40E36347BF4E}" type="sibTrans" cxnId="{FFECD76D-F8EF-453C-AE96-82CB846B0CCF}">
      <dgm:prSet/>
      <dgm:spPr/>
      <dgm:t>
        <a:bodyPr/>
        <a:lstStyle/>
        <a:p>
          <a:endParaRPr lang="ru-RU" sz="1100">
            <a:latin typeface="Times New Roman" panose="02020603050405020304" pitchFamily="18" charset="0"/>
            <a:cs typeface="Times New Roman" panose="02020603050405020304" pitchFamily="18" charset="0"/>
          </a:endParaRPr>
        </a:p>
      </dgm:t>
    </dgm:pt>
    <dgm:pt modelId="{14BFC5D9-FCD0-4C18-9E4A-A46CC0096CCD}">
      <dgm:prSet phldrT="[Текст]" custT="1"/>
      <dgm:spPr/>
      <dgm:t>
        <a:bodyPr/>
        <a:lstStyle/>
        <a:p>
          <a:endParaRPr lang="ru-RU" sz="1100" dirty="0">
            <a:latin typeface="Times New Roman" panose="02020603050405020304" pitchFamily="18" charset="0"/>
            <a:cs typeface="Times New Roman" panose="02020603050405020304" pitchFamily="18" charset="0"/>
          </a:endParaRPr>
        </a:p>
      </dgm:t>
    </dgm:pt>
    <dgm:pt modelId="{D89DC13A-6EC3-4A20-9F56-4A28825548F6}" type="parTrans" cxnId="{6ECA6691-B2E2-4F76-B505-154ED836A155}">
      <dgm:prSet/>
      <dgm:spPr/>
      <dgm:t>
        <a:bodyPr/>
        <a:lstStyle/>
        <a:p>
          <a:endParaRPr lang="ru-RU" sz="1100">
            <a:latin typeface="Times New Roman" panose="02020603050405020304" pitchFamily="18" charset="0"/>
            <a:cs typeface="Times New Roman" panose="02020603050405020304" pitchFamily="18" charset="0"/>
          </a:endParaRPr>
        </a:p>
      </dgm:t>
    </dgm:pt>
    <dgm:pt modelId="{31F29493-8109-4160-83F0-2D242ACA18EB}" type="sibTrans" cxnId="{6ECA6691-B2E2-4F76-B505-154ED836A155}">
      <dgm:prSet/>
      <dgm:spPr/>
      <dgm:t>
        <a:bodyPr/>
        <a:lstStyle/>
        <a:p>
          <a:endParaRPr lang="ru-RU" sz="1100">
            <a:latin typeface="Times New Roman" panose="02020603050405020304" pitchFamily="18" charset="0"/>
            <a:cs typeface="Times New Roman" panose="02020603050405020304" pitchFamily="18" charset="0"/>
          </a:endParaRPr>
        </a:p>
      </dgm:t>
    </dgm:pt>
    <dgm:pt modelId="{D307F008-FD8E-4551-8FBC-2DAF8759A06A}">
      <dgm:prSet phldrT="[Текст]" custT="1"/>
      <dgm:spPr/>
      <dgm:t>
        <a:bodyPr/>
        <a:lstStyle/>
        <a:p>
          <a:endParaRPr lang="ru-RU" sz="1100" dirty="0">
            <a:latin typeface="Times New Roman" panose="02020603050405020304" pitchFamily="18" charset="0"/>
            <a:cs typeface="Times New Roman" panose="02020603050405020304" pitchFamily="18" charset="0"/>
          </a:endParaRPr>
        </a:p>
      </dgm:t>
    </dgm:pt>
    <dgm:pt modelId="{56B1FFCC-95C2-4980-A27B-BA6F5A5B64D8}" type="parTrans" cxnId="{37D28639-3E4E-47A8-A536-92A26100C582}">
      <dgm:prSet/>
      <dgm:spPr/>
      <dgm:t>
        <a:bodyPr/>
        <a:lstStyle/>
        <a:p>
          <a:endParaRPr lang="ru-RU" sz="1100">
            <a:latin typeface="Times New Roman" panose="02020603050405020304" pitchFamily="18" charset="0"/>
            <a:cs typeface="Times New Roman" panose="02020603050405020304" pitchFamily="18" charset="0"/>
          </a:endParaRPr>
        </a:p>
      </dgm:t>
    </dgm:pt>
    <dgm:pt modelId="{0F4EE668-A585-42B4-A28E-082AF8B6BC25}" type="sibTrans" cxnId="{37D28639-3E4E-47A8-A536-92A26100C582}">
      <dgm:prSet/>
      <dgm:spPr/>
      <dgm:t>
        <a:bodyPr/>
        <a:lstStyle/>
        <a:p>
          <a:endParaRPr lang="ru-RU" sz="1100">
            <a:latin typeface="Times New Roman" panose="02020603050405020304" pitchFamily="18" charset="0"/>
            <a:cs typeface="Times New Roman" panose="02020603050405020304" pitchFamily="18" charset="0"/>
          </a:endParaRPr>
        </a:p>
      </dgm:t>
    </dgm:pt>
    <dgm:pt modelId="{CABE4931-B467-4BE5-805D-51E2C07CA365}">
      <dgm:prSet custT="1"/>
      <dgm:spPr/>
      <dgm:t>
        <a:bodyPr/>
        <a:lstStyle/>
        <a:p>
          <a:r>
            <a:rPr lang="ru-RU" sz="1100" dirty="0" smtClean="0">
              <a:latin typeface="Times New Roman" panose="02020603050405020304" pitchFamily="18" charset="0"/>
              <a:cs typeface="Times New Roman" panose="02020603050405020304" pitchFamily="18" charset="0"/>
            </a:rPr>
            <a:t> выполнение инженерных изысканий по объекту: «Капитальный ремонт автомобильной дороги в г. Невельске по ул. Советская, ул. Гоголя, ул. Казакевича, ул. Яна Фабрициуса, ул. Береговая, в с. Колхозное по ул. Гагарина;</a:t>
          </a:r>
          <a:endParaRPr lang="ru-RU" sz="1100" dirty="0">
            <a:latin typeface="Times New Roman" panose="02020603050405020304" pitchFamily="18" charset="0"/>
            <a:cs typeface="Times New Roman" panose="02020603050405020304" pitchFamily="18" charset="0"/>
          </a:endParaRPr>
        </a:p>
      </dgm:t>
    </dgm:pt>
    <dgm:pt modelId="{1C20DDCC-051E-4934-BD6D-870F28C7B969}" type="parTrans" cxnId="{05EAF1AD-7F6B-45EE-BC5A-C02AC3498ACD}">
      <dgm:prSet/>
      <dgm:spPr/>
      <dgm:t>
        <a:bodyPr/>
        <a:lstStyle/>
        <a:p>
          <a:endParaRPr lang="ru-RU" sz="1100">
            <a:latin typeface="Times New Roman" panose="02020603050405020304" pitchFamily="18" charset="0"/>
            <a:cs typeface="Times New Roman" panose="02020603050405020304" pitchFamily="18" charset="0"/>
          </a:endParaRPr>
        </a:p>
      </dgm:t>
    </dgm:pt>
    <dgm:pt modelId="{E9608EAF-A54A-4EA9-94D1-04210C7EBE24}" type="sibTrans" cxnId="{05EAF1AD-7F6B-45EE-BC5A-C02AC3498ACD}">
      <dgm:prSet/>
      <dgm:spPr/>
      <dgm:t>
        <a:bodyPr/>
        <a:lstStyle/>
        <a:p>
          <a:endParaRPr lang="ru-RU" sz="1100">
            <a:latin typeface="Times New Roman" panose="02020603050405020304" pitchFamily="18" charset="0"/>
            <a:cs typeface="Times New Roman" panose="02020603050405020304" pitchFamily="18" charset="0"/>
          </a:endParaRPr>
        </a:p>
      </dgm:t>
    </dgm:pt>
    <dgm:pt modelId="{BF562139-C27F-4829-A88B-27FF5C508C42}">
      <dgm:prSet phldrT="[Текст]" custT="1"/>
      <dgm:spPr/>
      <dgm:t>
        <a:bodyPr/>
        <a:lstStyle/>
        <a:p>
          <a:r>
            <a:rPr lang="ru-RU" sz="1100" dirty="0" smtClean="0">
              <a:latin typeface="Times New Roman" panose="02020603050405020304" pitchFamily="18" charset="0"/>
              <a:cs typeface="Times New Roman" panose="02020603050405020304" pitchFamily="18" charset="0"/>
            </a:rPr>
            <a:t>- с. Горнозаводск, ул. Советская, д. 31а</a:t>
          </a:r>
          <a:endParaRPr lang="ru-RU" sz="1100" dirty="0">
            <a:latin typeface="Times New Roman" panose="02020603050405020304" pitchFamily="18" charset="0"/>
            <a:cs typeface="Times New Roman" panose="02020603050405020304" pitchFamily="18" charset="0"/>
          </a:endParaRPr>
        </a:p>
      </dgm:t>
    </dgm:pt>
    <dgm:pt modelId="{B66FEE10-FD22-45DD-AD8B-6A42D252F1D8}" type="parTrans" cxnId="{6AD2DE1F-2811-4AB9-8B8E-58FCBFF0A9AA}">
      <dgm:prSet/>
      <dgm:spPr/>
      <dgm:t>
        <a:bodyPr/>
        <a:lstStyle/>
        <a:p>
          <a:endParaRPr lang="ru-RU" sz="1100">
            <a:latin typeface="Times New Roman" panose="02020603050405020304" pitchFamily="18" charset="0"/>
            <a:cs typeface="Times New Roman" panose="02020603050405020304" pitchFamily="18" charset="0"/>
          </a:endParaRPr>
        </a:p>
      </dgm:t>
    </dgm:pt>
    <dgm:pt modelId="{B1A4B88D-0EC3-4801-BEC9-80AD86DE6E46}" type="sibTrans" cxnId="{6AD2DE1F-2811-4AB9-8B8E-58FCBFF0A9AA}">
      <dgm:prSet/>
      <dgm:spPr/>
      <dgm:t>
        <a:bodyPr/>
        <a:lstStyle/>
        <a:p>
          <a:endParaRPr lang="ru-RU" sz="1100">
            <a:latin typeface="Times New Roman" panose="02020603050405020304" pitchFamily="18" charset="0"/>
            <a:cs typeface="Times New Roman" panose="02020603050405020304" pitchFamily="18" charset="0"/>
          </a:endParaRPr>
        </a:p>
      </dgm:t>
    </dgm:pt>
    <dgm:pt modelId="{5D15E2FC-9227-459B-A240-DAEBC7DC606F}">
      <dgm:prSet phldrT="[Текст]" custT="1"/>
      <dgm:spPr/>
      <dgm:t>
        <a:bodyPr/>
        <a:lstStyle/>
        <a:p>
          <a:r>
            <a:rPr lang="ru-RU" sz="1100" dirty="0" smtClean="0">
              <a:latin typeface="Times New Roman" panose="02020603050405020304" pitchFamily="18" charset="0"/>
              <a:cs typeface="Times New Roman" panose="02020603050405020304" pitchFamily="18" charset="0"/>
            </a:rPr>
            <a:t>- с. Горнозаводск, ул. Советская, д. 37, д. 39</a:t>
          </a:r>
          <a:endParaRPr lang="ru-RU" sz="1100" dirty="0">
            <a:latin typeface="Times New Roman" panose="02020603050405020304" pitchFamily="18" charset="0"/>
            <a:cs typeface="Times New Roman" panose="02020603050405020304" pitchFamily="18" charset="0"/>
          </a:endParaRPr>
        </a:p>
      </dgm:t>
    </dgm:pt>
    <dgm:pt modelId="{13A85584-BDA2-47A3-909A-90C692C7059E}" type="parTrans" cxnId="{126DAC8B-D469-45C8-8458-0CBB280DB1B7}">
      <dgm:prSet/>
      <dgm:spPr/>
      <dgm:t>
        <a:bodyPr/>
        <a:lstStyle/>
        <a:p>
          <a:endParaRPr lang="ru-RU" sz="1100">
            <a:latin typeface="Times New Roman" panose="02020603050405020304" pitchFamily="18" charset="0"/>
            <a:cs typeface="Times New Roman" panose="02020603050405020304" pitchFamily="18" charset="0"/>
          </a:endParaRPr>
        </a:p>
      </dgm:t>
    </dgm:pt>
    <dgm:pt modelId="{4D22E5F3-9084-4644-8119-E3777DD3F8EC}" type="sibTrans" cxnId="{126DAC8B-D469-45C8-8458-0CBB280DB1B7}">
      <dgm:prSet/>
      <dgm:spPr/>
      <dgm:t>
        <a:bodyPr/>
        <a:lstStyle/>
        <a:p>
          <a:endParaRPr lang="ru-RU" sz="1100">
            <a:latin typeface="Times New Roman" panose="02020603050405020304" pitchFamily="18" charset="0"/>
            <a:cs typeface="Times New Roman" panose="02020603050405020304" pitchFamily="18" charset="0"/>
          </a:endParaRPr>
        </a:p>
      </dgm:t>
    </dgm:pt>
    <dgm:pt modelId="{06E3FB65-54BB-4335-8EB1-7D22CDCA06FD}">
      <dgm:prSet phldrT="[Текст]" custT="1"/>
      <dgm:spPr/>
      <dgm:t>
        <a:bodyPr/>
        <a:lstStyle/>
        <a:p>
          <a:r>
            <a:rPr lang="ru-RU" sz="1100" dirty="0" smtClean="0">
              <a:latin typeface="Times New Roman" panose="02020603050405020304" pitchFamily="18" charset="0"/>
              <a:cs typeface="Times New Roman" panose="02020603050405020304" pitchFamily="18" charset="0"/>
            </a:rPr>
            <a:t>- с. Горнозаводск, ул. Чайковского, д. 16</a:t>
          </a:r>
          <a:endParaRPr lang="ru-RU" sz="1100" dirty="0">
            <a:latin typeface="Times New Roman" panose="02020603050405020304" pitchFamily="18" charset="0"/>
            <a:cs typeface="Times New Roman" panose="02020603050405020304" pitchFamily="18" charset="0"/>
          </a:endParaRPr>
        </a:p>
      </dgm:t>
    </dgm:pt>
    <dgm:pt modelId="{B62E3A39-0385-4843-9F69-6370B2CA6E81}" type="parTrans" cxnId="{4EBCA54A-7689-4612-821D-C12C420CD60D}">
      <dgm:prSet/>
      <dgm:spPr/>
      <dgm:t>
        <a:bodyPr/>
        <a:lstStyle/>
        <a:p>
          <a:endParaRPr lang="ru-RU" sz="1100">
            <a:latin typeface="Times New Roman" panose="02020603050405020304" pitchFamily="18" charset="0"/>
            <a:cs typeface="Times New Roman" panose="02020603050405020304" pitchFamily="18" charset="0"/>
          </a:endParaRPr>
        </a:p>
      </dgm:t>
    </dgm:pt>
    <dgm:pt modelId="{E95AACD2-06F4-4C9C-8342-113A1155E786}" type="sibTrans" cxnId="{4EBCA54A-7689-4612-821D-C12C420CD60D}">
      <dgm:prSet/>
      <dgm:spPr/>
      <dgm:t>
        <a:bodyPr/>
        <a:lstStyle/>
        <a:p>
          <a:endParaRPr lang="ru-RU" sz="1100">
            <a:latin typeface="Times New Roman" panose="02020603050405020304" pitchFamily="18" charset="0"/>
            <a:cs typeface="Times New Roman" panose="02020603050405020304" pitchFamily="18" charset="0"/>
          </a:endParaRPr>
        </a:p>
      </dgm:t>
    </dgm:pt>
    <dgm:pt modelId="{EC8B5233-9655-45BD-993C-B6A3FC66F253}">
      <dgm:prSet phldrT="[Текст]" custT="1"/>
      <dgm:spPr/>
      <dgm:t>
        <a:bodyPr/>
        <a:lstStyle/>
        <a:p>
          <a:r>
            <a:rPr lang="ru-RU" sz="1100" dirty="0" smtClean="0">
              <a:latin typeface="Times New Roman" panose="02020603050405020304" pitchFamily="18" charset="0"/>
              <a:cs typeface="Times New Roman" panose="02020603050405020304" pitchFamily="18" charset="0"/>
            </a:rPr>
            <a:t>- с. Горнозаводск, ул. Шахтовая, д. 13, д. 15 </a:t>
          </a:r>
          <a:endParaRPr lang="ru-RU" sz="1100" dirty="0">
            <a:latin typeface="Times New Roman" panose="02020603050405020304" pitchFamily="18" charset="0"/>
            <a:cs typeface="Times New Roman" panose="02020603050405020304" pitchFamily="18" charset="0"/>
          </a:endParaRPr>
        </a:p>
      </dgm:t>
    </dgm:pt>
    <dgm:pt modelId="{808E0E5F-1D6A-433E-BBA3-DEE8F90827AD}" type="parTrans" cxnId="{34EBE486-1AA0-4673-BD9D-C50609B9404F}">
      <dgm:prSet/>
      <dgm:spPr/>
      <dgm:t>
        <a:bodyPr/>
        <a:lstStyle/>
        <a:p>
          <a:endParaRPr lang="ru-RU" sz="1100">
            <a:latin typeface="Times New Roman" panose="02020603050405020304" pitchFamily="18" charset="0"/>
            <a:cs typeface="Times New Roman" panose="02020603050405020304" pitchFamily="18" charset="0"/>
          </a:endParaRPr>
        </a:p>
      </dgm:t>
    </dgm:pt>
    <dgm:pt modelId="{243AB11E-050A-4BE2-B138-2023E1400F2E}" type="sibTrans" cxnId="{34EBE486-1AA0-4673-BD9D-C50609B9404F}">
      <dgm:prSet/>
      <dgm:spPr/>
      <dgm:t>
        <a:bodyPr/>
        <a:lstStyle/>
        <a:p>
          <a:endParaRPr lang="ru-RU" sz="1100">
            <a:latin typeface="Times New Roman" panose="02020603050405020304" pitchFamily="18" charset="0"/>
            <a:cs typeface="Times New Roman" panose="02020603050405020304" pitchFamily="18" charset="0"/>
          </a:endParaRPr>
        </a:p>
      </dgm:t>
    </dgm:pt>
    <dgm:pt modelId="{328E239A-1AAD-4AE5-B838-C559C07D4228}">
      <dgm:prSet phldrT="[Текст]" custT="1"/>
      <dgm:spPr/>
      <dgm:t>
        <a:bodyPr/>
        <a:lstStyle/>
        <a:p>
          <a:r>
            <a:rPr lang="ru-RU" sz="1100" dirty="0" smtClean="0">
              <a:latin typeface="Times New Roman" panose="02020603050405020304" pitchFamily="18" charset="0"/>
              <a:cs typeface="Times New Roman" panose="02020603050405020304" pitchFamily="18" charset="0"/>
            </a:rPr>
            <a:t>- с. Шебунино, ул. Дачная, д. 9, д. 11</a:t>
          </a:r>
          <a:endParaRPr lang="ru-RU" sz="1100" dirty="0">
            <a:latin typeface="Times New Roman" panose="02020603050405020304" pitchFamily="18" charset="0"/>
            <a:cs typeface="Times New Roman" panose="02020603050405020304" pitchFamily="18" charset="0"/>
          </a:endParaRPr>
        </a:p>
      </dgm:t>
    </dgm:pt>
    <dgm:pt modelId="{A5549612-E775-4CCB-A463-040DAF15E70B}" type="parTrans" cxnId="{AEBF8DB4-7032-4150-82CE-FB2AAFC489CB}">
      <dgm:prSet/>
      <dgm:spPr/>
      <dgm:t>
        <a:bodyPr/>
        <a:lstStyle/>
        <a:p>
          <a:endParaRPr lang="ru-RU" sz="1100">
            <a:latin typeface="Times New Roman" panose="02020603050405020304" pitchFamily="18" charset="0"/>
            <a:cs typeface="Times New Roman" panose="02020603050405020304" pitchFamily="18" charset="0"/>
          </a:endParaRPr>
        </a:p>
      </dgm:t>
    </dgm:pt>
    <dgm:pt modelId="{C4B8907F-E4E9-41AD-BAB5-E35D3E6994D8}" type="sibTrans" cxnId="{AEBF8DB4-7032-4150-82CE-FB2AAFC489CB}">
      <dgm:prSet/>
      <dgm:spPr/>
      <dgm:t>
        <a:bodyPr/>
        <a:lstStyle/>
        <a:p>
          <a:endParaRPr lang="ru-RU" sz="1100">
            <a:latin typeface="Times New Roman" panose="02020603050405020304" pitchFamily="18" charset="0"/>
            <a:cs typeface="Times New Roman" panose="02020603050405020304" pitchFamily="18" charset="0"/>
          </a:endParaRPr>
        </a:p>
      </dgm:t>
    </dgm:pt>
    <dgm:pt modelId="{7CC4FFF4-3187-478F-9C35-804987A1CC7E}">
      <dgm:prSet phldrT="[Текст]" custT="1"/>
      <dgm:spPr/>
      <dgm:t>
        <a:bodyPr/>
        <a:lstStyle/>
        <a:p>
          <a:r>
            <a:rPr lang="ru-RU" sz="1100" dirty="0" smtClean="0">
              <a:latin typeface="Times New Roman" panose="02020603050405020304" pitchFamily="18" charset="0"/>
              <a:cs typeface="Times New Roman" panose="02020603050405020304" pitchFamily="18" charset="0"/>
            </a:rPr>
            <a:t>-  с. Горнозаводск, ул. Кирпичная, д. 4 </a:t>
          </a:r>
          <a:endParaRPr lang="ru-RU" sz="1100" dirty="0">
            <a:latin typeface="Times New Roman" panose="02020603050405020304" pitchFamily="18" charset="0"/>
            <a:cs typeface="Times New Roman" panose="02020603050405020304" pitchFamily="18" charset="0"/>
          </a:endParaRPr>
        </a:p>
      </dgm:t>
    </dgm:pt>
    <dgm:pt modelId="{F40BE530-7611-49E3-8479-3C4084644489}" type="parTrans" cxnId="{993B3E5C-8757-4000-A50A-076897FE3F71}">
      <dgm:prSet/>
      <dgm:spPr/>
      <dgm:t>
        <a:bodyPr/>
        <a:lstStyle/>
        <a:p>
          <a:endParaRPr lang="ru-RU" sz="1100">
            <a:latin typeface="Times New Roman" panose="02020603050405020304" pitchFamily="18" charset="0"/>
            <a:cs typeface="Times New Roman" panose="02020603050405020304" pitchFamily="18" charset="0"/>
          </a:endParaRPr>
        </a:p>
      </dgm:t>
    </dgm:pt>
    <dgm:pt modelId="{9FA25F89-1546-475E-A58B-88E2504203DC}" type="sibTrans" cxnId="{993B3E5C-8757-4000-A50A-076897FE3F71}">
      <dgm:prSet/>
      <dgm:spPr/>
      <dgm:t>
        <a:bodyPr/>
        <a:lstStyle/>
        <a:p>
          <a:endParaRPr lang="ru-RU" sz="1100">
            <a:latin typeface="Times New Roman" panose="02020603050405020304" pitchFamily="18" charset="0"/>
            <a:cs typeface="Times New Roman" panose="02020603050405020304" pitchFamily="18" charset="0"/>
          </a:endParaRPr>
        </a:p>
      </dgm:t>
    </dgm:pt>
    <dgm:pt modelId="{8F3C1A96-621F-4E88-9209-F18644D15D6F}">
      <dgm:prSet custT="1"/>
      <dgm:spPr/>
      <dgm:t>
        <a:bodyPr/>
        <a:lstStyle/>
        <a:p>
          <a:r>
            <a:rPr lang="ru-RU" sz="1100" smtClean="0">
              <a:latin typeface="Times New Roman" panose="02020603050405020304" pitchFamily="18" charset="0"/>
              <a:cs typeface="Times New Roman" panose="02020603050405020304" pitchFamily="18" charset="0"/>
            </a:rPr>
            <a:t>- ремонт автомобильной дороги по ул. Приморская в г. Невельске</a:t>
          </a:r>
          <a:endParaRPr lang="ru-RU" sz="1100">
            <a:latin typeface="Times New Roman" panose="02020603050405020304" pitchFamily="18" charset="0"/>
            <a:cs typeface="Times New Roman" panose="02020603050405020304" pitchFamily="18" charset="0"/>
          </a:endParaRPr>
        </a:p>
      </dgm:t>
    </dgm:pt>
    <dgm:pt modelId="{6103B363-A593-41A0-B471-960AE4F3A448}" type="parTrans" cxnId="{E661B408-CB9F-4585-9390-D352FC64FF86}">
      <dgm:prSet/>
      <dgm:spPr/>
      <dgm:t>
        <a:bodyPr/>
        <a:lstStyle/>
        <a:p>
          <a:endParaRPr lang="ru-RU" sz="1100">
            <a:latin typeface="Times New Roman" panose="02020603050405020304" pitchFamily="18" charset="0"/>
            <a:cs typeface="Times New Roman" panose="02020603050405020304" pitchFamily="18" charset="0"/>
          </a:endParaRPr>
        </a:p>
      </dgm:t>
    </dgm:pt>
    <dgm:pt modelId="{F2FA435A-AA11-4CEE-98B8-6C4319CEE948}" type="sibTrans" cxnId="{E661B408-CB9F-4585-9390-D352FC64FF86}">
      <dgm:prSet/>
      <dgm:spPr/>
      <dgm:t>
        <a:bodyPr/>
        <a:lstStyle/>
        <a:p>
          <a:endParaRPr lang="ru-RU" sz="1100">
            <a:latin typeface="Times New Roman" panose="02020603050405020304" pitchFamily="18" charset="0"/>
            <a:cs typeface="Times New Roman" panose="02020603050405020304" pitchFamily="18" charset="0"/>
          </a:endParaRPr>
        </a:p>
      </dgm:t>
    </dgm:pt>
    <dgm:pt modelId="{4C3D7180-DE30-4544-900C-752491234FF9}">
      <dgm:prSet custT="1"/>
      <dgm:spPr/>
      <dgm:t>
        <a:bodyPr/>
        <a:lstStyle/>
        <a:p>
          <a:r>
            <a:rPr lang="ru-RU" sz="1100" smtClean="0">
              <a:latin typeface="Times New Roman" panose="02020603050405020304" pitchFamily="18" charset="0"/>
              <a:cs typeface="Times New Roman" panose="02020603050405020304" pitchFamily="18" charset="0"/>
            </a:rPr>
            <a:t>- ремонт дорожного полотна  по ул. Вакканай г. Невельск;</a:t>
          </a:r>
          <a:endParaRPr lang="ru-RU" sz="1100">
            <a:latin typeface="Times New Roman" panose="02020603050405020304" pitchFamily="18" charset="0"/>
            <a:cs typeface="Times New Roman" panose="02020603050405020304" pitchFamily="18" charset="0"/>
          </a:endParaRPr>
        </a:p>
      </dgm:t>
    </dgm:pt>
    <dgm:pt modelId="{77EFF644-C286-4834-A13C-CDB82852FC88}" type="parTrans" cxnId="{878C4F7E-514A-4BB0-B4F2-601A96E49E71}">
      <dgm:prSet/>
      <dgm:spPr/>
      <dgm:t>
        <a:bodyPr/>
        <a:lstStyle/>
        <a:p>
          <a:endParaRPr lang="ru-RU" sz="1100">
            <a:latin typeface="Times New Roman" panose="02020603050405020304" pitchFamily="18" charset="0"/>
            <a:cs typeface="Times New Roman" panose="02020603050405020304" pitchFamily="18" charset="0"/>
          </a:endParaRPr>
        </a:p>
      </dgm:t>
    </dgm:pt>
    <dgm:pt modelId="{A8FF5EAC-BCA0-44D4-94CC-08BE0CEAF14B}" type="sibTrans" cxnId="{878C4F7E-514A-4BB0-B4F2-601A96E49E71}">
      <dgm:prSet/>
      <dgm:spPr/>
      <dgm:t>
        <a:bodyPr/>
        <a:lstStyle/>
        <a:p>
          <a:endParaRPr lang="ru-RU" sz="1100">
            <a:latin typeface="Times New Roman" panose="02020603050405020304" pitchFamily="18" charset="0"/>
            <a:cs typeface="Times New Roman" panose="02020603050405020304" pitchFamily="18" charset="0"/>
          </a:endParaRPr>
        </a:p>
      </dgm:t>
    </dgm:pt>
    <dgm:pt modelId="{3B291439-71FD-49F0-8012-2F40D15CABDF}">
      <dgm:prSet custT="1"/>
      <dgm:spPr/>
      <dgm:t>
        <a:bodyPr/>
        <a:lstStyle/>
        <a:p>
          <a:r>
            <a:rPr lang="ru-RU" sz="1100" smtClean="0">
              <a:latin typeface="Times New Roman" panose="02020603050405020304" pitchFamily="18" charset="0"/>
              <a:cs typeface="Times New Roman" panose="02020603050405020304" pitchFamily="18" charset="0"/>
            </a:rPr>
            <a:t>- ремонт автомобильной дороги по ул. Яна Фабрициуса г. Невельск;</a:t>
          </a:r>
          <a:endParaRPr lang="ru-RU" sz="1100">
            <a:latin typeface="Times New Roman" panose="02020603050405020304" pitchFamily="18" charset="0"/>
            <a:cs typeface="Times New Roman" panose="02020603050405020304" pitchFamily="18" charset="0"/>
          </a:endParaRPr>
        </a:p>
      </dgm:t>
    </dgm:pt>
    <dgm:pt modelId="{826D7D26-06AE-443A-AB55-1BDEFCEA396A}" type="parTrans" cxnId="{DEC17935-A16B-4FEC-B862-F9DB42F2AC1A}">
      <dgm:prSet/>
      <dgm:spPr/>
      <dgm:t>
        <a:bodyPr/>
        <a:lstStyle/>
        <a:p>
          <a:endParaRPr lang="ru-RU" sz="1100">
            <a:latin typeface="Times New Roman" panose="02020603050405020304" pitchFamily="18" charset="0"/>
            <a:cs typeface="Times New Roman" panose="02020603050405020304" pitchFamily="18" charset="0"/>
          </a:endParaRPr>
        </a:p>
      </dgm:t>
    </dgm:pt>
    <dgm:pt modelId="{DEC4DF5C-D826-498D-840A-BF3FD315F52F}" type="sibTrans" cxnId="{DEC17935-A16B-4FEC-B862-F9DB42F2AC1A}">
      <dgm:prSet/>
      <dgm:spPr/>
      <dgm:t>
        <a:bodyPr/>
        <a:lstStyle/>
        <a:p>
          <a:endParaRPr lang="ru-RU" sz="1100">
            <a:latin typeface="Times New Roman" panose="02020603050405020304" pitchFamily="18" charset="0"/>
            <a:cs typeface="Times New Roman" panose="02020603050405020304" pitchFamily="18" charset="0"/>
          </a:endParaRPr>
        </a:p>
      </dgm:t>
    </dgm:pt>
    <dgm:pt modelId="{5E0A84FF-5E95-4D41-BBA0-BA8CA4CC6A20}">
      <dgm:prSet custT="1"/>
      <dgm:spPr/>
      <dgm:t>
        <a:bodyPr/>
        <a:lstStyle/>
        <a:p>
          <a:r>
            <a:rPr lang="ru-RU" sz="1100" smtClean="0">
              <a:latin typeface="Times New Roman" panose="02020603050405020304" pitchFamily="18" charset="0"/>
              <a:cs typeface="Times New Roman" panose="02020603050405020304" pitchFamily="18" charset="0"/>
            </a:rPr>
            <a:t>- ремонт автомобильной дороги по ул. Северная, Рыбацкая, Победы;</a:t>
          </a:r>
          <a:endParaRPr lang="ru-RU" sz="1100">
            <a:latin typeface="Times New Roman" panose="02020603050405020304" pitchFamily="18" charset="0"/>
            <a:cs typeface="Times New Roman" panose="02020603050405020304" pitchFamily="18" charset="0"/>
          </a:endParaRPr>
        </a:p>
      </dgm:t>
    </dgm:pt>
    <dgm:pt modelId="{1D890B6E-91AD-4826-BB54-934373DC0EC4}" type="parTrans" cxnId="{4CE92E86-A752-4A02-B1EA-08C2EB5CC877}">
      <dgm:prSet/>
      <dgm:spPr/>
      <dgm:t>
        <a:bodyPr/>
        <a:lstStyle/>
        <a:p>
          <a:endParaRPr lang="ru-RU" sz="1100">
            <a:latin typeface="Times New Roman" panose="02020603050405020304" pitchFamily="18" charset="0"/>
            <a:cs typeface="Times New Roman" panose="02020603050405020304" pitchFamily="18" charset="0"/>
          </a:endParaRPr>
        </a:p>
      </dgm:t>
    </dgm:pt>
    <dgm:pt modelId="{54E0382A-9964-4062-BBD6-83407288456D}" type="sibTrans" cxnId="{4CE92E86-A752-4A02-B1EA-08C2EB5CC877}">
      <dgm:prSet/>
      <dgm:spPr/>
      <dgm:t>
        <a:bodyPr/>
        <a:lstStyle/>
        <a:p>
          <a:endParaRPr lang="ru-RU" sz="1100">
            <a:latin typeface="Times New Roman" panose="02020603050405020304" pitchFamily="18" charset="0"/>
            <a:cs typeface="Times New Roman" panose="02020603050405020304" pitchFamily="18" charset="0"/>
          </a:endParaRPr>
        </a:p>
      </dgm:t>
    </dgm:pt>
    <dgm:pt modelId="{FAC6639C-9E1A-43D6-B0C3-B0CC8FA5FC8A}">
      <dgm:prSet custT="1"/>
      <dgm:spPr/>
      <dgm:t>
        <a:bodyPr/>
        <a:lstStyle/>
        <a:p>
          <a:r>
            <a:rPr lang="ru-RU" sz="1100" dirty="0" smtClean="0">
              <a:latin typeface="Times New Roman" panose="02020603050405020304" pitchFamily="18" charset="0"/>
              <a:cs typeface="Times New Roman" panose="02020603050405020304" pitchFamily="18" charset="0"/>
            </a:rPr>
            <a:t>- ремонт автомобильных дорог местного значения по ул. Советская, Школьная, Ленина;</a:t>
          </a:r>
          <a:endParaRPr lang="ru-RU" sz="1100" dirty="0">
            <a:latin typeface="Times New Roman" panose="02020603050405020304" pitchFamily="18" charset="0"/>
            <a:cs typeface="Times New Roman" panose="02020603050405020304" pitchFamily="18" charset="0"/>
          </a:endParaRPr>
        </a:p>
      </dgm:t>
    </dgm:pt>
    <dgm:pt modelId="{94C8481A-69A3-4F7B-9317-D71F81A9EC89}" type="parTrans" cxnId="{F399D25D-C22A-4833-8D18-046258AAB362}">
      <dgm:prSet/>
      <dgm:spPr/>
      <dgm:t>
        <a:bodyPr/>
        <a:lstStyle/>
        <a:p>
          <a:endParaRPr lang="ru-RU" sz="1100">
            <a:latin typeface="Times New Roman" panose="02020603050405020304" pitchFamily="18" charset="0"/>
            <a:cs typeface="Times New Roman" panose="02020603050405020304" pitchFamily="18" charset="0"/>
          </a:endParaRPr>
        </a:p>
      </dgm:t>
    </dgm:pt>
    <dgm:pt modelId="{28DD1FCF-BA0F-46A3-A9FE-D8570FC5331F}" type="sibTrans" cxnId="{F399D25D-C22A-4833-8D18-046258AAB362}">
      <dgm:prSet/>
      <dgm:spPr/>
      <dgm:t>
        <a:bodyPr/>
        <a:lstStyle/>
        <a:p>
          <a:endParaRPr lang="ru-RU" sz="1100">
            <a:latin typeface="Times New Roman" panose="02020603050405020304" pitchFamily="18" charset="0"/>
            <a:cs typeface="Times New Roman" panose="02020603050405020304" pitchFamily="18" charset="0"/>
          </a:endParaRPr>
        </a:p>
      </dgm:t>
    </dgm:pt>
    <dgm:pt modelId="{FE81F8B4-EDE1-475C-827A-2F39C07038F9}">
      <dgm:prSet custT="1"/>
      <dgm:spPr/>
      <dgm:t>
        <a:bodyPr/>
        <a:lstStyle/>
        <a:p>
          <a:r>
            <a:rPr lang="ru-RU" sz="1100" smtClean="0">
              <a:latin typeface="Times New Roman" panose="02020603050405020304" pitchFamily="18" charset="0"/>
              <a:cs typeface="Times New Roman" panose="02020603050405020304" pitchFamily="18" charset="0"/>
            </a:rPr>
            <a:t>- Разработка проектной документации по объекту: «Капитальный ремонт автомобильной дороги в г. Невельске по ул. Казакевича, ул. Советская, ул. Гоголя, ул. Яна Фабрициуса, ул. Береговая, в с. Колхозное по ул. Гагарина».</a:t>
          </a:r>
          <a:endParaRPr lang="ru-RU" sz="1100">
            <a:latin typeface="Times New Roman" panose="02020603050405020304" pitchFamily="18" charset="0"/>
            <a:cs typeface="Times New Roman" panose="02020603050405020304" pitchFamily="18" charset="0"/>
          </a:endParaRPr>
        </a:p>
      </dgm:t>
    </dgm:pt>
    <dgm:pt modelId="{F1064B4C-0B9F-42AC-8DBC-6F6D68D66384}" type="parTrans" cxnId="{8E99FD85-931B-4284-9BB4-0448DC10B37E}">
      <dgm:prSet/>
      <dgm:spPr/>
      <dgm:t>
        <a:bodyPr/>
        <a:lstStyle/>
        <a:p>
          <a:endParaRPr lang="ru-RU" sz="1100">
            <a:latin typeface="Times New Roman" panose="02020603050405020304" pitchFamily="18" charset="0"/>
            <a:cs typeface="Times New Roman" panose="02020603050405020304" pitchFamily="18" charset="0"/>
          </a:endParaRPr>
        </a:p>
      </dgm:t>
    </dgm:pt>
    <dgm:pt modelId="{8419B0E1-BE84-4B00-8B7F-BD170A3F5B45}" type="sibTrans" cxnId="{8E99FD85-931B-4284-9BB4-0448DC10B37E}">
      <dgm:prSet/>
      <dgm:spPr/>
      <dgm:t>
        <a:bodyPr/>
        <a:lstStyle/>
        <a:p>
          <a:endParaRPr lang="ru-RU" sz="1100">
            <a:latin typeface="Times New Roman" panose="02020603050405020304" pitchFamily="18" charset="0"/>
            <a:cs typeface="Times New Roman" panose="02020603050405020304" pitchFamily="18" charset="0"/>
          </a:endParaRPr>
        </a:p>
      </dgm:t>
    </dgm:pt>
    <dgm:pt modelId="{08AABD31-25E7-464A-A7A1-54BF6A726679}">
      <dgm:prSet custT="1"/>
      <dgm:spPr/>
      <dgm:t>
        <a:bodyPr/>
        <a:lstStyle/>
        <a:p>
          <a:r>
            <a:rPr lang="ru-RU" sz="1100" smtClean="0">
              <a:latin typeface="Times New Roman" panose="02020603050405020304" pitchFamily="18" charset="0"/>
              <a:cs typeface="Times New Roman" panose="02020603050405020304" pitchFamily="18" charset="0"/>
            </a:rPr>
            <a:t>- ремонт автомобильной дороги по ул. Казакевича;</a:t>
          </a:r>
          <a:endParaRPr lang="ru-RU" sz="1100">
            <a:latin typeface="Times New Roman" panose="02020603050405020304" pitchFamily="18" charset="0"/>
            <a:cs typeface="Times New Roman" panose="02020603050405020304" pitchFamily="18" charset="0"/>
          </a:endParaRPr>
        </a:p>
      </dgm:t>
    </dgm:pt>
    <dgm:pt modelId="{A8FA0017-7E60-4529-97F3-EF07F10BBFA2}" type="parTrans" cxnId="{10CC7782-9CA9-41D6-880D-A69A039664CA}">
      <dgm:prSet/>
      <dgm:spPr/>
      <dgm:t>
        <a:bodyPr/>
        <a:lstStyle/>
        <a:p>
          <a:endParaRPr lang="ru-RU" sz="1100">
            <a:latin typeface="Times New Roman" panose="02020603050405020304" pitchFamily="18" charset="0"/>
            <a:cs typeface="Times New Roman" panose="02020603050405020304" pitchFamily="18" charset="0"/>
          </a:endParaRPr>
        </a:p>
      </dgm:t>
    </dgm:pt>
    <dgm:pt modelId="{DCFD04B8-B6B4-4B66-8D54-AE095DAB1ACC}" type="sibTrans" cxnId="{10CC7782-9CA9-41D6-880D-A69A039664CA}">
      <dgm:prSet/>
      <dgm:spPr/>
      <dgm:t>
        <a:bodyPr/>
        <a:lstStyle/>
        <a:p>
          <a:endParaRPr lang="ru-RU" sz="1100">
            <a:latin typeface="Times New Roman" panose="02020603050405020304" pitchFamily="18" charset="0"/>
            <a:cs typeface="Times New Roman" panose="02020603050405020304" pitchFamily="18" charset="0"/>
          </a:endParaRPr>
        </a:p>
      </dgm:t>
    </dgm:pt>
    <dgm:pt modelId="{247806B6-0839-46BE-BED4-191C0F6F056F}">
      <dgm:prSet custT="1"/>
      <dgm:spPr/>
      <dgm:t>
        <a:bodyPr/>
        <a:lstStyle/>
        <a:p>
          <a:r>
            <a:rPr lang="ru-RU" sz="1100" smtClean="0">
              <a:latin typeface="Times New Roman" panose="02020603050405020304" pitchFamily="18" charset="0"/>
              <a:cs typeface="Times New Roman" panose="02020603050405020304" pitchFamily="18" charset="0"/>
            </a:rPr>
            <a:t>- ремонт пешеходного ограждения вдоль дороги по ул. Яна Фабрициуса г. Невельск;</a:t>
          </a:r>
          <a:endParaRPr lang="ru-RU" sz="1100">
            <a:latin typeface="Times New Roman" panose="02020603050405020304" pitchFamily="18" charset="0"/>
            <a:cs typeface="Times New Roman" panose="02020603050405020304" pitchFamily="18" charset="0"/>
          </a:endParaRPr>
        </a:p>
      </dgm:t>
    </dgm:pt>
    <dgm:pt modelId="{96222177-F81C-4880-891F-9440F0F31481}" type="parTrans" cxnId="{698E46EC-95EF-42E3-BF7F-0E429F162B2F}">
      <dgm:prSet/>
      <dgm:spPr/>
      <dgm:t>
        <a:bodyPr/>
        <a:lstStyle/>
        <a:p>
          <a:endParaRPr lang="ru-RU" sz="1100">
            <a:latin typeface="Times New Roman" panose="02020603050405020304" pitchFamily="18" charset="0"/>
            <a:cs typeface="Times New Roman" panose="02020603050405020304" pitchFamily="18" charset="0"/>
          </a:endParaRPr>
        </a:p>
      </dgm:t>
    </dgm:pt>
    <dgm:pt modelId="{D5F77F36-CF7F-40A7-8735-247D612AE401}" type="sibTrans" cxnId="{698E46EC-95EF-42E3-BF7F-0E429F162B2F}">
      <dgm:prSet/>
      <dgm:spPr/>
      <dgm:t>
        <a:bodyPr/>
        <a:lstStyle/>
        <a:p>
          <a:endParaRPr lang="ru-RU" sz="1100">
            <a:latin typeface="Times New Roman" panose="02020603050405020304" pitchFamily="18" charset="0"/>
            <a:cs typeface="Times New Roman" panose="02020603050405020304" pitchFamily="18" charset="0"/>
          </a:endParaRPr>
        </a:p>
      </dgm:t>
    </dgm:pt>
    <dgm:pt modelId="{58A59DBA-D26A-4454-BB2E-179F637EFC01}">
      <dgm:prSet custT="1"/>
      <dgm:spPr/>
      <dgm:t>
        <a:bodyPr/>
        <a:lstStyle/>
        <a:p>
          <a:r>
            <a:rPr lang="ru-RU" sz="1100" dirty="0" smtClean="0">
              <a:latin typeface="Times New Roman" panose="02020603050405020304" pitchFamily="18" charset="0"/>
              <a:cs typeface="Times New Roman" panose="02020603050405020304" pitchFamily="18" charset="0"/>
            </a:rPr>
            <a:t>- нанесение дорожной разметки на улично-дорожной сети г. Невельск</a:t>
          </a:r>
          <a:endParaRPr lang="ru-RU" sz="1100" dirty="0">
            <a:latin typeface="Times New Roman" panose="02020603050405020304" pitchFamily="18" charset="0"/>
            <a:cs typeface="Times New Roman" panose="02020603050405020304" pitchFamily="18" charset="0"/>
          </a:endParaRPr>
        </a:p>
      </dgm:t>
    </dgm:pt>
    <dgm:pt modelId="{1E59F082-7526-44F9-96EC-639FEE760C57}" type="parTrans" cxnId="{D67EE68A-A021-4ADC-9CE6-A0670B5A4A85}">
      <dgm:prSet/>
      <dgm:spPr/>
      <dgm:t>
        <a:bodyPr/>
        <a:lstStyle/>
        <a:p>
          <a:endParaRPr lang="ru-RU" sz="1100">
            <a:latin typeface="Times New Roman" panose="02020603050405020304" pitchFamily="18" charset="0"/>
            <a:cs typeface="Times New Roman" panose="02020603050405020304" pitchFamily="18" charset="0"/>
          </a:endParaRPr>
        </a:p>
      </dgm:t>
    </dgm:pt>
    <dgm:pt modelId="{73CF12B4-AABE-4C46-81CA-E35D81FEC523}" type="sibTrans" cxnId="{D67EE68A-A021-4ADC-9CE6-A0670B5A4A85}">
      <dgm:prSet/>
      <dgm:spPr/>
      <dgm:t>
        <a:bodyPr/>
        <a:lstStyle/>
        <a:p>
          <a:endParaRPr lang="ru-RU" sz="1100">
            <a:latin typeface="Times New Roman" panose="02020603050405020304" pitchFamily="18" charset="0"/>
            <a:cs typeface="Times New Roman" panose="02020603050405020304" pitchFamily="18" charset="0"/>
          </a:endParaRPr>
        </a:p>
      </dgm:t>
    </dgm:pt>
    <dgm:pt modelId="{316C3D2F-72A7-42F7-AECA-B51183FD4089}" type="pres">
      <dgm:prSet presAssocID="{A68B9B2C-F725-4484-9B27-1EBC1C3FDC1A}" presName="linear" presStyleCnt="0">
        <dgm:presLayoutVars>
          <dgm:animLvl val="lvl"/>
          <dgm:resizeHandles val="exact"/>
        </dgm:presLayoutVars>
      </dgm:prSet>
      <dgm:spPr/>
      <dgm:t>
        <a:bodyPr/>
        <a:lstStyle/>
        <a:p>
          <a:endParaRPr lang="ru-RU"/>
        </a:p>
      </dgm:t>
    </dgm:pt>
    <dgm:pt modelId="{231955EC-87BE-44F1-9F1A-10800FB4EB7F}" type="pres">
      <dgm:prSet presAssocID="{D0807266-3A83-4DA9-B5E9-CAE858D2BEEA}" presName="parentText" presStyleLbl="node1" presStyleIdx="0" presStyleCnt="3">
        <dgm:presLayoutVars>
          <dgm:chMax val="0"/>
          <dgm:bulletEnabled val="1"/>
        </dgm:presLayoutVars>
      </dgm:prSet>
      <dgm:spPr/>
      <dgm:t>
        <a:bodyPr/>
        <a:lstStyle/>
        <a:p>
          <a:endParaRPr lang="ru-RU"/>
        </a:p>
      </dgm:t>
    </dgm:pt>
    <dgm:pt modelId="{680A4804-66C2-4495-963D-7A83FEB49888}" type="pres">
      <dgm:prSet presAssocID="{D0807266-3A83-4DA9-B5E9-CAE858D2BEEA}" presName="childText" presStyleLbl="revTx" presStyleIdx="0" presStyleCnt="3">
        <dgm:presLayoutVars>
          <dgm:bulletEnabled val="1"/>
        </dgm:presLayoutVars>
      </dgm:prSet>
      <dgm:spPr/>
      <dgm:t>
        <a:bodyPr/>
        <a:lstStyle/>
        <a:p>
          <a:endParaRPr lang="ru-RU"/>
        </a:p>
      </dgm:t>
    </dgm:pt>
    <dgm:pt modelId="{7047CE0E-A003-4336-ACBD-F61DCB95346A}" type="pres">
      <dgm:prSet presAssocID="{2BE9767D-F792-4122-9F92-BC5AE6775B57}" presName="parentText" presStyleLbl="node1" presStyleIdx="1" presStyleCnt="3">
        <dgm:presLayoutVars>
          <dgm:chMax val="0"/>
          <dgm:bulletEnabled val="1"/>
        </dgm:presLayoutVars>
      </dgm:prSet>
      <dgm:spPr/>
      <dgm:t>
        <a:bodyPr/>
        <a:lstStyle/>
        <a:p>
          <a:endParaRPr lang="ru-RU"/>
        </a:p>
      </dgm:t>
    </dgm:pt>
    <dgm:pt modelId="{977548AF-28E4-4014-A62C-A877BC6597FD}" type="pres">
      <dgm:prSet presAssocID="{2BE9767D-F792-4122-9F92-BC5AE6775B57}" presName="childText" presStyleLbl="revTx" presStyleIdx="1" presStyleCnt="3">
        <dgm:presLayoutVars>
          <dgm:bulletEnabled val="1"/>
        </dgm:presLayoutVars>
      </dgm:prSet>
      <dgm:spPr/>
      <dgm:t>
        <a:bodyPr/>
        <a:lstStyle/>
        <a:p>
          <a:endParaRPr lang="ru-RU"/>
        </a:p>
      </dgm:t>
    </dgm:pt>
    <dgm:pt modelId="{92EB050F-4B51-42E1-B211-AE8116061A62}" type="pres">
      <dgm:prSet presAssocID="{8B14A715-DE7C-48EB-8992-C7C593EB401C}" presName="parentText" presStyleLbl="node1" presStyleIdx="2" presStyleCnt="3">
        <dgm:presLayoutVars>
          <dgm:chMax val="0"/>
          <dgm:bulletEnabled val="1"/>
        </dgm:presLayoutVars>
      </dgm:prSet>
      <dgm:spPr/>
      <dgm:t>
        <a:bodyPr/>
        <a:lstStyle/>
        <a:p>
          <a:endParaRPr lang="ru-RU"/>
        </a:p>
      </dgm:t>
    </dgm:pt>
    <dgm:pt modelId="{0BEF47C4-DE1C-42CF-B129-DED4EF07B6CD}" type="pres">
      <dgm:prSet presAssocID="{8B14A715-DE7C-48EB-8992-C7C593EB401C}" presName="childText" presStyleLbl="revTx" presStyleIdx="2" presStyleCnt="3">
        <dgm:presLayoutVars>
          <dgm:bulletEnabled val="1"/>
        </dgm:presLayoutVars>
      </dgm:prSet>
      <dgm:spPr/>
      <dgm:t>
        <a:bodyPr/>
        <a:lstStyle/>
        <a:p>
          <a:endParaRPr lang="ru-RU"/>
        </a:p>
      </dgm:t>
    </dgm:pt>
  </dgm:ptLst>
  <dgm:cxnLst>
    <dgm:cxn modelId="{19BB4EAD-9269-41E7-8738-9B6B54932ECC}" type="presOf" srcId="{08AABD31-25E7-464A-A7A1-54BF6A726679}" destId="{0BEF47C4-DE1C-42CF-B129-DED4EF07B6CD}" srcOrd="0" destOrd="2" presId="urn:microsoft.com/office/officeart/2005/8/layout/vList2"/>
    <dgm:cxn modelId="{FFECD76D-F8EF-453C-AE96-82CB846B0CCF}" srcId="{A68B9B2C-F725-4484-9B27-1EBC1C3FDC1A}" destId="{8B14A715-DE7C-48EB-8992-C7C593EB401C}" srcOrd="2" destOrd="0" parTransId="{1395790A-7793-432D-8312-0D2216764CE7}" sibTransId="{C1CDC133-AD85-4688-AD0D-40E36347BF4E}"/>
    <dgm:cxn modelId="{AD451B6A-E280-4CBF-A0A2-8473A47B7ECC}" type="presOf" srcId="{247806B6-0839-46BE-BED4-191C0F6F056F}" destId="{0BEF47C4-DE1C-42CF-B129-DED4EF07B6CD}" srcOrd="0" destOrd="3" presId="urn:microsoft.com/office/officeart/2005/8/layout/vList2"/>
    <dgm:cxn modelId="{E661B408-CB9F-4585-9390-D352FC64FF86}" srcId="{D0807266-3A83-4DA9-B5E9-CAE858D2BEEA}" destId="{8F3C1A96-621F-4E88-9209-F18644D15D6F}" srcOrd="2" destOrd="0" parTransId="{6103B363-A593-41A0-B471-960AE4F3A448}" sibTransId="{F2FA435A-AA11-4CEE-98B8-6C4319CEE948}"/>
    <dgm:cxn modelId="{1719F34F-96E3-408D-8556-DD4C536BED73}" type="presOf" srcId="{D307F008-FD8E-4551-8FBC-2DAF8759A06A}" destId="{977548AF-28E4-4014-A62C-A877BC6597FD}" srcOrd="0" destOrd="0" presId="urn:microsoft.com/office/officeart/2005/8/layout/vList2"/>
    <dgm:cxn modelId="{AEBF8DB4-7032-4150-82CE-FB2AAFC489CB}" srcId="{2BE9767D-F792-4122-9F92-BC5AE6775B57}" destId="{328E239A-1AAD-4AE5-B838-C559C07D4228}" srcOrd="6" destOrd="0" parTransId="{A5549612-E775-4CCB-A463-040DAF15E70B}" sibTransId="{C4B8907F-E4E9-41AD-BAB5-E35D3E6994D8}"/>
    <dgm:cxn modelId="{2DD53F57-4D43-442B-BF1F-937599C74866}" type="presOf" srcId="{CABE4931-B467-4BE5-805D-51E2C07CA365}" destId="{0BEF47C4-DE1C-42CF-B129-DED4EF07B6CD}" srcOrd="0" destOrd="0" presId="urn:microsoft.com/office/officeart/2005/8/layout/vList2"/>
    <dgm:cxn modelId="{DDA12DFD-C5AC-4479-A8C1-B3D18FEA2F83}" type="presOf" srcId="{328E239A-1AAD-4AE5-B838-C559C07D4228}" destId="{977548AF-28E4-4014-A62C-A877BC6597FD}" srcOrd="0" destOrd="6" presId="urn:microsoft.com/office/officeart/2005/8/layout/vList2"/>
    <dgm:cxn modelId="{4B2C9F38-C317-432D-9CE8-D62E9C0A2C91}" type="presOf" srcId="{4C3D7180-DE30-4544-900C-752491234FF9}" destId="{680A4804-66C2-4495-963D-7A83FEB49888}" srcOrd="0" destOrd="3" presId="urn:microsoft.com/office/officeart/2005/8/layout/vList2"/>
    <dgm:cxn modelId="{6ECA6691-B2E2-4F76-B505-154ED836A155}" srcId="{D0807266-3A83-4DA9-B5E9-CAE858D2BEEA}" destId="{14BFC5D9-FCD0-4C18-9E4A-A46CC0096CCD}" srcOrd="0" destOrd="0" parTransId="{D89DC13A-6EC3-4A20-9F56-4A28825548F6}" sibTransId="{31F29493-8109-4160-83F0-2D242ACA18EB}"/>
    <dgm:cxn modelId="{1A304129-A0CB-4D2B-99F9-8E5C8E281915}" srcId="{A68B9B2C-F725-4484-9B27-1EBC1C3FDC1A}" destId="{D0807266-3A83-4DA9-B5E9-CAE858D2BEEA}" srcOrd="0" destOrd="0" parTransId="{17429D5D-3830-4867-8BCF-BC768FC75583}" sibTransId="{765169BC-B2F1-440A-AE05-CA5ADADB5090}"/>
    <dgm:cxn modelId="{D692B076-4A5A-4F10-B212-75716A9FFB35}" srcId="{A68B9B2C-F725-4484-9B27-1EBC1C3FDC1A}" destId="{2BE9767D-F792-4122-9F92-BC5AE6775B57}" srcOrd="1" destOrd="0" parTransId="{0A7ED3D9-6263-407F-B91C-831F49958C76}" sibTransId="{B4576B40-FDE8-4F93-886A-8BA879016B99}"/>
    <dgm:cxn modelId="{C5793FDC-55A7-42A2-A276-59C9238F14EA}" type="presOf" srcId="{8F3C1A96-621F-4E88-9209-F18644D15D6F}" destId="{680A4804-66C2-4495-963D-7A83FEB49888}" srcOrd="0" destOrd="2" presId="urn:microsoft.com/office/officeart/2005/8/layout/vList2"/>
    <dgm:cxn modelId="{993B3E5C-8757-4000-A50A-076897FE3F71}" srcId="{2BE9767D-F792-4122-9F92-BC5AE6775B57}" destId="{7CC4FFF4-3187-478F-9C35-804987A1CC7E}" srcOrd="7" destOrd="0" parTransId="{F40BE530-7611-49E3-8479-3C4084644489}" sibTransId="{9FA25F89-1546-475E-A58B-88E2504203DC}"/>
    <dgm:cxn modelId="{6AD2DE1F-2811-4AB9-8B8E-58FCBFF0A9AA}" srcId="{2BE9767D-F792-4122-9F92-BC5AE6775B57}" destId="{BF562139-C27F-4829-A88B-27FF5C508C42}" srcOrd="2" destOrd="0" parTransId="{B66FEE10-FD22-45DD-AD8B-6A42D252F1D8}" sibTransId="{B1A4B88D-0EC3-4801-BEC9-80AD86DE6E46}"/>
    <dgm:cxn modelId="{05EAF1AD-7F6B-45EE-BC5A-C02AC3498ACD}" srcId="{8B14A715-DE7C-48EB-8992-C7C593EB401C}" destId="{CABE4931-B467-4BE5-805D-51E2C07CA365}" srcOrd="0" destOrd="0" parTransId="{1C20DDCC-051E-4934-BD6D-870F28C7B969}" sibTransId="{E9608EAF-A54A-4EA9-94D1-04210C7EBE24}"/>
    <dgm:cxn modelId="{D67EE68A-A021-4ADC-9CE6-A0670B5A4A85}" srcId="{8B14A715-DE7C-48EB-8992-C7C593EB401C}" destId="{58A59DBA-D26A-4454-BB2E-179F637EFC01}" srcOrd="4" destOrd="0" parTransId="{1E59F082-7526-44F9-96EC-639FEE760C57}" sibTransId="{73CF12B4-AABE-4C46-81CA-E35D81FEC523}"/>
    <dgm:cxn modelId="{34EBE486-1AA0-4673-BD9D-C50609B9404F}" srcId="{2BE9767D-F792-4122-9F92-BC5AE6775B57}" destId="{EC8B5233-9655-45BD-993C-B6A3FC66F253}" srcOrd="5" destOrd="0" parTransId="{808E0E5F-1D6A-433E-BBA3-DEE8F90827AD}" sibTransId="{243AB11E-050A-4BE2-B138-2023E1400F2E}"/>
    <dgm:cxn modelId="{8B75AB18-0F7F-4E42-94BF-45581B8B0AC2}" type="presOf" srcId="{58F2A77F-49F0-42D8-B201-E53A6A934D9E}" destId="{977548AF-28E4-4014-A62C-A877BC6597FD}" srcOrd="0" destOrd="1" presId="urn:microsoft.com/office/officeart/2005/8/layout/vList2"/>
    <dgm:cxn modelId="{88FAD917-028E-4BF3-AA06-8907209A39D7}" type="presOf" srcId="{14BFC5D9-FCD0-4C18-9E4A-A46CC0096CCD}" destId="{680A4804-66C2-4495-963D-7A83FEB49888}" srcOrd="0" destOrd="0" presId="urn:microsoft.com/office/officeart/2005/8/layout/vList2"/>
    <dgm:cxn modelId="{126DAC8B-D469-45C8-8458-0CBB280DB1B7}" srcId="{2BE9767D-F792-4122-9F92-BC5AE6775B57}" destId="{5D15E2FC-9227-459B-A240-DAEBC7DC606F}" srcOrd="3" destOrd="0" parTransId="{13A85584-BDA2-47A3-909A-90C692C7059E}" sibTransId="{4D22E5F3-9084-4644-8119-E3777DD3F8EC}"/>
    <dgm:cxn modelId="{F399D25D-C22A-4833-8D18-046258AAB362}" srcId="{D0807266-3A83-4DA9-B5E9-CAE858D2BEEA}" destId="{FAC6639C-9E1A-43D6-B0C3-B0CC8FA5FC8A}" srcOrd="6" destOrd="0" parTransId="{94C8481A-69A3-4F7B-9317-D71F81A9EC89}" sibTransId="{28DD1FCF-BA0F-46A3-A9FE-D8570FC5331F}"/>
    <dgm:cxn modelId="{662C5E60-EC7C-49EA-977D-743E8651DDBB}" type="presOf" srcId="{BF562139-C27F-4829-A88B-27FF5C508C42}" destId="{977548AF-28E4-4014-A62C-A877BC6597FD}" srcOrd="0" destOrd="2" presId="urn:microsoft.com/office/officeart/2005/8/layout/vList2"/>
    <dgm:cxn modelId="{3B26BA49-8401-4647-BD55-009BD4828E30}" type="presOf" srcId="{3B291439-71FD-49F0-8012-2F40D15CABDF}" destId="{680A4804-66C2-4495-963D-7A83FEB49888}" srcOrd="0" destOrd="4" presId="urn:microsoft.com/office/officeart/2005/8/layout/vList2"/>
    <dgm:cxn modelId="{56D6E141-C2BB-4D24-81C4-739D076A42FC}" type="presOf" srcId="{FAC6639C-9E1A-43D6-B0C3-B0CC8FA5FC8A}" destId="{680A4804-66C2-4495-963D-7A83FEB49888}" srcOrd="0" destOrd="6" presId="urn:microsoft.com/office/officeart/2005/8/layout/vList2"/>
    <dgm:cxn modelId="{80949C55-1CC6-43E3-AE23-49126828734F}" srcId="{2BE9767D-F792-4122-9F92-BC5AE6775B57}" destId="{58F2A77F-49F0-42D8-B201-E53A6A934D9E}" srcOrd="1" destOrd="0" parTransId="{4C8D8692-1411-4D4F-81CD-07817D982243}" sibTransId="{869E6AC3-9C9F-4458-9278-89A97AE437F0}"/>
    <dgm:cxn modelId="{698E46EC-95EF-42E3-BF7F-0E429F162B2F}" srcId="{8B14A715-DE7C-48EB-8992-C7C593EB401C}" destId="{247806B6-0839-46BE-BED4-191C0F6F056F}" srcOrd="3" destOrd="0" parTransId="{96222177-F81C-4880-891F-9440F0F31481}" sibTransId="{D5F77F36-CF7F-40A7-8735-247D612AE401}"/>
    <dgm:cxn modelId="{5EBD5C91-8FC6-48FE-951C-2EA457C96EB8}" type="presOf" srcId="{FE81F8B4-EDE1-475C-827A-2F39C07038F9}" destId="{0BEF47C4-DE1C-42CF-B129-DED4EF07B6CD}" srcOrd="0" destOrd="1" presId="urn:microsoft.com/office/officeart/2005/8/layout/vList2"/>
    <dgm:cxn modelId="{DEC17935-A16B-4FEC-B862-F9DB42F2AC1A}" srcId="{D0807266-3A83-4DA9-B5E9-CAE858D2BEEA}" destId="{3B291439-71FD-49F0-8012-2F40D15CABDF}" srcOrd="4" destOrd="0" parTransId="{826D7D26-06AE-443A-AB55-1BDEFCEA396A}" sibTransId="{DEC4DF5C-D826-498D-840A-BF3FD315F52F}"/>
    <dgm:cxn modelId="{8E99FD85-931B-4284-9BB4-0448DC10B37E}" srcId="{8B14A715-DE7C-48EB-8992-C7C593EB401C}" destId="{FE81F8B4-EDE1-475C-827A-2F39C07038F9}" srcOrd="1" destOrd="0" parTransId="{F1064B4C-0B9F-42AC-8DBC-6F6D68D66384}" sibTransId="{8419B0E1-BE84-4B00-8B7F-BD170A3F5B45}"/>
    <dgm:cxn modelId="{A1C7B666-C988-4BBD-86E8-AAE6CA3D5FF5}" type="presOf" srcId="{DB9AD39F-11B5-44BE-990C-A5AE7D07781D}" destId="{680A4804-66C2-4495-963D-7A83FEB49888}" srcOrd="0" destOrd="1" presId="urn:microsoft.com/office/officeart/2005/8/layout/vList2"/>
    <dgm:cxn modelId="{E16361CB-3DBA-424D-B7E4-F497629F9659}" type="presOf" srcId="{5D15E2FC-9227-459B-A240-DAEBC7DC606F}" destId="{977548AF-28E4-4014-A62C-A877BC6597FD}" srcOrd="0" destOrd="3" presId="urn:microsoft.com/office/officeart/2005/8/layout/vList2"/>
    <dgm:cxn modelId="{10CC7782-9CA9-41D6-880D-A69A039664CA}" srcId="{8B14A715-DE7C-48EB-8992-C7C593EB401C}" destId="{08AABD31-25E7-464A-A7A1-54BF6A726679}" srcOrd="2" destOrd="0" parTransId="{A8FA0017-7E60-4529-97F3-EF07F10BBFA2}" sibTransId="{DCFD04B8-B6B4-4B66-8D54-AE095DAB1ACC}"/>
    <dgm:cxn modelId="{4EBCA54A-7689-4612-821D-C12C420CD60D}" srcId="{2BE9767D-F792-4122-9F92-BC5AE6775B57}" destId="{06E3FB65-54BB-4335-8EB1-7D22CDCA06FD}" srcOrd="4" destOrd="0" parTransId="{B62E3A39-0385-4843-9F69-6370B2CA6E81}" sibTransId="{E95AACD2-06F4-4C9C-8342-113A1155E786}"/>
    <dgm:cxn modelId="{4CE92E86-A752-4A02-B1EA-08C2EB5CC877}" srcId="{D0807266-3A83-4DA9-B5E9-CAE858D2BEEA}" destId="{5E0A84FF-5E95-4D41-BBA0-BA8CA4CC6A20}" srcOrd="5" destOrd="0" parTransId="{1D890B6E-91AD-4826-BB54-934373DC0EC4}" sibTransId="{54E0382A-9964-4062-BBD6-83407288456D}"/>
    <dgm:cxn modelId="{B6DB5C4B-4748-4137-817E-A47E2740B4DB}" type="presOf" srcId="{EC8B5233-9655-45BD-993C-B6A3FC66F253}" destId="{977548AF-28E4-4014-A62C-A877BC6597FD}" srcOrd="0" destOrd="5" presId="urn:microsoft.com/office/officeart/2005/8/layout/vList2"/>
    <dgm:cxn modelId="{C6AAFDFE-7D08-482C-9E79-CE4EC14A46A3}" type="presOf" srcId="{8B14A715-DE7C-48EB-8992-C7C593EB401C}" destId="{92EB050F-4B51-42E1-B211-AE8116061A62}" srcOrd="0" destOrd="0" presId="urn:microsoft.com/office/officeart/2005/8/layout/vList2"/>
    <dgm:cxn modelId="{37D28639-3E4E-47A8-A536-92A26100C582}" srcId="{2BE9767D-F792-4122-9F92-BC5AE6775B57}" destId="{D307F008-FD8E-4551-8FBC-2DAF8759A06A}" srcOrd="0" destOrd="0" parTransId="{56B1FFCC-95C2-4980-A27B-BA6F5A5B64D8}" sibTransId="{0F4EE668-A585-42B4-A28E-082AF8B6BC25}"/>
    <dgm:cxn modelId="{DEE613E3-3936-4452-AADB-7B39E8AD7793}" type="presOf" srcId="{7CC4FFF4-3187-478F-9C35-804987A1CC7E}" destId="{977548AF-28E4-4014-A62C-A877BC6597FD}" srcOrd="0" destOrd="7" presId="urn:microsoft.com/office/officeart/2005/8/layout/vList2"/>
    <dgm:cxn modelId="{BDBC68AE-C0A8-47FF-8E8B-6FBEC9527FCD}" srcId="{D0807266-3A83-4DA9-B5E9-CAE858D2BEEA}" destId="{DB9AD39F-11B5-44BE-990C-A5AE7D07781D}" srcOrd="1" destOrd="0" parTransId="{CCEF26A5-FBE0-4799-BF8A-C3DEC3356E16}" sibTransId="{9C8016FE-824E-4494-A828-FF695352B42D}"/>
    <dgm:cxn modelId="{878C4F7E-514A-4BB0-B4F2-601A96E49E71}" srcId="{D0807266-3A83-4DA9-B5E9-CAE858D2BEEA}" destId="{4C3D7180-DE30-4544-900C-752491234FF9}" srcOrd="3" destOrd="0" parTransId="{77EFF644-C286-4834-A13C-CDB82852FC88}" sibTransId="{A8FF5EAC-BCA0-44D4-94CC-08BE0CEAF14B}"/>
    <dgm:cxn modelId="{BD36B87B-6F0F-42E6-8065-29E634D4AF05}" type="presOf" srcId="{58A59DBA-D26A-4454-BB2E-179F637EFC01}" destId="{0BEF47C4-DE1C-42CF-B129-DED4EF07B6CD}" srcOrd="0" destOrd="4" presId="urn:microsoft.com/office/officeart/2005/8/layout/vList2"/>
    <dgm:cxn modelId="{19E82F9C-558A-4121-B40D-14D9BCBE41B4}" type="presOf" srcId="{2BE9767D-F792-4122-9F92-BC5AE6775B57}" destId="{7047CE0E-A003-4336-ACBD-F61DCB95346A}" srcOrd="0" destOrd="0" presId="urn:microsoft.com/office/officeart/2005/8/layout/vList2"/>
    <dgm:cxn modelId="{F89E3FB1-0CEB-4E5E-8BDA-9D5F5A5B951C}" type="presOf" srcId="{5E0A84FF-5E95-4D41-BBA0-BA8CA4CC6A20}" destId="{680A4804-66C2-4495-963D-7A83FEB49888}" srcOrd="0" destOrd="5" presId="urn:microsoft.com/office/officeart/2005/8/layout/vList2"/>
    <dgm:cxn modelId="{70FE70CE-397D-4C17-882C-53A34D8E7C56}" type="presOf" srcId="{D0807266-3A83-4DA9-B5E9-CAE858D2BEEA}" destId="{231955EC-87BE-44F1-9F1A-10800FB4EB7F}" srcOrd="0" destOrd="0" presId="urn:microsoft.com/office/officeart/2005/8/layout/vList2"/>
    <dgm:cxn modelId="{A278C703-EA0F-4B48-8199-4BFC58903948}" type="presOf" srcId="{06E3FB65-54BB-4335-8EB1-7D22CDCA06FD}" destId="{977548AF-28E4-4014-A62C-A877BC6597FD}" srcOrd="0" destOrd="4" presId="urn:microsoft.com/office/officeart/2005/8/layout/vList2"/>
    <dgm:cxn modelId="{361C0413-DB2E-4BB5-A53F-2BEE03CD166B}" type="presOf" srcId="{A68B9B2C-F725-4484-9B27-1EBC1C3FDC1A}" destId="{316C3D2F-72A7-42F7-AECA-B51183FD4089}" srcOrd="0" destOrd="0" presId="urn:microsoft.com/office/officeart/2005/8/layout/vList2"/>
    <dgm:cxn modelId="{432FFD52-DFD5-41A6-BC42-0D3BB1671A25}" type="presParOf" srcId="{316C3D2F-72A7-42F7-AECA-B51183FD4089}" destId="{231955EC-87BE-44F1-9F1A-10800FB4EB7F}" srcOrd="0" destOrd="0" presId="urn:microsoft.com/office/officeart/2005/8/layout/vList2"/>
    <dgm:cxn modelId="{A80F1CDF-963E-45D5-BABC-7BE7957753C8}" type="presParOf" srcId="{316C3D2F-72A7-42F7-AECA-B51183FD4089}" destId="{680A4804-66C2-4495-963D-7A83FEB49888}" srcOrd="1" destOrd="0" presId="urn:microsoft.com/office/officeart/2005/8/layout/vList2"/>
    <dgm:cxn modelId="{FE820DCF-4B68-45C1-81BD-AEB23CACC640}" type="presParOf" srcId="{316C3D2F-72A7-42F7-AECA-B51183FD4089}" destId="{7047CE0E-A003-4336-ACBD-F61DCB95346A}" srcOrd="2" destOrd="0" presId="urn:microsoft.com/office/officeart/2005/8/layout/vList2"/>
    <dgm:cxn modelId="{B4F1518C-7520-40F2-AE7F-8EF9CE94514C}" type="presParOf" srcId="{316C3D2F-72A7-42F7-AECA-B51183FD4089}" destId="{977548AF-28E4-4014-A62C-A877BC6597FD}" srcOrd="3" destOrd="0" presId="urn:microsoft.com/office/officeart/2005/8/layout/vList2"/>
    <dgm:cxn modelId="{AA1992C0-A87C-45F7-BCC4-22038C16726F}" type="presParOf" srcId="{316C3D2F-72A7-42F7-AECA-B51183FD4089}" destId="{92EB050F-4B51-42E1-B211-AE8116061A62}" srcOrd="4" destOrd="0" presId="urn:microsoft.com/office/officeart/2005/8/layout/vList2"/>
    <dgm:cxn modelId="{EA57F8D3-8D5E-45D7-8726-622D6DDE8612}" type="presParOf" srcId="{316C3D2F-72A7-42F7-AECA-B51183FD4089}" destId="{0BEF47C4-DE1C-42CF-B129-DED4EF07B6CD}" srcOrd="5"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80990D30-BAE7-4A70-B777-5B058D4FA0AC}" type="doc">
      <dgm:prSet loTypeId="urn:microsoft.com/office/officeart/2005/8/layout/vList2" loCatId="list" qsTypeId="urn:microsoft.com/office/officeart/2005/8/quickstyle/simple5" qsCatId="simple" csTypeId="urn:microsoft.com/office/officeart/2005/8/colors/colorful2" csCatId="colorful" phldr="1"/>
      <dgm:spPr/>
      <dgm:t>
        <a:bodyPr/>
        <a:lstStyle/>
        <a:p>
          <a:endParaRPr lang="ru-RU"/>
        </a:p>
      </dgm:t>
    </dgm:pt>
    <dgm:pt modelId="{2FA8C9CC-0C1D-4174-B372-CD12DD402DE0}">
      <dgm:prSet phldrT="[Текст]" custT="1"/>
      <dgm:spPr/>
      <dgm:t>
        <a:bodyPr/>
        <a:lstStyle/>
        <a:p>
          <a:r>
            <a:rPr lang="ru-RU" sz="1100" b="1" u="none" dirty="0" smtClean="0">
              <a:solidFill>
                <a:schemeClr val="tx1"/>
              </a:solidFill>
              <a:latin typeface="Times New Roman" panose="02020603050405020304" pitchFamily="18" charset="0"/>
              <a:cs typeface="Times New Roman" panose="02020603050405020304" pitchFamily="18" charset="0"/>
            </a:rPr>
            <a:t>Подпрограмма «Развитие инвестиционного потенциала»</a:t>
          </a:r>
          <a:endParaRPr lang="ru-RU" sz="1100" b="1" u="none" dirty="0">
            <a:solidFill>
              <a:schemeClr val="tx1"/>
            </a:solidFill>
            <a:latin typeface="Times New Roman" panose="02020603050405020304" pitchFamily="18" charset="0"/>
            <a:cs typeface="Times New Roman" panose="02020603050405020304" pitchFamily="18" charset="0"/>
          </a:endParaRPr>
        </a:p>
      </dgm:t>
    </dgm:pt>
    <dgm:pt modelId="{4BA0CFF3-31EE-4593-8025-6B6B4D2BFF46}" type="parTrans" cxnId="{1FB3995E-F7FF-41C4-9615-0A02C7AD62F7}">
      <dgm:prSet/>
      <dgm:spPr/>
      <dgm:t>
        <a:bodyPr/>
        <a:lstStyle/>
        <a:p>
          <a:endParaRPr lang="ru-RU" sz="1100">
            <a:solidFill>
              <a:schemeClr val="tx1"/>
            </a:solidFill>
            <a:latin typeface="Times New Roman" panose="02020603050405020304" pitchFamily="18" charset="0"/>
            <a:cs typeface="Times New Roman" panose="02020603050405020304" pitchFamily="18" charset="0"/>
          </a:endParaRPr>
        </a:p>
      </dgm:t>
    </dgm:pt>
    <dgm:pt modelId="{FCEE106A-8838-4574-96BD-BCB7CE01B1A6}" type="sibTrans" cxnId="{1FB3995E-F7FF-41C4-9615-0A02C7AD62F7}">
      <dgm:prSet/>
      <dgm:spPr/>
      <dgm:t>
        <a:bodyPr/>
        <a:lstStyle/>
        <a:p>
          <a:endParaRPr lang="ru-RU" sz="1100">
            <a:solidFill>
              <a:schemeClr val="tx1"/>
            </a:solidFill>
            <a:latin typeface="Times New Roman" panose="02020603050405020304" pitchFamily="18" charset="0"/>
            <a:cs typeface="Times New Roman" panose="02020603050405020304" pitchFamily="18" charset="0"/>
          </a:endParaRPr>
        </a:p>
      </dgm:t>
    </dgm:pt>
    <dgm:pt modelId="{F3D75DBB-0BA8-4779-909E-B935752582AE}">
      <dgm:prSet phldrT="[Текст]" custT="1"/>
      <dgm:spPr/>
      <dgm:t>
        <a:bodyPr/>
        <a:lstStyle/>
        <a:p>
          <a:r>
            <a:rPr lang="ru-RU" sz="1100" b="1" u="none" dirty="0" smtClean="0">
              <a:solidFill>
                <a:schemeClr val="tx1"/>
              </a:solidFill>
              <a:latin typeface="Times New Roman" panose="02020603050405020304" pitchFamily="18" charset="0"/>
              <a:cs typeface="Times New Roman" panose="02020603050405020304" pitchFamily="18" charset="0"/>
            </a:rPr>
            <a:t>Подпрограмма «Развитие малого и среднего предпринимательства» - 21,8 млн. руб.</a:t>
          </a:r>
          <a:endParaRPr lang="ru-RU" sz="1100" b="1" u="none" dirty="0">
            <a:solidFill>
              <a:schemeClr val="tx1"/>
            </a:solidFill>
            <a:latin typeface="Times New Roman" panose="02020603050405020304" pitchFamily="18" charset="0"/>
            <a:cs typeface="Times New Roman" panose="02020603050405020304" pitchFamily="18" charset="0"/>
          </a:endParaRPr>
        </a:p>
      </dgm:t>
    </dgm:pt>
    <dgm:pt modelId="{3D719C02-84FF-4411-8E15-DD774B02B079}" type="parTrans" cxnId="{10FD5BB8-0BE2-4851-AFC0-0D521F9069EB}">
      <dgm:prSet/>
      <dgm:spPr/>
      <dgm:t>
        <a:bodyPr/>
        <a:lstStyle/>
        <a:p>
          <a:endParaRPr lang="ru-RU" sz="1100">
            <a:solidFill>
              <a:schemeClr val="tx1"/>
            </a:solidFill>
            <a:latin typeface="Times New Roman" panose="02020603050405020304" pitchFamily="18" charset="0"/>
            <a:cs typeface="Times New Roman" panose="02020603050405020304" pitchFamily="18" charset="0"/>
          </a:endParaRPr>
        </a:p>
      </dgm:t>
    </dgm:pt>
    <dgm:pt modelId="{029D5623-45DA-4AE8-B534-16BB424C792D}" type="sibTrans" cxnId="{10FD5BB8-0BE2-4851-AFC0-0D521F9069EB}">
      <dgm:prSet/>
      <dgm:spPr/>
      <dgm:t>
        <a:bodyPr/>
        <a:lstStyle/>
        <a:p>
          <a:endParaRPr lang="ru-RU" sz="1100">
            <a:solidFill>
              <a:schemeClr val="tx1"/>
            </a:solidFill>
            <a:latin typeface="Times New Roman" panose="02020603050405020304" pitchFamily="18" charset="0"/>
            <a:cs typeface="Times New Roman" panose="02020603050405020304" pitchFamily="18" charset="0"/>
          </a:endParaRPr>
        </a:p>
      </dgm:t>
    </dgm:pt>
    <dgm:pt modelId="{02D421B1-F6A0-434A-98CC-DD1F48F7C6AF}">
      <dgm:prSet phldrT="[Текст]" custT="1"/>
      <dgm:spPr/>
      <dgm:t>
        <a:bodyPr/>
        <a:lstStyle/>
        <a:p>
          <a:r>
            <a:rPr lang="ru-RU" sz="1100" dirty="0" smtClean="0">
              <a:solidFill>
                <a:schemeClr val="tx1"/>
              </a:solidFill>
              <a:latin typeface="Times New Roman" panose="02020603050405020304" pitchFamily="18" charset="0"/>
              <a:cs typeface="Times New Roman" panose="02020603050405020304" pitchFamily="18" charset="0"/>
            </a:rPr>
            <a:t>Финансовая поддержка оказана 51 субъекту малого и среднего предпринимательства. Создано 22 новых рабочих мест.</a:t>
          </a:r>
          <a:endParaRPr lang="ru-RU" sz="1100" dirty="0">
            <a:solidFill>
              <a:schemeClr val="tx1"/>
            </a:solidFill>
            <a:latin typeface="Times New Roman" panose="02020603050405020304" pitchFamily="18" charset="0"/>
            <a:cs typeface="Times New Roman" panose="02020603050405020304" pitchFamily="18" charset="0"/>
          </a:endParaRPr>
        </a:p>
      </dgm:t>
    </dgm:pt>
    <dgm:pt modelId="{37530DC3-EA97-43BE-A802-E07BDCA7D660}" type="parTrans" cxnId="{7069611C-8D19-4AF4-92EC-222F7BA35D32}">
      <dgm:prSet/>
      <dgm:spPr/>
      <dgm:t>
        <a:bodyPr/>
        <a:lstStyle/>
        <a:p>
          <a:endParaRPr lang="ru-RU" sz="1100">
            <a:solidFill>
              <a:schemeClr val="tx1"/>
            </a:solidFill>
            <a:latin typeface="Times New Roman" panose="02020603050405020304" pitchFamily="18" charset="0"/>
            <a:cs typeface="Times New Roman" panose="02020603050405020304" pitchFamily="18" charset="0"/>
          </a:endParaRPr>
        </a:p>
      </dgm:t>
    </dgm:pt>
    <dgm:pt modelId="{915A9CBE-E373-4381-A1A3-C59D0C28B59D}" type="sibTrans" cxnId="{7069611C-8D19-4AF4-92EC-222F7BA35D32}">
      <dgm:prSet/>
      <dgm:spPr/>
      <dgm:t>
        <a:bodyPr/>
        <a:lstStyle/>
        <a:p>
          <a:endParaRPr lang="ru-RU" sz="1100">
            <a:solidFill>
              <a:schemeClr val="tx1"/>
            </a:solidFill>
            <a:latin typeface="Times New Roman" panose="02020603050405020304" pitchFamily="18" charset="0"/>
            <a:cs typeface="Times New Roman" panose="02020603050405020304" pitchFamily="18" charset="0"/>
          </a:endParaRPr>
        </a:p>
      </dgm:t>
    </dgm:pt>
    <dgm:pt modelId="{B857DF81-97B9-4B24-8109-42480FDF71C0}">
      <dgm:prSet custT="1"/>
      <dgm:spPr/>
      <dgm:t>
        <a:bodyPr/>
        <a:lstStyle/>
        <a:p>
          <a:r>
            <a:rPr lang="ru-RU" sz="1100" b="1" u="none" dirty="0" smtClean="0">
              <a:solidFill>
                <a:schemeClr val="tx1"/>
              </a:solidFill>
              <a:latin typeface="Times New Roman" panose="02020603050405020304" pitchFamily="18" charset="0"/>
              <a:cs typeface="Times New Roman" panose="02020603050405020304" pitchFamily="18" charset="0"/>
            </a:rPr>
            <a:t>Подпрограмма «Развитие сельского хозяйства и регулирования рынков сельскохозяйственной продукции» - 2,3 млн. руб.</a:t>
          </a:r>
          <a:endParaRPr lang="ru-RU" sz="1100" b="1" u="none" dirty="0">
            <a:solidFill>
              <a:schemeClr val="tx1"/>
            </a:solidFill>
            <a:latin typeface="Times New Roman" panose="02020603050405020304" pitchFamily="18" charset="0"/>
            <a:cs typeface="Times New Roman" panose="02020603050405020304" pitchFamily="18" charset="0"/>
          </a:endParaRPr>
        </a:p>
      </dgm:t>
    </dgm:pt>
    <dgm:pt modelId="{411F437B-0D79-477E-A278-0AF7CD2F3BF4}" type="parTrans" cxnId="{DAAAA32C-3D94-4DF7-8A7C-B2D7295833A2}">
      <dgm:prSet/>
      <dgm:spPr/>
      <dgm:t>
        <a:bodyPr/>
        <a:lstStyle/>
        <a:p>
          <a:endParaRPr lang="ru-RU" sz="1100">
            <a:solidFill>
              <a:schemeClr val="tx1"/>
            </a:solidFill>
            <a:latin typeface="Times New Roman" panose="02020603050405020304" pitchFamily="18" charset="0"/>
            <a:cs typeface="Times New Roman" panose="02020603050405020304" pitchFamily="18" charset="0"/>
          </a:endParaRPr>
        </a:p>
      </dgm:t>
    </dgm:pt>
    <dgm:pt modelId="{A561DD86-0295-4B97-822D-E86DE5DD6E28}" type="sibTrans" cxnId="{DAAAA32C-3D94-4DF7-8A7C-B2D7295833A2}">
      <dgm:prSet/>
      <dgm:spPr/>
      <dgm:t>
        <a:bodyPr/>
        <a:lstStyle/>
        <a:p>
          <a:endParaRPr lang="ru-RU" sz="1100">
            <a:solidFill>
              <a:schemeClr val="tx1"/>
            </a:solidFill>
            <a:latin typeface="Times New Roman" panose="02020603050405020304" pitchFamily="18" charset="0"/>
            <a:cs typeface="Times New Roman" panose="02020603050405020304" pitchFamily="18" charset="0"/>
          </a:endParaRPr>
        </a:p>
      </dgm:t>
    </dgm:pt>
    <dgm:pt modelId="{BFF21602-1CB4-4B65-8494-5536CF574486}">
      <dgm:prSet custT="1"/>
      <dgm:spPr/>
      <dgm:t>
        <a:bodyPr/>
        <a:lstStyle/>
        <a:p>
          <a:pPr marL="57150" indent="0" defTabSz="444500">
            <a:lnSpc>
              <a:spcPct val="90000"/>
            </a:lnSpc>
            <a:spcBef>
              <a:spcPct val="0"/>
            </a:spcBef>
            <a:spcAft>
              <a:spcPct val="20000"/>
            </a:spcAft>
            <a:buNone/>
          </a:pPr>
          <a:r>
            <a:rPr lang="ru-RU" sz="1100" dirty="0" smtClean="0">
              <a:solidFill>
                <a:schemeClr val="tx1"/>
              </a:solidFill>
              <a:latin typeface="Times New Roman" panose="02020603050405020304" pitchFamily="18" charset="0"/>
              <a:cs typeface="Times New Roman" panose="02020603050405020304" pitchFamily="18" charset="0"/>
            </a:rPr>
            <a:t>возмещение затрат, возникающих при реализации мероприятий на стимулирование развития производства картофеля (50 % стоимости приобретения элитных семян картофеля с учетом транспортных затрат на доставку и 70 % стоимости приобретения семян первой репродукции с учетом транспортных затрат на доставку); </a:t>
          </a:r>
          <a:endParaRPr lang="ru-RU" sz="1100" dirty="0">
            <a:solidFill>
              <a:schemeClr val="tx1"/>
            </a:solidFill>
            <a:latin typeface="Times New Roman" panose="02020603050405020304" pitchFamily="18" charset="0"/>
            <a:cs typeface="Times New Roman" panose="02020603050405020304" pitchFamily="18" charset="0"/>
          </a:endParaRPr>
        </a:p>
      </dgm:t>
    </dgm:pt>
    <dgm:pt modelId="{07EF9B7F-A17D-4370-B241-C994F070A55C}" type="parTrans" cxnId="{8E14E157-8F62-4A4D-87E4-FBD242025258}">
      <dgm:prSet/>
      <dgm:spPr/>
      <dgm:t>
        <a:bodyPr/>
        <a:lstStyle/>
        <a:p>
          <a:endParaRPr lang="ru-RU" sz="1100">
            <a:solidFill>
              <a:schemeClr val="tx1"/>
            </a:solidFill>
            <a:latin typeface="Times New Roman" panose="02020603050405020304" pitchFamily="18" charset="0"/>
            <a:cs typeface="Times New Roman" panose="02020603050405020304" pitchFamily="18" charset="0"/>
          </a:endParaRPr>
        </a:p>
      </dgm:t>
    </dgm:pt>
    <dgm:pt modelId="{1C587C13-37CB-4535-952D-31F1555FC794}" type="sibTrans" cxnId="{8E14E157-8F62-4A4D-87E4-FBD242025258}">
      <dgm:prSet/>
      <dgm:spPr/>
      <dgm:t>
        <a:bodyPr/>
        <a:lstStyle/>
        <a:p>
          <a:endParaRPr lang="ru-RU" sz="1100">
            <a:solidFill>
              <a:schemeClr val="tx1"/>
            </a:solidFill>
            <a:latin typeface="Times New Roman" panose="02020603050405020304" pitchFamily="18" charset="0"/>
            <a:cs typeface="Times New Roman" panose="02020603050405020304" pitchFamily="18" charset="0"/>
          </a:endParaRPr>
        </a:p>
      </dgm:t>
    </dgm:pt>
    <dgm:pt modelId="{22A34B83-4E5B-4454-B561-891C2CF60A63}">
      <dgm:prSe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sz="1100" dirty="0" smtClean="0">
              <a:solidFill>
                <a:schemeClr val="tx1"/>
              </a:solidFill>
              <a:latin typeface="Times New Roman" panose="02020603050405020304" pitchFamily="18" charset="0"/>
              <a:cs typeface="Times New Roman" panose="02020603050405020304" pitchFamily="18" charset="0"/>
            </a:rPr>
            <a:t>возмещение затрат граждан, ведущим личные подсобные хозяйства, на содержание коров. 17 ЛПХ получили поддержку на содержание 71 головы коров в размере 12 100 рублей на 1 гол. </a:t>
          </a:r>
        </a:p>
      </dgm:t>
    </dgm:pt>
    <dgm:pt modelId="{CCEB505D-CCF9-4021-AA13-6C1540B707E2}" type="parTrans" cxnId="{46078AD9-E2BB-4EE6-B39D-27D2B754A7DA}">
      <dgm:prSet/>
      <dgm:spPr/>
      <dgm:t>
        <a:bodyPr/>
        <a:lstStyle/>
        <a:p>
          <a:endParaRPr lang="ru-RU" sz="1100">
            <a:solidFill>
              <a:schemeClr val="tx1"/>
            </a:solidFill>
            <a:latin typeface="Times New Roman" panose="02020603050405020304" pitchFamily="18" charset="0"/>
            <a:cs typeface="Times New Roman" panose="02020603050405020304" pitchFamily="18" charset="0"/>
          </a:endParaRPr>
        </a:p>
      </dgm:t>
    </dgm:pt>
    <dgm:pt modelId="{AEFD313E-BFA6-4279-A1AD-08E19DC2994F}" type="sibTrans" cxnId="{46078AD9-E2BB-4EE6-B39D-27D2B754A7DA}">
      <dgm:prSet/>
      <dgm:spPr/>
      <dgm:t>
        <a:bodyPr/>
        <a:lstStyle/>
        <a:p>
          <a:endParaRPr lang="ru-RU" sz="1100">
            <a:solidFill>
              <a:schemeClr val="tx1"/>
            </a:solidFill>
            <a:latin typeface="Times New Roman" panose="02020603050405020304" pitchFamily="18" charset="0"/>
            <a:cs typeface="Times New Roman" panose="02020603050405020304" pitchFamily="18" charset="0"/>
          </a:endParaRPr>
        </a:p>
      </dgm:t>
    </dgm:pt>
    <dgm:pt modelId="{F5A13C01-270C-44FD-992D-13532D19FF58}">
      <dgm:prSet custT="1"/>
      <dgm:spPr/>
      <dgm:t>
        <a:bodyPr/>
        <a:lstStyle/>
        <a:p>
          <a:r>
            <a:rPr lang="ru-RU" sz="1100" b="1" u="none" dirty="0" smtClean="0">
              <a:solidFill>
                <a:schemeClr val="tx1"/>
              </a:solidFill>
              <a:latin typeface="Times New Roman" panose="02020603050405020304" pitchFamily="18" charset="0"/>
              <a:cs typeface="Times New Roman" panose="02020603050405020304" pitchFamily="18" charset="0"/>
            </a:rPr>
            <a:t>Подпрограмма «Развитие торговли в муниципальном образовании «Невельский городской округ» - 0,1 млн. руб.</a:t>
          </a:r>
          <a:endParaRPr lang="ru-RU" sz="1100" b="1" u="none" dirty="0">
            <a:solidFill>
              <a:schemeClr val="tx1"/>
            </a:solidFill>
            <a:latin typeface="Times New Roman" panose="02020603050405020304" pitchFamily="18" charset="0"/>
            <a:cs typeface="Times New Roman" panose="02020603050405020304" pitchFamily="18" charset="0"/>
          </a:endParaRPr>
        </a:p>
      </dgm:t>
    </dgm:pt>
    <dgm:pt modelId="{E0D8BB0E-8C4A-49E7-8E34-AB5A54B5F378}" type="parTrans" cxnId="{8315C0A8-188B-4CDC-9E37-E6460773F632}">
      <dgm:prSet/>
      <dgm:spPr/>
      <dgm:t>
        <a:bodyPr/>
        <a:lstStyle/>
        <a:p>
          <a:endParaRPr lang="ru-RU" sz="1100">
            <a:solidFill>
              <a:schemeClr val="tx1"/>
            </a:solidFill>
            <a:latin typeface="Times New Roman" panose="02020603050405020304" pitchFamily="18" charset="0"/>
            <a:cs typeface="Times New Roman" panose="02020603050405020304" pitchFamily="18" charset="0"/>
          </a:endParaRPr>
        </a:p>
      </dgm:t>
    </dgm:pt>
    <dgm:pt modelId="{1A48C0CC-4F0D-4028-91E3-067F4F0011D1}" type="sibTrans" cxnId="{8315C0A8-188B-4CDC-9E37-E6460773F632}">
      <dgm:prSet/>
      <dgm:spPr/>
      <dgm:t>
        <a:bodyPr/>
        <a:lstStyle/>
        <a:p>
          <a:endParaRPr lang="ru-RU" sz="1100">
            <a:solidFill>
              <a:schemeClr val="tx1"/>
            </a:solidFill>
            <a:latin typeface="Times New Roman" panose="02020603050405020304" pitchFamily="18" charset="0"/>
            <a:cs typeface="Times New Roman" panose="02020603050405020304" pitchFamily="18" charset="0"/>
          </a:endParaRPr>
        </a:p>
      </dgm:t>
    </dgm:pt>
    <dgm:pt modelId="{A3ABF178-F389-4D19-AFA1-DB2DCE72EDCF}">
      <dgm:prSet phldrT="[Текст]" custT="1"/>
      <dgm:spPr/>
      <dgm:t>
        <a:bodyPr/>
        <a:lstStyle/>
        <a:p>
          <a:r>
            <a:rPr lang="ru-RU" sz="1100" dirty="0" smtClean="0">
              <a:solidFill>
                <a:schemeClr val="tx1"/>
              </a:solidFill>
              <a:latin typeface="Times New Roman" panose="02020603050405020304" pitchFamily="18" charset="0"/>
              <a:cs typeface="Times New Roman" panose="02020603050405020304" pitchFamily="18" charset="0"/>
            </a:rPr>
            <a:t>в Реестр приоритетных инвестиционных проектов Невельского городского округа были включен инвестиционный проект «Модернизация территории ООО «Невельский судоремонт» с целью организации судостроительного и судоремонтного завода»</a:t>
          </a:r>
          <a:endParaRPr lang="ru-RU" sz="1100" dirty="0">
            <a:solidFill>
              <a:schemeClr val="tx1"/>
            </a:solidFill>
            <a:latin typeface="Times New Roman" panose="02020603050405020304" pitchFamily="18" charset="0"/>
            <a:cs typeface="Times New Roman" panose="02020603050405020304" pitchFamily="18" charset="0"/>
          </a:endParaRPr>
        </a:p>
      </dgm:t>
    </dgm:pt>
    <dgm:pt modelId="{D592072F-48BB-4154-96ED-7EDE3FD7F973}" type="parTrans" cxnId="{11748FC9-0C6B-490A-835F-ABAFD154427D}">
      <dgm:prSet/>
      <dgm:spPr/>
      <dgm:t>
        <a:bodyPr/>
        <a:lstStyle/>
        <a:p>
          <a:endParaRPr lang="ru-RU" sz="1100">
            <a:solidFill>
              <a:schemeClr val="tx1"/>
            </a:solidFill>
            <a:latin typeface="Times New Roman" panose="02020603050405020304" pitchFamily="18" charset="0"/>
            <a:cs typeface="Times New Roman" panose="02020603050405020304" pitchFamily="18" charset="0"/>
          </a:endParaRPr>
        </a:p>
      </dgm:t>
    </dgm:pt>
    <dgm:pt modelId="{1011D675-FBFA-44AD-8FF8-10C2FC9B5962}" type="sibTrans" cxnId="{11748FC9-0C6B-490A-835F-ABAFD154427D}">
      <dgm:prSet/>
      <dgm:spPr/>
      <dgm:t>
        <a:bodyPr/>
        <a:lstStyle/>
        <a:p>
          <a:endParaRPr lang="ru-RU" sz="1100">
            <a:solidFill>
              <a:schemeClr val="tx1"/>
            </a:solidFill>
            <a:latin typeface="Times New Roman" panose="02020603050405020304" pitchFamily="18" charset="0"/>
            <a:cs typeface="Times New Roman" panose="02020603050405020304" pitchFamily="18" charset="0"/>
          </a:endParaRPr>
        </a:p>
      </dgm:t>
    </dgm:pt>
    <dgm:pt modelId="{70BAC4CA-BB0C-4AC1-B0C6-E9341F45A47A}">
      <dgm:prSet custT="1"/>
      <dgm:spPr/>
      <dgm:t>
        <a:bodyPr/>
        <a:lstStyle/>
        <a:p>
          <a:pPr marL="57150" indent="0" defTabSz="444500">
            <a:lnSpc>
              <a:spcPct val="90000"/>
            </a:lnSpc>
            <a:spcBef>
              <a:spcPct val="0"/>
            </a:spcBef>
            <a:spcAft>
              <a:spcPct val="20000"/>
            </a:spcAft>
            <a:buNone/>
          </a:pPr>
          <a:r>
            <a:rPr lang="ru-RU" sz="1100" dirty="0" smtClean="0">
              <a:solidFill>
                <a:schemeClr val="tx1"/>
              </a:solidFill>
              <a:latin typeface="Times New Roman" panose="02020603050405020304" pitchFamily="18" charset="0"/>
              <a:cs typeface="Times New Roman" panose="02020603050405020304" pitchFamily="18" charset="0"/>
            </a:rPr>
            <a:t>возмещение затрат, связанных с приобретением и доставкой минеральных удобрений отечественного производства, используемых для улучшения кормовых угодий, производства картофеля и овощей (в размере до 50 % от их стоимости с учетом транспортных затрат на доставку); </a:t>
          </a:r>
          <a:endParaRPr lang="ru-RU" sz="1100" dirty="0">
            <a:solidFill>
              <a:schemeClr val="tx1"/>
            </a:solidFill>
            <a:latin typeface="Times New Roman" panose="02020603050405020304" pitchFamily="18" charset="0"/>
            <a:cs typeface="Times New Roman" panose="02020603050405020304" pitchFamily="18" charset="0"/>
          </a:endParaRPr>
        </a:p>
      </dgm:t>
    </dgm:pt>
    <dgm:pt modelId="{D2B0E88A-DE77-47DC-B15E-E36611F47F36}" type="parTrans" cxnId="{5D5F130E-4053-4EF9-BA58-BE9877E9B222}">
      <dgm:prSet/>
      <dgm:spPr/>
      <dgm:t>
        <a:bodyPr/>
        <a:lstStyle/>
        <a:p>
          <a:endParaRPr lang="ru-RU" sz="1100">
            <a:solidFill>
              <a:schemeClr val="tx1"/>
            </a:solidFill>
            <a:latin typeface="Times New Roman" panose="02020603050405020304" pitchFamily="18" charset="0"/>
            <a:cs typeface="Times New Roman" panose="02020603050405020304" pitchFamily="18" charset="0"/>
          </a:endParaRPr>
        </a:p>
      </dgm:t>
    </dgm:pt>
    <dgm:pt modelId="{8A224B8C-F896-49A6-9E80-57B72BAC34E5}" type="sibTrans" cxnId="{5D5F130E-4053-4EF9-BA58-BE9877E9B222}">
      <dgm:prSet/>
      <dgm:spPr/>
      <dgm:t>
        <a:bodyPr/>
        <a:lstStyle/>
        <a:p>
          <a:endParaRPr lang="ru-RU" sz="1100">
            <a:solidFill>
              <a:schemeClr val="tx1"/>
            </a:solidFill>
            <a:latin typeface="Times New Roman" panose="02020603050405020304" pitchFamily="18" charset="0"/>
            <a:cs typeface="Times New Roman" panose="02020603050405020304" pitchFamily="18" charset="0"/>
          </a:endParaRPr>
        </a:p>
      </dgm:t>
    </dgm:pt>
    <dgm:pt modelId="{171A171C-C1E0-415A-B077-9B2051799F01}">
      <dgm:prSet custT="1"/>
      <dgm:spPr/>
      <dgm:t>
        <a:bodyPr/>
        <a:lstStyle/>
        <a:p>
          <a:r>
            <a:rPr lang="ru-RU" sz="1100" dirty="0" smtClean="0">
              <a:solidFill>
                <a:schemeClr val="tx1"/>
              </a:solidFill>
              <a:latin typeface="Times New Roman" panose="02020603050405020304" pitchFamily="18" charset="0"/>
              <a:cs typeface="Times New Roman" panose="02020603050405020304" pitchFamily="18" charset="0"/>
            </a:rPr>
            <a:t>За 2019 год проведена 366 ярмарок выходного дня, в том числе 8 специализированных ярмарок.</a:t>
          </a:r>
          <a:endParaRPr lang="ru-RU" sz="1100" dirty="0">
            <a:solidFill>
              <a:schemeClr val="tx1"/>
            </a:solidFill>
            <a:latin typeface="Times New Roman" panose="02020603050405020304" pitchFamily="18" charset="0"/>
            <a:cs typeface="Times New Roman" panose="02020603050405020304" pitchFamily="18" charset="0"/>
          </a:endParaRPr>
        </a:p>
      </dgm:t>
    </dgm:pt>
    <dgm:pt modelId="{9078BD8B-2E26-4AD1-BB67-F184F34F4105}" type="parTrans" cxnId="{97881B39-57E1-4A0F-B118-5A78829A40E9}">
      <dgm:prSet/>
      <dgm:spPr/>
      <dgm:t>
        <a:bodyPr/>
        <a:lstStyle/>
        <a:p>
          <a:endParaRPr lang="ru-RU" sz="1100">
            <a:solidFill>
              <a:schemeClr val="tx1"/>
            </a:solidFill>
            <a:latin typeface="Times New Roman" panose="02020603050405020304" pitchFamily="18" charset="0"/>
            <a:cs typeface="Times New Roman" panose="02020603050405020304" pitchFamily="18" charset="0"/>
          </a:endParaRPr>
        </a:p>
      </dgm:t>
    </dgm:pt>
    <dgm:pt modelId="{63F319E2-F107-4204-AC94-3F9F8D54D25B}" type="sibTrans" cxnId="{97881B39-57E1-4A0F-B118-5A78829A40E9}">
      <dgm:prSet/>
      <dgm:spPr/>
      <dgm:t>
        <a:bodyPr/>
        <a:lstStyle/>
        <a:p>
          <a:endParaRPr lang="ru-RU" sz="1100">
            <a:solidFill>
              <a:schemeClr val="tx1"/>
            </a:solidFill>
            <a:latin typeface="Times New Roman" panose="02020603050405020304" pitchFamily="18" charset="0"/>
            <a:cs typeface="Times New Roman" panose="02020603050405020304" pitchFamily="18" charset="0"/>
          </a:endParaRPr>
        </a:p>
      </dgm:t>
    </dgm:pt>
    <dgm:pt modelId="{BE75B947-65BC-44B0-A3F2-31C76C7751FE}">
      <dgm:prSet custT="1"/>
      <dgm:spPr/>
      <dgm:t>
        <a:bodyPr/>
        <a:lstStyle/>
        <a:p>
          <a:r>
            <a:rPr lang="ru-RU" sz="1100" dirty="0" smtClean="0">
              <a:solidFill>
                <a:schemeClr val="tx1"/>
              </a:solidFill>
              <a:latin typeface="Times New Roman" panose="02020603050405020304" pitchFamily="18" charset="0"/>
              <a:cs typeface="Times New Roman" panose="02020603050405020304" pitchFamily="18" charset="0"/>
            </a:rPr>
            <a:t>Поддержка предоставлена 5 СНТ. Субсидии представляются в размере 50 % общей суммы сметных затрат на инженерное обеспечение территории.</a:t>
          </a:r>
          <a:endParaRPr lang="ru-RU" sz="1100" dirty="0">
            <a:solidFill>
              <a:schemeClr val="tx1"/>
            </a:solidFill>
            <a:latin typeface="Times New Roman" panose="02020603050405020304" pitchFamily="18" charset="0"/>
            <a:cs typeface="Times New Roman" panose="02020603050405020304" pitchFamily="18" charset="0"/>
          </a:endParaRPr>
        </a:p>
      </dgm:t>
    </dgm:pt>
    <dgm:pt modelId="{CA8B33DC-1A2F-41C4-8931-D14086777C1E}" type="sibTrans" cxnId="{807C75A0-E735-4E2D-B08D-C1B7E4E8DE0C}">
      <dgm:prSet/>
      <dgm:spPr/>
      <dgm:t>
        <a:bodyPr/>
        <a:lstStyle/>
        <a:p>
          <a:endParaRPr lang="ru-RU" sz="1100">
            <a:solidFill>
              <a:schemeClr val="tx1"/>
            </a:solidFill>
            <a:latin typeface="Times New Roman" panose="02020603050405020304" pitchFamily="18" charset="0"/>
            <a:cs typeface="Times New Roman" panose="02020603050405020304" pitchFamily="18" charset="0"/>
          </a:endParaRPr>
        </a:p>
      </dgm:t>
    </dgm:pt>
    <dgm:pt modelId="{8A1275B6-5196-4025-8770-C3292C928B32}" type="parTrans" cxnId="{807C75A0-E735-4E2D-B08D-C1B7E4E8DE0C}">
      <dgm:prSet/>
      <dgm:spPr/>
      <dgm:t>
        <a:bodyPr/>
        <a:lstStyle/>
        <a:p>
          <a:endParaRPr lang="ru-RU" sz="1100">
            <a:solidFill>
              <a:schemeClr val="tx1"/>
            </a:solidFill>
            <a:latin typeface="Times New Roman" panose="02020603050405020304" pitchFamily="18" charset="0"/>
            <a:cs typeface="Times New Roman" panose="02020603050405020304" pitchFamily="18" charset="0"/>
          </a:endParaRPr>
        </a:p>
      </dgm:t>
    </dgm:pt>
    <dgm:pt modelId="{36424D9C-79AA-4B08-98E2-C6ECD793B291}">
      <dgm:prSet custT="1"/>
      <dgm:spPr/>
      <dgm:t>
        <a:bodyPr/>
        <a:lstStyle/>
        <a:p>
          <a:r>
            <a:rPr lang="ru-RU" sz="1100" b="1" u="none" dirty="0" smtClean="0">
              <a:solidFill>
                <a:schemeClr val="tx1"/>
              </a:solidFill>
              <a:latin typeface="Times New Roman" panose="02020603050405020304" pitchFamily="18" charset="0"/>
              <a:cs typeface="Times New Roman" panose="02020603050405020304" pitchFamily="18" charset="0"/>
            </a:rPr>
            <a:t>Подпрограмма «Поддержка садоводческих, огороднических и дачных некоммерческих объединений граждан – 0,3 млн. руб.</a:t>
          </a:r>
          <a:endParaRPr lang="ru-RU" sz="1100" b="1" u="none" dirty="0">
            <a:solidFill>
              <a:schemeClr val="tx1"/>
            </a:solidFill>
            <a:latin typeface="Times New Roman" panose="02020603050405020304" pitchFamily="18" charset="0"/>
            <a:cs typeface="Times New Roman" panose="02020603050405020304" pitchFamily="18" charset="0"/>
          </a:endParaRPr>
        </a:p>
      </dgm:t>
    </dgm:pt>
    <dgm:pt modelId="{5C231847-3F66-4639-B8C5-8AA03605C17E}" type="sibTrans" cxnId="{4A37B715-1A89-4A7E-80F0-099E1E3B667E}">
      <dgm:prSet/>
      <dgm:spPr/>
      <dgm:t>
        <a:bodyPr/>
        <a:lstStyle/>
        <a:p>
          <a:endParaRPr lang="ru-RU" sz="1100">
            <a:solidFill>
              <a:schemeClr val="tx1"/>
            </a:solidFill>
            <a:latin typeface="Times New Roman" panose="02020603050405020304" pitchFamily="18" charset="0"/>
            <a:cs typeface="Times New Roman" panose="02020603050405020304" pitchFamily="18" charset="0"/>
          </a:endParaRPr>
        </a:p>
      </dgm:t>
    </dgm:pt>
    <dgm:pt modelId="{9A816763-2439-4155-BFA5-7F564B70EED1}" type="parTrans" cxnId="{4A37B715-1A89-4A7E-80F0-099E1E3B667E}">
      <dgm:prSet/>
      <dgm:spPr/>
      <dgm:t>
        <a:bodyPr/>
        <a:lstStyle/>
        <a:p>
          <a:endParaRPr lang="ru-RU" sz="1100">
            <a:solidFill>
              <a:schemeClr val="tx1"/>
            </a:solidFill>
            <a:latin typeface="Times New Roman" panose="02020603050405020304" pitchFamily="18" charset="0"/>
            <a:cs typeface="Times New Roman" panose="02020603050405020304" pitchFamily="18" charset="0"/>
          </a:endParaRPr>
        </a:p>
      </dgm:t>
    </dgm:pt>
    <dgm:pt modelId="{4A6CE903-DDF1-4B94-AA34-F57AC818DC52}" type="pres">
      <dgm:prSet presAssocID="{80990D30-BAE7-4A70-B777-5B058D4FA0AC}" presName="linear" presStyleCnt="0">
        <dgm:presLayoutVars>
          <dgm:animLvl val="lvl"/>
          <dgm:resizeHandles val="exact"/>
        </dgm:presLayoutVars>
      </dgm:prSet>
      <dgm:spPr/>
      <dgm:t>
        <a:bodyPr/>
        <a:lstStyle/>
        <a:p>
          <a:endParaRPr lang="ru-RU"/>
        </a:p>
      </dgm:t>
    </dgm:pt>
    <dgm:pt modelId="{DC3A3D73-DC81-4B4D-ACD5-8DBFCE76679C}" type="pres">
      <dgm:prSet presAssocID="{2FA8C9CC-0C1D-4174-B372-CD12DD402DE0}" presName="parentText" presStyleLbl="node1" presStyleIdx="0" presStyleCnt="5">
        <dgm:presLayoutVars>
          <dgm:chMax val="0"/>
          <dgm:bulletEnabled val="1"/>
        </dgm:presLayoutVars>
      </dgm:prSet>
      <dgm:spPr/>
      <dgm:t>
        <a:bodyPr/>
        <a:lstStyle/>
        <a:p>
          <a:endParaRPr lang="ru-RU"/>
        </a:p>
      </dgm:t>
    </dgm:pt>
    <dgm:pt modelId="{12BD3413-FBBD-4AFD-9408-483A238E2993}" type="pres">
      <dgm:prSet presAssocID="{2FA8C9CC-0C1D-4174-B372-CD12DD402DE0}" presName="childText" presStyleLbl="revTx" presStyleIdx="0" presStyleCnt="5" custScaleY="121235">
        <dgm:presLayoutVars>
          <dgm:bulletEnabled val="1"/>
        </dgm:presLayoutVars>
      </dgm:prSet>
      <dgm:spPr/>
      <dgm:t>
        <a:bodyPr/>
        <a:lstStyle/>
        <a:p>
          <a:endParaRPr lang="ru-RU"/>
        </a:p>
      </dgm:t>
    </dgm:pt>
    <dgm:pt modelId="{2DDC2EF2-D8A0-4B44-9F47-4043E0B669FC}" type="pres">
      <dgm:prSet presAssocID="{F3D75DBB-0BA8-4779-909E-B935752582AE}" presName="parentText" presStyleLbl="node1" presStyleIdx="1" presStyleCnt="5" custLinFactNeighborY="-28222">
        <dgm:presLayoutVars>
          <dgm:chMax val="0"/>
          <dgm:bulletEnabled val="1"/>
        </dgm:presLayoutVars>
      </dgm:prSet>
      <dgm:spPr/>
      <dgm:t>
        <a:bodyPr/>
        <a:lstStyle/>
        <a:p>
          <a:endParaRPr lang="ru-RU"/>
        </a:p>
      </dgm:t>
    </dgm:pt>
    <dgm:pt modelId="{D9CA8B0C-1FD7-44DC-9CB9-42E6D49B5C24}" type="pres">
      <dgm:prSet presAssocID="{F3D75DBB-0BA8-4779-909E-B935752582AE}" presName="childText" presStyleLbl="revTx" presStyleIdx="1" presStyleCnt="5" custScaleY="57825">
        <dgm:presLayoutVars>
          <dgm:bulletEnabled val="1"/>
        </dgm:presLayoutVars>
      </dgm:prSet>
      <dgm:spPr/>
      <dgm:t>
        <a:bodyPr/>
        <a:lstStyle/>
        <a:p>
          <a:endParaRPr lang="ru-RU"/>
        </a:p>
      </dgm:t>
    </dgm:pt>
    <dgm:pt modelId="{F8179B74-D772-4FA7-BB08-A47FB3D035A6}" type="pres">
      <dgm:prSet presAssocID="{B857DF81-97B9-4B24-8109-42480FDF71C0}" presName="parentText" presStyleLbl="node1" presStyleIdx="2" presStyleCnt="5" custLinFactNeighborY="-1440">
        <dgm:presLayoutVars>
          <dgm:chMax val="0"/>
          <dgm:bulletEnabled val="1"/>
        </dgm:presLayoutVars>
      </dgm:prSet>
      <dgm:spPr/>
      <dgm:t>
        <a:bodyPr/>
        <a:lstStyle/>
        <a:p>
          <a:endParaRPr lang="ru-RU"/>
        </a:p>
      </dgm:t>
    </dgm:pt>
    <dgm:pt modelId="{7F6B1D57-73B7-437D-8D19-E000B53425FB}" type="pres">
      <dgm:prSet presAssocID="{B857DF81-97B9-4B24-8109-42480FDF71C0}" presName="childText" presStyleLbl="revTx" presStyleIdx="2" presStyleCnt="5">
        <dgm:presLayoutVars>
          <dgm:bulletEnabled val="1"/>
        </dgm:presLayoutVars>
      </dgm:prSet>
      <dgm:spPr/>
      <dgm:t>
        <a:bodyPr/>
        <a:lstStyle/>
        <a:p>
          <a:endParaRPr lang="ru-RU"/>
        </a:p>
      </dgm:t>
    </dgm:pt>
    <dgm:pt modelId="{6D96EC64-1A36-443F-B3E8-92F095662E29}" type="pres">
      <dgm:prSet presAssocID="{36424D9C-79AA-4B08-98E2-C6ECD793B291}" presName="parentText" presStyleLbl="node1" presStyleIdx="3" presStyleCnt="5">
        <dgm:presLayoutVars>
          <dgm:chMax val="0"/>
          <dgm:bulletEnabled val="1"/>
        </dgm:presLayoutVars>
      </dgm:prSet>
      <dgm:spPr/>
      <dgm:t>
        <a:bodyPr/>
        <a:lstStyle/>
        <a:p>
          <a:endParaRPr lang="ru-RU"/>
        </a:p>
      </dgm:t>
    </dgm:pt>
    <dgm:pt modelId="{AAD61E4B-2967-4FF2-95A1-25BD416CFA54}" type="pres">
      <dgm:prSet presAssocID="{36424D9C-79AA-4B08-98E2-C6ECD793B291}" presName="childText" presStyleLbl="revTx" presStyleIdx="3" presStyleCnt="5" custScaleY="79390">
        <dgm:presLayoutVars>
          <dgm:bulletEnabled val="1"/>
        </dgm:presLayoutVars>
      </dgm:prSet>
      <dgm:spPr/>
      <dgm:t>
        <a:bodyPr/>
        <a:lstStyle/>
        <a:p>
          <a:endParaRPr lang="ru-RU"/>
        </a:p>
      </dgm:t>
    </dgm:pt>
    <dgm:pt modelId="{F0ABD2DC-348D-49E6-BCA2-FE5CD8398597}" type="pres">
      <dgm:prSet presAssocID="{F5A13C01-270C-44FD-992D-13532D19FF58}" presName="parentText" presStyleLbl="node1" presStyleIdx="4" presStyleCnt="5">
        <dgm:presLayoutVars>
          <dgm:chMax val="0"/>
          <dgm:bulletEnabled val="1"/>
        </dgm:presLayoutVars>
      </dgm:prSet>
      <dgm:spPr/>
      <dgm:t>
        <a:bodyPr/>
        <a:lstStyle/>
        <a:p>
          <a:endParaRPr lang="ru-RU"/>
        </a:p>
      </dgm:t>
    </dgm:pt>
    <dgm:pt modelId="{30AF560B-030E-485B-B760-86767C62FB23}" type="pres">
      <dgm:prSet presAssocID="{F5A13C01-270C-44FD-992D-13532D19FF58}" presName="childText" presStyleLbl="revTx" presStyleIdx="4" presStyleCnt="5">
        <dgm:presLayoutVars>
          <dgm:bulletEnabled val="1"/>
        </dgm:presLayoutVars>
      </dgm:prSet>
      <dgm:spPr/>
      <dgm:t>
        <a:bodyPr/>
        <a:lstStyle/>
        <a:p>
          <a:endParaRPr lang="ru-RU"/>
        </a:p>
      </dgm:t>
    </dgm:pt>
  </dgm:ptLst>
  <dgm:cxnLst>
    <dgm:cxn modelId="{11748FC9-0C6B-490A-835F-ABAFD154427D}" srcId="{2FA8C9CC-0C1D-4174-B372-CD12DD402DE0}" destId="{A3ABF178-F389-4D19-AFA1-DB2DCE72EDCF}" srcOrd="0" destOrd="0" parTransId="{D592072F-48BB-4154-96ED-7EDE3FD7F973}" sibTransId="{1011D675-FBFA-44AD-8FF8-10C2FC9B5962}"/>
    <dgm:cxn modelId="{8315C0A8-188B-4CDC-9E37-E6460773F632}" srcId="{80990D30-BAE7-4A70-B777-5B058D4FA0AC}" destId="{F5A13C01-270C-44FD-992D-13532D19FF58}" srcOrd="4" destOrd="0" parTransId="{E0D8BB0E-8C4A-49E7-8E34-AB5A54B5F378}" sibTransId="{1A48C0CC-4F0D-4028-91E3-067F4F0011D1}"/>
    <dgm:cxn modelId="{D3A4B665-C457-4AE0-9A64-E180969D9B41}" type="presOf" srcId="{36424D9C-79AA-4B08-98E2-C6ECD793B291}" destId="{6D96EC64-1A36-443F-B3E8-92F095662E29}" srcOrd="0" destOrd="0" presId="urn:microsoft.com/office/officeart/2005/8/layout/vList2"/>
    <dgm:cxn modelId="{807C75A0-E735-4E2D-B08D-C1B7E4E8DE0C}" srcId="{36424D9C-79AA-4B08-98E2-C6ECD793B291}" destId="{BE75B947-65BC-44B0-A3F2-31C76C7751FE}" srcOrd="0" destOrd="0" parTransId="{8A1275B6-5196-4025-8770-C3292C928B32}" sibTransId="{CA8B33DC-1A2F-41C4-8931-D14086777C1E}"/>
    <dgm:cxn modelId="{7AA64932-4D5D-49F2-AD01-6520E8FCE442}" type="presOf" srcId="{F5A13C01-270C-44FD-992D-13532D19FF58}" destId="{F0ABD2DC-348D-49E6-BCA2-FE5CD8398597}" srcOrd="0" destOrd="0" presId="urn:microsoft.com/office/officeart/2005/8/layout/vList2"/>
    <dgm:cxn modelId="{32A217FC-CB9C-4CBA-A958-B71A56671EE1}" type="presOf" srcId="{02D421B1-F6A0-434A-98CC-DD1F48F7C6AF}" destId="{D9CA8B0C-1FD7-44DC-9CB9-42E6D49B5C24}" srcOrd="0" destOrd="0" presId="urn:microsoft.com/office/officeart/2005/8/layout/vList2"/>
    <dgm:cxn modelId="{D62B5F3F-2E29-4DEA-94E4-F0BE025AE371}" type="presOf" srcId="{171A171C-C1E0-415A-B077-9B2051799F01}" destId="{30AF560B-030E-485B-B760-86767C62FB23}" srcOrd="0" destOrd="0" presId="urn:microsoft.com/office/officeart/2005/8/layout/vList2"/>
    <dgm:cxn modelId="{23B744E2-4E18-48FE-BDBC-63AAA3B5DC51}" type="presOf" srcId="{B857DF81-97B9-4B24-8109-42480FDF71C0}" destId="{F8179B74-D772-4FA7-BB08-A47FB3D035A6}" srcOrd="0" destOrd="0" presId="urn:microsoft.com/office/officeart/2005/8/layout/vList2"/>
    <dgm:cxn modelId="{0A807F83-CB67-49F6-837E-78FE37C6CD0E}" type="presOf" srcId="{BFF21602-1CB4-4B65-8494-5536CF574486}" destId="{7F6B1D57-73B7-437D-8D19-E000B53425FB}" srcOrd="0" destOrd="1" presId="urn:microsoft.com/office/officeart/2005/8/layout/vList2"/>
    <dgm:cxn modelId="{5D5F130E-4053-4EF9-BA58-BE9877E9B222}" srcId="{B857DF81-97B9-4B24-8109-42480FDF71C0}" destId="{70BAC4CA-BB0C-4AC1-B0C6-E9341F45A47A}" srcOrd="0" destOrd="0" parTransId="{D2B0E88A-DE77-47DC-B15E-E36611F47F36}" sibTransId="{8A224B8C-F896-49A6-9E80-57B72BAC34E5}"/>
    <dgm:cxn modelId="{B202F4F6-3556-41C2-9EC4-1C48662E5A82}" type="presOf" srcId="{A3ABF178-F389-4D19-AFA1-DB2DCE72EDCF}" destId="{12BD3413-FBBD-4AFD-9408-483A238E2993}" srcOrd="0" destOrd="0" presId="urn:microsoft.com/office/officeart/2005/8/layout/vList2"/>
    <dgm:cxn modelId="{8E14E157-8F62-4A4D-87E4-FBD242025258}" srcId="{B857DF81-97B9-4B24-8109-42480FDF71C0}" destId="{BFF21602-1CB4-4B65-8494-5536CF574486}" srcOrd="1" destOrd="0" parTransId="{07EF9B7F-A17D-4370-B241-C994F070A55C}" sibTransId="{1C587C13-37CB-4535-952D-31F1555FC794}"/>
    <dgm:cxn modelId="{2EE06625-20C9-40B8-9188-597D05CFAD11}" type="presOf" srcId="{BE75B947-65BC-44B0-A3F2-31C76C7751FE}" destId="{AAD61E4B-2967-4FF2-95A1-25BD416CFA54}" srcOrd="0" destOrd="0" presId="urn:microsoft.com/office/officeart/2005/8/layout/vList2"/>
    <dgm:cxn modelId="{1FB3995E-F7FF-41C4-9615-0A02C7AD62F7}" srcId="{80990D30-BAE7-4A70-B777-5B058D4FA0AC}" destId="{2FA8C9CC-0C1D-4174-B372-CD12DD402DE0}" srcOrd="0" destOrd="0" parTransId="{4BA0CFF3-31EE-4593-8025-6B6B4D2BFF46}" sibTransId="{FCEE106A-8838-4574-96BD-BCB7CE01B1A6}"/>
    <dgm:cxn modelId="{4A37B715-1A89-4A7E-80F0-099E1E3B667E}" srcId="{80990D30-BAE7-4A70-B777-5B058D4FA0AC}" destId="{36424D9C-79AA-4B08-98E2-C6ECD793B291}" srcOrd="3" destOrd="0" parTransId="{9A816763-2439-4155-BFA5-7F564B70EED1}" sibTransId="{5C231847-3F66-4639-B8C5-8AA03605C17E}"/>
    <dgm:cxn modelId="{10FD5BB8-0BE2-4851-AFC0-0D521F9069EB}" srcId="{80990D30-BAE7-4A70-B777-5B058D4FA0AC}" destId="{F3D75DBB-0BA8-4779-909E-B935752582AE}" srcOrd="1" destOrd="0" parTransId="{3D719C02-84FF-4411-8E15-DD774B02B079}" sibTransId="{029D5623-45DA-4AE8-B534-16BB424C792D}"/>
    <dgm:cxn modelId="{46078AD9-E2BB-4EE6-B39D-27D2B754A7DA}" srcId="{B857DF81-97B9-4B24-8109-42480FDF71C0}" destId="{22A34B83-4E5B-4454-B561-891C2CF60A63}" srcOrd="2" destOrd="0" parTransId="{CCEB505D-CCF9-4021-AA13-6C1540B707E2}" sibTransId="{AEFD313E-BFA6-4279-A1AD-08E19DC2994F}"/>
    <dgm:cxn modelId="{7069611C-8D19-4AF4-92EC-222F7BA35D32}" srcId="{F3D75DBB-0BA8-4779-909E-B935752582AE}" destId="{02D421B1-F6A0-434A-98CC-DD1F48F7C6AF}" srcOrd="0" destOrd="0" parTransId="{37530DC3-EA97-43BE-A802-E07BDCA7D660}" sibTransId="{915A9CBE-E373-4381-A1A3-C59D0C28B59D}"/>
    <dgm:cxn modelId="{799F5E4D-5DBB-4C89-B9BB-6565E6CDD073}" type="presOf" srcId="{F3D75DBB-0BA8-4779-909E-B935752582AE}" destId="{2DDC2EF2-D8A0-4B44-9F47-4043E0B669FC}" srcOrd="0" destOrd="0" presId="urn:microsoft.com/office/officeart/2005/8/layout/vList2"/>
    <dgm:cxn modelId="{00BB96F7-5D3A-4EC6-8FFB-A1F7AA3FD2F7}" type="presOf" srcId="{2FA8C9CC-0C1D-4174-B372-CD12DD402DE0}" destId="{DC3A3D73-DC81-4B4D-ACD5-8DBFCE76679C}" srcOrd="0" destOrd="0" presId="urn:microsoft.com/office/officeart/2005/8/layout/vList2"/>
    <dgm:cxn modelId="{28AB52DB-BE24-4C9A-9FFB-66761D6E2FE7}" type="presOf" srcId="{70BAC4CA-BB0C-4AC1-B0C6-E9341F45A47A}" destId="{7F6B1D57-73B7-437D-8D19-E000B53425FB}" srcOrd="0" destOrd="0" presId="urn:microsoft.com/office/officeart/2005/8/layout/vList2"/>
    <dgm:cxn modelId="{89311B3A-B952-4C2D-8D57-23DA4058F168}" type="presOf" srcId="{22A34B83-4E5B-4454-B561-891C2CF60A63}" destId="{7F6B1D57-73B7-437D-8D19-E000B53425FB}" srcOrd="0" destOrd="2" presId="urn:microsoft.com/office/officeart/2005/8/layout/vList2"/>
    <dgm:cxn modelId="{97881B39-57E1-4A0F-B118-5A78829A40E9}" srcId="{F5A13C01-270C-44FD-992D-13532D19FF58}" destId="{171A171C-C1E0-415A-B077-9B2051799F01}" srcOrd="0" destOrd="0" parTransId="{9078BD8B-2E26-4AD1-BB67-F184F34F4105}" sibTransId="{63F319E2-F107-4204-AC94-3F9F8D54D25B}"/>
    <dgm:cxn modelId="{DAAAA32C-3D94-4DF7-8A7C-B2D7295833A2}" srcId="{80990D30-BAE7-4A70-B777-5B058D4FA0AC}" destId="{B857DF81-97B9-4B24-8109-42480FDF71C0}" srcOrd="2" destOrd="0" parTransId="{411F437B-0D79-477E-A278-0AF7CD2F3BF4}" sibTransId="{A561DD86-0295-4B97-822D-E86DE5DD6E28}"/>
    <dgm:cxn modelId="{21CA2F72-B1D3-4F43-84D9-615194C244F2}" type="presOf" srcId="{80990D30-BAE7-4A70-B777-5B058D4FA0AC}" destId="{4A6CE903-DDF1-4B94-AA34-F57AC818DC52}" srcOrd="0" destOrd="0" presId="urn:microsoft.com/office/officeart/2005/8/layout/vList2"/>
    <dgm:cxn modelId="{15B42714-851E-4401-8D54-0BCBA3B27A94}" type="presParOf" srcId="{4A6CE903-DDF1-4B94-AA34-F57AC818DC52}" destId="{DC3A3D73-DC81-4B4D-ACD5-8DBFCE76679C}" srcOrd="0" destOrd="0" presId="urn:microsoft.com/office/officeart/2005/8/layout/vList2"/>
    <dgm:cxn modelId="{04326C95-ED49-4ECA-8BDA-73926B0AE141}" type="presParOf" srcId="{4A6CE903-DDF1-4B94-AA34-F57AC818DC52}" destId="{12BD3413-FBBD-4AFD-9408-483A238E2993}" srcOrd="1" destOrd="0" presId="urn:microsoft.com/office/officeart/2005/8/layout/vList2"/>
    <dgm:cxn modelId="{DE359B9D-9856-4C49-8755-3638AF516FE1}" type="presParOf" srcId="{4A6CE903-DDF1-4B94-AA34-F57AC818DC52}" destId="{2DDC2EF2-D8A0-4B44-9F47-4043E0B669FC}" srcOrd="2" destOrd="0" presId="urn:microsoft.com/office/officeart/2005/8/layout/vList2"/>
    <dgm:cxn modelId="{B162CBEF-5D40-417A-8F07-F36B99510B7F}" type="presParOf" srcId="{4A6CE903-DDF1-4B94-AA34-F57AC818DC52}" destId="{D9CA8B0C-1FD7-44DC-9CB9-42E6D49B5C24}" srcOrd="3" destOrd="0" presId="urn:microsoft.com/office/officeart/2005/8/layout/vList2"/>
    <dgm:cxn modelId="{CDE397EA-ACF8-4AF4-A067-F72876E8EDDE}" type="presParOf" srcId="{4A6CE903-DDF1-4B94-AA34-F57AC818DC52}" destId="{F8179B74-D772-4FA7-BB08-A47FB3D035A6}" srcOrd="4" destOrd="0" presId="urn:microsoft.com/office/officeart/2005/8/layout/vList2"/>
    <dgm:cxn modelId="{6F98DC24-20D2-45DF-8B3B-87BF0D66B8D5}" type="presParOf" srcId="{4A6CE903-DDF1-4B94-AA34-F57AC818DC52}" destId="{7F6B1D57-73B7-437D-8D19-E000B53425FB}" srcOrd="5" destOrd="0" presId="urn:microsoft.com/office/officeart/2005/8/layout/vList2"/>
    <dgm:cxn modelId="{C92A00E7-61A8-4B00-8A05-5BAEAE0A3E0C}" type="presParOf" srcId="{4A6CE903-DDF1-4B94-AA34-F57AC818DC52}" destId="{6D96EC64-1A36-443F-B3E8-92F095662E29}" srcOrd="6" destOrd="0" presId="urn:microsoft.com/office/officeart/2005/8/layout/vList2"/>
    <dgm:cxn modelId="{EFD58A30-498E-4EAA-B0EF-8AA6099EF95E}" type="presParOf" srcId="{4A6CE903-DDF1-4B94-AA34-F57AC818DC52}" destId="{AAD61E4B-2967-4FF2-95A1-25BD416CFA54}" srcOrd="7" destOrd="0" presId="urn:microsoft.com/office/officeart/2005/8/layout/vList2"/>
    <dgm:cxn modelId="{CEC02922-8F78-4B86-9B9F-701E1308D843}" type="presParOf" srcId="{4A6CE903-DDF1-4B94-AA34-F57AC818DC52}" destId="{F0ABD2DC-348D-49E6-BCA2-FE5CD8398597}" srcOrd="8" destOrd="0" presId="urn:microsoft.com/office/officeart/2005/8/layout/vList2"/>
    <dgm:cxn modelId="{49C8AD91-353B-453B-BE1C-7BFAD60CD948}" type="presParOf" srcId="{4A6CE903-DDF1-4B94-AA34-F57AC818DC52}" destId="{30AF560B-030E-485B-B760-86767C62FB23}" srcOrd="9"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46CD03C7-46F7-4677-93D4-45527358010E}" type="doc">
      <dgm:prSet loTypeId="urn:microsoft.com/office/officeart/2005/8/layout/vList2" loCatId="list" qsTypeId="urn:microsoft.com/office/officeart/2005/8/quickstyle/simple3" qsCatId="simple" csTypeId="urn:microsoft.com/office/officeart/2005/8/colors/colorful2" csCatId="colorful" phldr="1"/>
      <dgm:spPr/>
      <dgm:t>
        <a:bodyPr/>
        <a:lstStyle/>
        <a:p>
          <a:endParaRPr lang="ru-RU"/>
        </a:p>
      </dgm:t>
    </dgm:pt>
    <dgm:pt modelId="{B8468BA5-9864-45A3-8B1B-6D111DB46AE6}">
      <dgm:prSet phldrT="[Текст]" custT="1"/>
      <dgm:spPr/>
      <dgm:t>
        <a:bodyPr/>
        <a:lstStyle/>
        <a:p>
          <a:r>
            <a:rPr lang="ru-RU" sz="1200" b="1" dirty="0" smtClean="0">
              <a:latin typeface="Times New Roman" panose="02020603050405020304" pitchFamily="18" charset="0"/>
              <a:cs typeface="Times New Roman" panose="02020603050405020304" pitchFamily="18" charset="0"/>
            </a:rPr>
            <a:t>Обеспечение информационной открытости деятельности администрации Невельского городского округа –                     10 065,5 тыс. руб.</a:t>
          </a:r>
          <a:endParaRPr lang="ru-RU" sz="1200" b="1" dirty="0">
            <a:latin typeface="Times New Roman" panose="02020603050405020304" pitchFamily="18" charset="0"/>
            <a:cs typeface="Times New Roman" panose="02020603050405020304" pitchFamily="18" charset="0"/>
          </a:endParaRPr>
        </a:p>
      </dgm:t>
    </dgm:pt>
    <dgm:pt modelId="{D66FA3E0-D97E-415B-8C27-161EB7D8EB84}" type="parTrans" cxnId="{700A0B58-32ED-4887-8960-95655A46BE5D}">
      <dgm:prSet/>
      <dgm:spPr/>
      <dgm:t>
        <a:bodyPr/>
        <a:lstStyle/>
        <a:p>
          <a:endParaRPr lang="ru-RU" sz="1200">
            <a:latin typeface="Times New Roman" panose="02020603050405020304" pitchFamily="18" charset="0"/>
            <a:cs typeface="Times New Roman" panose="02020603050405020304" pitchFamily="18" charset="0"/>
          </a:endParaRPr>
        </a:p>
      </dgm:t>
    </dgm:pt>
    <dgm:pt modelId="{93A94FCD-637C-4F91-94E4-1F6B0E5FDEB7}" type="sibTrans" cxnId="{700A0B58-32ED-4887-8960-95655A46BE5D}">
      <dgm:prSet/>
      <dgm:spPr/>
      <dgm:t>
        <a:bodyPr/>
        <a:lstStyle/>
        <a:p>
          <a:endParaRPr lang="ru-RU" sz="1200">
            <a:latin typeface="Times New Roman" panose="02020603050405020304" pitchFamily="18" charset="0"/>
            <a:cs typeface="Times New Roman" panose="02020603050405020304" pitchFamily="18" charset="0"/>
          </a:endParaRPr>
        </a:p>
      </dgm:t>
    </dgm:pt>
    <dgm:pt modelId="{86630DB9-A724-431B-911B-A8546C307E11}">
      <dgm:prSet phldrT="[Текст]" custT="1"/>
      <dgm:spPr/>
      <dgm:t>
        <a:bodyPr/>
        <a:lstStyle/>
        <a:p>
          <a:r>
            <a:rPr lang="ru-RU" sz="1200" dirty="0" smtClean="0">
              <a:latin typeface="Times New Roman" panose="02020603050405020304" pitchFamily="18" charset="0"/>
              <a:cs typeface="Times New Roman" panose="02020603050405020304" pitchFamily="18" charset="0"/>
            </a:rPr>
            <a:t>проведено 415 мероприятий с участием представителей общественности различной направленности; </a:t>
          </a:r>
          <a:endParaRPr lang="ru-RU" sz="1200" dirty="0">
            <a:latin typeface="Times New Roman" panose="02020603050405020304" pitchFamily="18" charset="0"/>
            <a:cs typeface="Times New Roman" panose="02020603050405020304" pitchFamily="18" charset="0"/>
          </a:endParaRPr>
        </a:p>
      </dgm:t>
    </dgm:pt>
    <dgm:pt modelId="{01A1E3A0-C9C9-481C-85FF-5C1327541B17}" type="parTrans" cxnId="{A6010A1F-FBC8-463A-A8B6-3A21E1932B0D}">
      <dgm:prSet/>
      <dgm:spPr/>
      <dgm:t>
        <a:bodyPr/>
        <a:lstStyle/>
        <a:p>
          <a:endParaRPr lang="ru-RU" sz="1200">
            <a:latin typeface="Times New Roman" panose="02020603050405020304" pitchFamily="18" charset="0"/>
            <a:cs typeface="Times New Roman" panose="02020603050405020304" pitchFamily="18" charset="0"/>
          </a:endParaRPr>
        </a:p>
      </dgm:t>
    </dgm:pt>
    <dgm:pt modelId="{03C0A07B-D40D-4653-8671-E5337B90F973}" type="sibTrans" cxnId="{A6010A1F-FBC8-463A-A8B6-3A21E1932B0D}">
      <dgm:prSet/>
      <dgm:spPr/>
      <dgm:t>
        <a:bodyPr/>
        <a:lstStyle/>
        <a:p>
          <a:endParaRPr lang="ru-RU" sz="1200">
            <a:latin typeface="Times New Roman" panose="02020603050405020304" pitchFamily="18" charset="0"/>
            <a:cs typeface="Times New Roman" panose="02020603050405020304" pitchFamily="18" charset="0"/>
          </a:endParaRPr>
        </a:p>
      </dgm:t>
    </dgm:pt>
    <dgm:pt modelId="{4F293EA6-5BD3-4011-AE0D-78A70FDEA1B6}">
      <dgm:prSet phldrT="[Текст]" custT="1"/>
      <dgm:spPr/>
      <dgm:t>
        <a:bodyPr/>
        <a:lstStyle/>
        <a:p>
          <a:r>
            <a:rPr lang="ru-RU" sz="1200" b="1" dirty="0" smtClean="0">
              <a:latin typeface="Times New Roman" panose="02020603050405020304" pitchFamily="18" charset="0"/>
              <a:cs typeface="Times New Roman" panose="02020603050405020304" pitchFamily="18" charset="0"/>
            </a:rPr>
            <a:t>Повышение эффективности и результативности муниципальной службы – 600,7 тыс. руб.</a:t>
          </a:r>
          <a:endParaRPr lang="ru-RU" sz="1200" b="1" dirty="0">
            <a:latin typeface="Times New Roman" panose="02020603050405020304" pitchFamily="18" charset="0"/>
            <a:cs typeface="Times New Roman" panose="02020603050405020304" pitchFamily="18" charset="0"/>
          </a:endParaRPr>
        </a:p>
      </dgm:t>
    </dgm:pt>
    <dgm:pt modelId="{17C41907-9EA6-4184-8830-465EDF959580}" type="parTrans" cxnId="{DDCF5EAE-74D9-447F-810D-8D7A8B1AC1B4}">
      <dgm:prSet/>
      <dgm:spPr/>
      <dgm:t>
        <a:bodyPr/>
        <a:lstStyle/>
        <a:p>
          <a:endParaRPr lang="ru-RU" sz="1200">
            <a:latin typeface="Times New Roman" panose="02020603050405020304" pitchFamily="18" charset="0"/>
            <a:cs typeface="Times New Roman" panose="02020603050405020304" pitchFamily="18" charset="0"/>
          </a:endParaRPr>
        </a:p>
      </dgm:t>
    </dgm:pt>
    <dgm:pt modelId="{662DC189-05DA-4519-8816-6059BB71BCE7}" type="sibTrans" cxnId="{DDCF5EAE-74D9-447F-810D-8D7A8B1AC1B4}">
      <dgm:prSet/>
      <dgm:spPr/>
      <dgm:t>
        <a:bodyPr/>
        <a:lstStyle/>
        <a:p>
          <a:endParaRPr lang="ru-RU" sz="1200">
            <a:latin typeface="Times New Roman" panose="02020603050405020304" pitchFamily="18" charset="0"/>
            <a:cs typeface="Times New Roman" panose="02020603050405020304" pitchFamily="18" charset="0"/>
          </a:endParaRPr>
        </a:p>
      </dgm:t>
    </dgm:pt>
    <dgm:pt modelId="{83F2FA9F-406B-4C0E-BC92-BEDC128B04A1}">
      <dgm:prSet phldrT="[Текст]" custT="1"/>
      <dgm:spPr/>
      <dgm:t>
        <a:bodyPr/>
        <a:lstStyle/>
        <a:p>
          <a:r>
            <a:rPr lang="ru-RU" sz="1200" dirty="0" smtClean="0">
              <a:latin typeface="Times New Roman" panose="02020603050405020304" pitchFamily="18" charset="0"/>
              <a:cs typeface="Times New Roman" panose="02020603050405020304" pitchFamily="18" charset="0"/>
            </a:rPr>
            <a:t>принято 10 муниципальных актов, регулирующих вопросы прохождения муниципальной службы в связи с внесением изменений в федеральное и региональное законодательство.</a:t>
          </a:r>
          <a:endParaRPr lang="ru-RU" sz="1200" dirty="0">
            <a:latin typeface="Times New Roman" panose="02020603050405020304" pitchFamily="18" charset="0"/>
            <a:cs typeface="Times New Roman" panose="02020603050405020304" pitchFamily="18" charset="0"/>
          </a:endParaRPr>
        </a:p>
      </dgm:t>
    </dgm:pt>
    <dgm:pt modelId="{93426187-C5C7-45F8-A807-AA06D230A9B5}" type="parTrans" cxnId="{95BA444E-010C-4782-A874-97790C5E1495}">
      <dgm:prSet/>
      <dgm:spPr/>
      <dgm:t>
        <a:bodyPr/>
        <a:lstStyle/>
        <a:p>
          <a:endParaRPr lang="ru-RU" sz="1200">
            <a:latin typeface="Times New Roman" panose="02020603050405020304" pitchFamily="18" charset="0"/>
            <a:cs typeface="Times New Roman" panose="02020603050405020304" pitchFamily="18" charset="0"/>
          </a:endParaRPr>
        </a:p>
      </dgm:t>
    </dgm:pt>
    <dgm:pt modelId="{51550CBB-6637-4EE4-92F6-DCBDA3E4561D}" type="sibTrans" cxnId="{95BA444E-010C-4782-A874-97790C5E1495}">
      <dgm:prSet/>
      <dgm:spPr/>
      <dgm:t>
        <a:bodyPr/>
        <a:lstStyle/>
        <a:p>
          <a:endParaRPr lang="ru-RU" sz="1200">
            <a:latin typeface="Times New Roman" panose="02020603050405020304" pitchFamily="18" charset="0"/>
            <a:cs typeface="Times New Roman" panose="02020603050405020304" pitchFamily="18" charset="0"/>
          </a:endParaRPr>
        </a:p>
      </dgm:t>
    </dgm:pt>
    <dgm:pt modelId="{4DAB7B78-E898-4F57-B938-8F5E87EE3787}">
      <dgm:prSet phldrT="[Текст]" custT="1"/>
      <dgm:spPr/>
      <dgm:t>
        <a:bodyPr/>
        <a:lstStyle/>
        <a:p>
          <a:r>
            <a:rPr lang="ru-RU" sz="1200" dirty="0" smtClean="0">
              <a:solidFill>
                <a:schemeClr val="tx1"/>
              </a:solidFill>
              <a:latin typeface="Times New Roman" panose="02020603050405020304" pitchFamily="18" charset="0"/>
              <a:cs typeface="Times New Roman" panose="02020603050405020304" pitchFamily="18" charset="0"/>
            </a:rPr>
            <a:t>размещено 850 информационных материалов на официальном сайте администрации;</a:t>
          </a:r>
          <a:endParaRPr lang="ru-RU" sz="1200" dirty="0">
            <a:solidFill>
              <a:schemeClr val="tx1"/>
            </a:solidFill>
            <a:latin typeface="Times New Roman" panose="02020603050405020304" pitchFamily="18" charset="0"/>
            <a:cs typeface="Times New Roman" panose="02020603050405020304" pitchFamily="18" charset="0"/>
          </a:endParaRPr>
        </a:p>
      </dgm:t>
    </dgm:pt>
    <dgm:pt modelId="{B010FE8B-B400-4423-B77E-CDA0EC068051}" type="parTrans" cxnId="{2FEFE8DC-A321-4CE6-9B80-65E6318490C8}">
      <dgm:prSet/>
      <dgm:spPr/>
      <dgm:t>
        <a:bodyPr/>
        <a:lstStyle/>
        <a:p>
          <a:endParaRPr lang="ru-RU" sz="1200">
            <a:latin typeface="Times New Roman" panose="02020603050405020304" pitchFamily="18" charset="0"/>
            <a:cs typeface="Times New Roman" panose="02020603050405020304" pitchFamily="18" charset="0"/>
          </a:endParaRPr>
        </a:p>
      </dgm:t>
    </dgm:pt>
    <dgm:pt modelId="{617ABB06-ED0B-4EA3-A13E-10FA9481078C}" type="sibTrans" cxnId="{2FEFE8DC-A321-4CE6-9B80-65E6318490C8}">
      <dgm:prSet/>
      <dgm:spPr/>
      <dgm:t>
        <a:bodyPr/>
        <a:lstStyle/>
        <a:p>
          <a:endParaRPr lang="ru-RU" sz="1200">
            <a:latin typeface="Times New Roman" panose="02020603050405020304" pitchFamily="18" charset="0"/>
            <a:cs typeface="Times New Roman" panose="02020603050405020304" pitchFamily="18" charset="0"/>
          </a:endParaRPr>
        </a:p>
      </dgm:t>
    </dgm:pt>
    <dgm:pt modelId="{FB5BFFC2-0385-4ACE-9F12-0D98899ADE1B}">
      <dgm:prSet phldrT="[Текст]" custT="1"/>
      <dgm:spPr/>
      <dgm:t>
        <a:bodyPr/>
        <a:lstStyle/>
        <a:p>
          <a:r>
            <a:rPr lang="ru-RU" sz="1200" dirty="0" smtClean="0">
              <a:solidFill>
                <a:schemeClr val="tx1"/>
              </a:solidFill>
              <a:latin typeface="Times New Roman" panose="02020603050405020304" pitchFamily="18" charset="0"/>
              <a:cs typeface="Times New Roman" panose="02020603050405020304" pitchFamily="18" charset="0"/>
            </a:rPr>
            <a:t>размещено 484 информационных материалов в газете «Невельские новости».</a:t>
          </a:r>
          <a:endParaRPr lang="ru-RU" sz="1200" dirty="0">
            <a:solidFill>
              <a:schemeClr val="tx1"/>
            </a:solidFill>
            <a:latin typeface="Times New Roman" panose="02020603050405020304" pitchFamily="18" charset="0"/>
            <a:cs typeface="Times New Roman" panose="02020603050405020304" pitchFamily="18" charset="0"/>
          </a:endParaRPr>
        </a:p>
      </dgm:t>
    </dgm:pt>
    <dgm:pt modelId="{FF249024-3130-4876-9938-65FC32FF094F}" type="parTrans" cxnId="{8EE3015B-144F-45C0-94F0-1E3B46C576CD}">
      <dgm:prSet/>
      <dgm:spPr/>
      <dgm:t>
        <a:bodyPr/>
        <a:lstStyle/>
        <a:p>
          <a:endParaRPr lang="ru-RU" sz="1200">
            <a:latin typeface="Times New Roman" panose="02020603050405020304" pitchFamily="18" charset="0"/>
            <a:cs typeface="Times New Roman" panose="02020603050405020304" pitchFamily="18" charset="0"/>
          </a:endParaRPr>
        </a:p>
      </dgm:t>
    </dgm:pt>
    <dgm:pt modelId="{7F0B8E9A-0418-4C96-9212-5248BF132C9D}" type="sibTrans" cxnId="{8EE3015B-144F-45C0-94F0-1E3B46C576CD}">
      <dgm:prSet/>
      <dgm:spPr/>
      <dgm:t>
        <a:bodyPr/>
        <a:lstStyle/>
        <a:p>
          <a:endParaRPr lang="ru-RU" sz="1200">
            <a:latin typeface="Times New Roman" panose="02020603050405020304" pitchFamily="18" charset="0"/>
            <a:cs typeface="Times New Roman" panose="02020603050405020304" pitchFamily="18" charset="0"/>
          </a:endParaRPr>
        </a:p>
      </dgm:t>
    </dgm:pt>
    <dgm:pt modelId="{40DD5400-A00E-4EBD-93FA-EA7AEAAE09A2}">
      <dgm:prSet custT="1"/>
      <dgm:spPr/>
      <dgm:t>
        <a:bodyPr/>
        <a:lstStyle/>
        <a:p>
          <a:r>
            <a:rPr lang="ru-RU" sz="1200" dirty="0" smtClean="0">
              <a:latin typeface="Times New Roman" panose="02020603050405020304" pitchFamily="18" charset="0"/>
              <a:cs typeface="Times New Roman" panose="02020603050405020304" pitchFamily="18" charset="0"/>
            </a:rPr>
            <a:t>19 муниципальных служащих награждены Почетными грамотами и благодарственными письмами администрации и мэра НГО; Благодарственными письмами, Почетными грамотами, Почетными дипломами министерств и ведомств Сахалинской области.</a:t>
          </a:r>
          <a:endParaRPr lang="ru-RU" sz="1200" dirty="0">
            <a:latin typeface="Times New Roman" panose="02020603050405020304" pitchFamily="18" charset="0"/>
            <a:cs typeface="Times New Roman" panose="02020603050405020304" pitchFamily="18" charset="0"/>
          </a:endParaRPr>
        </a:p>
      </dgm:t>
    </dgm:pt>
    <dgm:pt modelId="{C17F0D4B-03A9-4BEA-9C6A-571FE3C1BD7E}" type="parTrans" cxnId="{395575A2-E080-4B12-BB17-7462A10DB058}">
      <dgm:prSet/>
      <dgm:spPr/>
      <dgm:t>
        <a:bodyPr/>
        <a:lstStyle/>
        <a:p>
          <a:endParaRPr lang="ru-RU" sz="1200">
            <a:latin typeface="Times New Roman" panose="02020603050405020304" pitchFamily="18" charset="0"/>
            <a:cs typeface="Times New Roman" panose="02020603050405020304" pitchFamily="18" charset="0"/>
          </a:endParaRPr>
        </a:p>
      </dgm:t>
    </dgm:pt>
    <dgm:pt modelId="{7FA1620D-2985-4DA1-8B8F-AD954B58E532}" type="sibTrans" cxnId="{395575A2-E080-4B12-BB17-7462A10DB058}">
      <dgm:prSet/>
      <dgm:spPr/>
      <dgm:t>
        <a:bodyPr/>
        <a:lstStyle/>
        <a:p>
          <a:endParaRPr lang="ru-RU" sz="1200">
            <a:latin typeface="Times New Roman" panose="02020603050405020304" pitchFamily="18" charset="0"/>
            <a:cs typeface="Times New Roman" panose="02020603050405020304" pitchFamily="18" charset="0"/>
          </a:endParaRPr>
        </a:p>
      </dgm:t>
    </dgm:pt>
    <dgm:pt modelId="{E5A54DE7-3684-4868-A2EC-0C5189ADB302}">
      <dgm:prSet phldrT="[Текст]" custT="1"/>
      <dgm:spPr/>
      <dgm:t>
        <a:bodyPr/>
        <a:lstStyle/>
        <a:p>
          <a:r>
            <a:rPr lang="ru-RU" sz="1200" dirty="0" smtClean="0">
              <a:solidFill>
                <a:schemeClr val="tx1"/>
              </a:solidFill>
              <a:latin typeface="Times New Roman" panose="02020603050405020304" pitchFamily="18" charset="0"/>
              <a:cs typeface="Times New Roman" panose="02020603050405020304" pitchFamily="18" charset="0"/>
            </a:rPr>
            <a:t>97 встречи руководства района с жителями и трудовыми коллективами; </a:t>
          </a:r>
          <a:endParaRPr lang="ru-RU" sz="1200" dirty="0">
            <a:solidFill>
              <a:schemeClr val="tx1"/>
            </a:solidFill>
            <a:latin typeface="Times New Roman" panose="02020603050405020304" pitchFamily="18" charset="0"/>
            <a:cs typeface="Times New Roman" panose="02020603050405020304" pitchFamily="18" charset="0"/>
          </a:endParaRPr>
        </a:p>
      </dgm:t>
    </dgm:pt>
    <dgm:pt modelId="{3DBBE6FC-5D13-4C36-A3F5-C82A9C82E5FF}" type="parTrans" cxnId="{F8A1A231-B2DD-4906-97CF-5B9EB46B863D}">
      <dgm:prSet/>
      <dgm:spPr/>
      <dgm:t>
        <a:bodyPr/>
        <a:lstStyle/>
        <a:p>
          <a:endParaRPr lang="ru-RU" sz="1200">
            <a:latin typeface="Times New Roman" panose="02020603050405020304" pitchFamily="18" charset="0"/>
            <a:cs typeface="Times New Roman" panose="02020603050405020304" pitchFamily="18" charset="0"/>
          </a:endParaRPr>
        </a:p>
      </dgm:t>
    </dgm:pt>
    <dgm:pt modelId="{2EB3D2E5-A2FE-4F85-9718-1FD40E57CF06}" type="sibTrans" cxnId="{F8A1A231-B2DD-4906-97CF-5B9EB46B863D}">
      <dgm:prSet/>
      <dgm:spPr/>
      <dgm:t>
        <a:bodyPr/>
        <a:lstStyle/>
        <a:p>
          <a:endParaRPr lang="ru-RU" sz="1200">
            <a:latin typeface="Times New Roman" panose="02020603050405020304" pitchFamily="18" charset="0"/>
            <a:cs typeface="Times New Roman" panose="02020603050405020304" pitchFamily="18" charset="0"/>
          </a:endParaRPr>
        </a:p>
      </dgm:t>
    </dgm:pt>
    <dgm:pt modelId="{121B3067-8799-4E8C-9FBD-4FC98CF1AF70}">
      <dgm:prSet phldrT="[Текст]" custT="1"/>
      <dgm:spPr/>
      <dgm:t>
        <a:bodyPr/>
        <a:lstStyle/>
        <a:p>
          <a:r>
            <a:rPr lang="ru-RU" sz="1200" dirty="0" smtClean="0">
              <a:solidFill>
                <a:schemeClr val="tx1"/>
              </a:solidFill>
              <a:latin typeface="Times New Roman" panose="02020603050405020304" pitchFamily="18" charset="0"/>
              <a:cs typeface="Times New Roman" panose="02020603050405020304" pitchFamily="18" charset="0"/>
            </a:rPr>
            <a:t>10 «Круглых столов»; </a:t>
          </a:r>
          <a:endParaRPr lang="ru-RU" sz="1200" dirty="0">
            <a:solidFill>
              <a:schemeClr val="tx1"/>
            </a:solidFill>
            <a:latin typeface="Times New Roman" panose="02020603050405020304" pitchFamily="18" charset="0"/>
            <a:cs typeface="Times New Roman" panose="02020603050405020304" pitchFamily="18" charset="0"/>
          </a:endParaRPr>
        </a:p>
      </dgm:t>
    </dgm:pt>
    <dgm:pt modelId="{09762948-E013-4010-8344-D69D8D9D0382}" type="parTrans" cxnId="{CCB252E4-B0F8-42E3-AA63-4F59BCAEF6AC}">
      <dgm:prSet/>
      <dgm:spPr/>
      <dgm:t>
        <a:bodyPr/>
        <a:lstStyle/>
        <a:p>
          <a:endParaRPr lang="ru-RU" sz="1200">
            <a:latin typeface="Times New Roman" panose="02020603050405020304" pitchFamily="18" charset="0"/>
            <a:cs typeface="Times New Roman" panose="02020603050405020304" pitchFamily="18" charset="0"/>
          </a:endParaRPr>
        </a:p>
      </dgm:t>
    </dgm:pt>
    <dgm:pt modelId="{E9EE8C1D-75FF-42A8-9860-DAD07FD12E5E}" type="sibTrans" cxnId="{CCB252E4-B0F8-42E3-AA63-4F59BCAEF6AC}">
      <dgm:prSet/>
      <dgm:spPr/>
      <dgm:t>
        <a:bodyPr/>
        <a:lstStyle/>
        <a:p>
          <a:endParaRPr lang="ru-RU" sz="1200">
            <a:latin typeface="Times New Roman" panose="02020603050405020304" pitchFamily="18" charset="0"/>
            <a:cs typeface="Times New Roman" panose="02020603050405020304" pitchFamily="18" charset="0"/>
          </a:endParaRPr>
        </a:p>
      </dgm:t>
    </dgm:pt>
    <dgm:pt modelId="{F4CECC56-0171-4DEE-AF12-6F50785C2155}">
      <dgm:prSet phldrT="[Текст]" custT="1"/>
      <dgm:spPr/>
      <dgm:t>
        <a:bodyPr/>
        <a:lstStyle/>
        <a:p>
          <a:r>
            <a:rPr lang="ru-RU" sz="1200" dirty="0" smtClean="0">
              <a:solidFill>
                <a:schemeClr val="tx1"/>
              </a:solidFill>
              <a:latin typeface="Times New Roman" panose="02020603050405020304" pitchFamily="18" charset="0"/>
              <a:cs typeface="Times New Roman" panose="02020603050405020304" pitchFamily="18" charset="0"/>
            </a:rPr>
            <a:t>36 заседаний Общественного совета при администрации Невельского городского округа; </a:t>
          </a:r>
          <a:endParaRPr lang="ru-RU" sz="1200" dirty="0">
            <a:solidFill>
              <a:schemeClr val="tx1"/>
            </a:solidFill>
            <a:latin typeface="Times New Roman" panose="02020603050405020304" pitchFamily="18" charset="0"/>
            <a:cs typeface="Times New Roman" panose="02020603050405020304" pitchFamily="18" charset="0"/>
          </a:endParaRPr>
        </a:p>
      </dgm:t>
    </dgm:pt>
    <dgm:pt modelId="{D3A20FBC-D2B2-4832-97C9-A2E48321F84A}" type="parTrans" cxnId="{E8004878-8A31-4295-9F83-773BBF1E2300}">
      <dgm:prSet/>
      <dgm:spPr/>
      <dgm:t>
        <a:bodyPr/>
        <a:lstStyle/>
        <a:p>
          <a:endParaRPr lang="ru-RU" sz="1200">
            <a:latin typeface="Times New Roman" panose="02020603050405020304" pitchFamily="18" charset="0"/>
            <a:cs typeface="Times New Roman" panose="02020603050405020304" pitchFamily="18" charset="0"/>
          </a:endParaRPr>
        </a:p>
      </dgm:t>
    </dgm:pt>
    <dgm:pt modelId="{3810F855-48B0-4517-9395-2825D27D7C04}" type="sibTrans" cxnId="{E8004878-8A31-4295-9F83-773BBF1E2300}">
      <dgm:prSet/>
      <dgm:spPr/>
      <dgm:t>
        <a:bodyPr/>
        <a:lstStyle/>
        <a:p>
          <a:endParaRPr lang="ru-RU" sz="1200">
            <a:latin typeface="Times New Roman" panose="02020603050405020304" pitchFamily="18" charset="0"/>
            <a:cs typeface="Times New Roman" panose="02020603050405020304" pitchFamily="18" charset="0"/>
          </a:endParaRPr>
        </a:p>
      </dgm:t>
    </dgm:pt>
    <dgm:pt modelId="{CD74B8CB-C03F-4A96-8376-5DC00C7D03D8}">
      <dgm:prSet phldrT="[Текст]" custT="1"/>
      <dgm:spPr/>
      <dgm:t>
        <a:bodyPr/>
        <a:lstStyle/>
        <a:p>
          <a:r>
            <a:rPr lang="ru-RU" sz="1200" dirty="0" smtClean="0">
              <a:solidFill>
                <a:schemeClr val="tx1"/>
              </a:solidFill>
              <a:latin typeface="Times New Roman" panose="02020603050405020304" pitchFamily="18" charset="0"/>
              <a:cs typeface="Times New Roman" panose="02020603050405020304" pitchFamily="18" charset="0"/>
            </a:rPr>
            <a:t>121 Прямая телефонная линия по актуальным вопросам</a:t>
          </a:r>
          <a:endParaRPr lang="ru-RU" sz="1200" dirty="0">
            <a:solidFill>
              <a:srgbClr val="FF0000"/>
            </a:solidFill>
            <a:latin typeface="Times New Roman" panose="02020603050405020304" pitchFamily="18" charset="0"/>
            <a:cs typeface="Times New Roman" panose="02020603050405020304" pitchFamily="18" charset="0"/>
          </a:endParaRPr>
        </a:p>
      </dgm:t>
    </dgm:pt>
    <dgm:pt modelId="{94D81B64-BBBC-4C1D-9AA5-83DA58CB7646}" type="parTrans" cxnId="{135EC05E-3F5D-408F-9775-235D3BDB828E}">
      <dgm:prSet/>
      <dgm:spPr/>
      <dgm:t>
        <a:bodyPr/>
        <a:lstStyle/>
        <a:p>
          <a:endParaRPr lang="ru-RU" sz="1200">
            <a:latin typeface="Times New Roman" panose="02020603050405020304" pitchFamily="18" charset="0"/>
            <a:cs typeface="Times New Roman" panose="02020603050405020304" pitchFamily="18" charset="0"/>
          </a:endParaRPr>
        </a:p>
      </dgm:t>
    </dgm:pt>
    <dgm:pt modelId="{6E486918-8729-4618-85C9-B169C3CA76E5}" type="sibTrans" cxnId="{135EC05E-3F5D-408F-9775-235D3BDB828E}">
      <dgm:prSet/>
      <dgm:spPr/>
      <dgm:t>
        <a:bodyPr/>
        <a:lstStyle/>
        <a:p>
          <a:endParaRPr lang="ru-RU" sz="1200">
            <a:latin typeface="Times New Roman" panose="02020603050405020304" pitchFamily="18" charset="0"/>
            <a:cs typeface="Times New Roman" panose="02020603050405020304" pitchFamily="18" charset="0"/>
          </a:endParaRPr>
        </a:p>
      </dgm:t>
    </dgm:pt>
    <dgm:pt modelId="{D4A4F5AC-329E-48A0-BBFA-8EB085D7F247}">
      <dgm:prSet phldrT="[Текст]" custT="1"/>
      <dgm:spPr/>
      <dgm:t>
        <a:bodyPr/>
        <a:lstStyle/>
        <a:p>
          <a:r>
            <a:rPr lang="ru-RU" sz="1200" dirty="0" smtClean="0">
              <a:latin typeface="Times New Roman" panose="02020603050405020304" pitchFamily="18" charset="0"/>
              <a:cs typeface="Times New Roman" panose="02020603050405020304" pitchFamily="18" charset="0"/>
            </a:rPr>
            <a:t>Обучение на курсах повышения квалификации прошли 23 муниципальных служащих.</a:t>
          </a:r>
          <a:endParaRPr lang="ru-RU" sz="1200" dirty="0">
            <a:latin typeface="Times New Roman" panose="02020603050405020304" pitchFamily="18" charset="0"/>
            <a:cs typeface="Times New Roman" panose="02020603050405020304" pitchFamily="18" charset="0"/>
          </a:endParaRPr>
        </a:p>
      </dgm:t>
    </dgm:pt>
    <dgm:pt modelId="{2C9F00BE-EF56-4C18-A4B1-1A3C3469E7F4}" type="parTrans" cxnId="{87DBA101-F480-41E8-9AF7-DD95C6396970}">
      <dgm:prSet/>
      <dgm:spPr/>
      <dgm:t>
        <a:bodyPr/>
        <a:lstStyle/>
        <a:p>
          <a:endParaRPr lang="ru-RU" sz="1200">
            <a:latin typeface="Times New Roman" panose="02020603050405020304" pitchFamily="18" charset="0"/>
            <a:cs typeface="Times New Roman" panose="02020603050405020304" pitchFamily="18" charset="0"/>
          </a:endParaRPr>
        </a:p>
      </dgm:t>
    </dgm:pt>
    <dgm:pt modelId="{6151D4C4-CEEC-4FDD-BDBE-050A89310592}" type="sibTrans" cxnId="{87DBA101-F480-41E8-9AF7-DD95C6396970}">
      <dgm:prSet/>
      <dgm:spPr/>
      <dgm:t>
        <a:bodyPr/>
        <a:lstStyle/>
        <a:p>
          <a:endParaRPr lang="ru-RU" sz="1200">
            <a:latin typeface="Times New Roman" panose="02020603050405020304" pitchFamily="18" charset="0"/>
            <a:cs typeface="Times New Roman" panose="02020603050405020304" pitchFamily="18" charset="0"/>
          </a:endParaRPr>
        </a:p>
      </dgm:t>
    </dgm:pt>
    <dgm:pt modelId="{BFC85583-8C3B-4158-A477-E26A53F995A3}">
      <dgm:prSet phldrT="[Текст]" custT="1"/>
      <dgm:spPr/>
      <dgm:t>
        <a:bodyPr/>
        <a:lstStyle/>
        <a:p>
          <a:r>
            <a:rPr lang="ru-RU" sz="1200" dirty="0" smtClean="0">
              <a:latin typeface="Times New Roman" panose="02020603050405020304" pitchFamily="18" charset="0"/>
              <a:cs typeface="Times New Roman" panose="02020603050405020304" pitchFamily="18" charset="0"/>
            </a:rPr>
            <a:t>6 муниципальных служащих включены в резерв кадров муниципального образования.</a:t>
          </a:r>
          <a:endParaRPr lang="ru-RU" sz="1200" dirty="0">
            <a:latin typeface="Times New Roman" panose="02020603050405020304" pitchFamily="18" charset="0"/>
            <a:cs typeface="Times New Roman" panose="02020603050405020304" pitchFamily="18" charset="0"/>
          </a:endParaRPr>
        </a:p>
      </dgm:t>
    </dgm:pt>
    <dgm:pt modelId="{0E55902B-2D81-4B29-BFC7-6181A81A0BD2}" type="parTrans" cxnId="{281144FF-A7B1-4193-BBDC-6771A8ED0DAA}">
      <dgm:prSet/>
      <dgm:spPr/>
      <dgm:t>
        <a:bodyPr/>
        <a:lstStyle/>
        <a:p>
          <a:endParaRPr lang="ru-RU" sz="1200">
            <a:latin typeface="Times New Roman" panose="02020603050405020304" pitchFamily="18" charset="0"/>
            <a:cs typeface="Times New Roman" panose="02020603050405020304" pitchFamily="18" charset="0"/>
          </a:endParaRPr>
        </a:p>
      </dgm:t>
    </dgm:pt>
    <dgm:pt modelId="{86761377-2A55-499F-BC00-4DF4C6247C35}" type="sibTrans" cxnId="{281144FF-A7B1-4193-BBDC-6771A8ED0DAA}">
      <dgm:prSet/>
      <dgm:spPr/>
      <dgm:t>
        <a:bodyPr/>
        <a:lstStyle/>
        <a:p>
          <a:endParaRPr lang="ru-RU" sz="1200">
            <a:latin typeface="Times New Roman" panose="02020603050405020304" pitchFamily="18" charset="0"/>
            <a:cs typeface="Times New Roman" panose="02020603050405020304" pitchFamily="18" charset="0"/>
          </a:endParaRPr>
        </a:p>
      </dgm:t>
    </dgm:pt>
    <dgm:pt modelId="{03E33B92-A585-4F8F-87CF-80ACC0E2CFCE}">
      <dgm:prSet phldrT="[Текст]" custT="1"/>
      <dgm:spPr/>
      <dgm:t>
        <a:bodyPr/>
        <a:lstStyle/>
        <a:p>
          <a:r>
            <a:rPr lang="ru-RU" sz="1200" dirty="0" smtClean="0">
              <a:solidFill>
                <a:schemeClr val="tx1"/>
              </a:solidFill>
              <a:latin typeface="Times New Roman" panose="02020603050405020304" pitchFamily="18" charset="0"/>
              <a:cs typeface="Times New Roman" panose="02020603050405020304" pitchFamily="18" charset="0"/>
            </a:rPr>
            <a:t>26 общерайонных мероприятий;</a:t>
          </a:r>
          <a:endParaRPr lang="ru-RU" sz="1200" dirty="0">
            <a:solidFill>
              <a:schemeClr val="tx1"/>
            </a:solidFill>
            <a:latin typeface="Times New Roman" panose="02020603050405020304" pitchFamily="18" charset="0"/>
            <a:cs typeface="Times New Roman" panose="02020603050405020304" pitchFamily="18" charset="0"/>
          </a:endParaRPr>
        </a:p>
      </dgm:t>
    </dgm:pt>
    <dgm:pt modelId="{0999FD4B-B96F-4164-8FB4-F995AED0F145}" type="parTrans" cxnId="{7E67003D-19F8-4BF9-8FEA-CA6A3B9FAC61}">
      <dgm:prSet/>
      <dgm:spPr/>
      <dgm:t>
        <a:bodyPr/>
        <a:lstStyle/>
        <a:p>
          <a:endParaRPr lang="ru-RU" sz="1200">
            <a:latin typeface="Times New Roman" panose="02020603050405020304" pitchFamily="18" charset="0"/>
            <a:cs typeface="Times New Roman" panose="02020603050405020304" pitchFamily="18" charset="0"/>
          </a:endParaRPr>
        </a:p>
      </dgm:t>
    </dgm:pt>
    <dgm:pt modelId="{7A466213-0CBE-4B88-A062-1731B03D3A09}" type="sibTrans" cxnId="{7E67003D-19F8-4BF9-8FEA-CA6A3B9FAC61}">
      <dgm:prSet/>
      <dgm:spPr/>
      <dgm:t>
        <a:bodyPr/>
        <a:lstStyle/>
        <a:p>
          <a:endParaRPr lang="ru-RU" sz="1200">
            <a:latin typeface="Times New Roman" panose="02020603050405020304" pitchFamily="18" charset="0"/>
            <a:cs typeface="Times New Roman" panose="02020603050405020304" pitchFamily="18" charset="0"/>
          </a:endParaRPr>
        </a:p>
      </dgm:t>
    </dgm:pt>
    <dgm:pt modelId="{962194DA-B844-4B6F-872D-F878981145AA}">
      <dgm:prSet phldrT="[Текст]" custT="1"/>
      <dgm:spPr/>
      <dgm:t>
        <a:bodyPr/>
        <a:lstStyle/>
        <a:p>
          <a:r>
            <a:rPr lang="ru-RU" sz="1200" dirty="0" smtClean="0">
              <a:solidFill>
                <a:schemeClr val="tx1"/>
              </a:solidFill>
              <a:latin typeface="Times New Roman" panose="02020603050405020304" pitchFamily="18" charset="0"/>
              <a:cs typeface="Times New Roman" panose="02020603050405020304" pitchFamily="18" charset="0"/>
            </a:rPr>
            <a:t>2 форума;</a:t>
          </a:r>
          <a:endParaRPr lang="ru-RU" sz="1200" dirty="0">
            <a:solidFill>
              <a:schemeClr val="tx1"/>
            </a:solidFill>
            <a:latin typeface="Times New Roman" panose="02020603050405020304" pitchFamily="18" charset="0"/>
            <a:cs typeface="Times New Roman" panose="02020603050405020304" pitchFamily="18" charset="0"/>
          </a:endParaRPr>
        </a:p>
      </dgm:t>
    </dgm:pt>
    <dgm:pt modelId="{0C5CDDC8-8591-4A0D-A72D-0D7633DEDDC1}" type="parTrans" cxnId="{600F31B7-B366-459D-97E3-F2B1FEAE704E}">
      <dgm:prSet/>
      <dgm:spPr/>
      <dgm:t>
        <a:bodyPr/>
        <a:lstStyle/>
        <a:p>
          <a:endParaRPr lang="ru-RU" sz="1200">
            <a:latin typeface="Times New Roman" panose="02020603050405020304" pitchFamily="18" charset="0"/>
            <a:cs typeface="Times New Roman" panose="02020603050405020304" pitchFamily="18" charset="0"/>
          </a:endParaRPr>
        </a:p>
      </dgm:t>
    </dgm:pt>
    <dgm:pt modelId="{22F85521-3F80-443D-A794-5CF711467DC8}" type="sibTrans" cxnId="{600F31B7-B366-459D-97E3-F2B1FEAE704E}">
      <dgm:prSet/>
      <dgm:spPr/>
      <dgm:t>
        <a:bodyPr/>
        <a:lstStyle/>
        <a:p>
          <a:endParaRPr lang="ru-RU" sz="1200">
            <a:latin typeface="Times New Roman" panose="02020603050405020304" pitchFamily="18" charset="0"/>
            <a:cs typeface="Times New Roman" panose="02020603050405020304" pitchFamily="18" charset="0"/>
          </a:endParaRPr>
        </a:p>
      </dgm:t>
    </dgm:pt>
    <dgm:pt modelId="{E221EF5D-365B-453D-9902-F10221912E38}">
      <dgm:prSet phldrT="[Текст]" custT="1"/>
      <dgm:spPr/>
      <dgm:t>
        <a:bodyPr/>
        <a:lstStyle/>
        <a:p>
          <a:r>
            <a:rPr lang="ru-RU" sz="1200" dirty="0" smtClean="0">
              <a:solidFill>
                <a:schemeClr val="tx1"/>
              </a:solidFill>
              <a:latin typeface="Times New Roman" panose="02020603050405020304" pitchFamily="18" charset="0"/>
              <a:cs typeface="Times New Roman" panose="02020603050405020304" pitchFamily="18" charset="0"/>
            </a:rPr>
            <a:t>11 семинаров;</a:t>
          </a:r>
          <a:endParaRPr lang="ru-RU" sz="1200" dirty="0">
            <a:solidFill>
              <a:schemeClr val="tx1"/>
            </a:solidFill>
            <a:latin typeface="Times New Roman" panose="02020603050405020304" pitchFamily="18" charset="0"/>
            <a:cs typeface="Times New Roman" panose="02020603050405020304" pitchFamily="18" charset="0"/>
          </a:endParaRPr>
        </a:p>
      </dgm:t>
    </dgm:pt>
    <dgm:pt modelId="{4DA8C9CF-8EB0-4AF9-9264-B562504DA748}" type="parTrans" cxnId="{F09574AF-9364-4632-AAC2-2E1915C9022F}">
      <dgm:prSet/>
      <dgm:spPr/>
      <dgm:t>
        <a:bodyPr/>
        <a:lstStyle/>
        <a:p>
          <a:endParaRPr lang="ru-RU" sz="1200">
            <a:latin typeface="Times New Roman" panose="02020603050405020304" pitchFamily="18" charset="0"/>
            <a:cs typeface="Times New Roman" panose="02020603050405020304" pitchFamily="18" charset="0"/>
          </a:endParaRPr>
        </a:p>
      </dgm:t>
    </dgm:pt>
    <dgm:pt modelId="{1A0CB1AC-EEFF-4966-A84C-1B803E10188D}" type="sibTrans" cxnId="{F09574AF-9364-4632-AAC2-2E1915C9022F}">
      <dgm:prSet/>
      <dgm:spPr/>
      <dgm:t>
        <a:bodyPr/>
        <a:lstStyle/>
        <a:p>
          <a:endParaRPr lang="ru-RU" sz="1200">
            <a:latin typeface="Times New Roman" panose="02020603050405020304" pitchFamily="18" charset="0"/>
            <a:cs typeface="Times New Roman" panose="02020603050405020304" pitchFamily="18" charset="0"/>
          </a:endParaRPr>
        </a:p>
      </dgm:t>
    </dgm:pt>
    <dgm:pt modelId="{AA956939-C485-4A77-A156-996686A914AE}">
      <dgm:prSet custT="1"/>
      <dgm:spPr/>
      <dgm:t>
        <a:bodyPr/>
        <a:lstStyle/>
        <a:p>
          <a:r>
            <a:rPr lang="ru-RU" sz="1200" dirty="0" smtClean="0">
              <a:latin typeface="Times New Roman" panose="02020603050405020304" pitchFamily="18" charset="0"/>
              <a:cs typeface="Times New Roman" panose="02020603050405020304" pitchFamily="18" charset="0"/>
            </a:rPr>
            <a:t>Проведение районного конкурса «Женщина года» – 51,5 тыс. рублей</a:t>
          </a:r>
          <a:endParaRPr lang="ru-RU" sz="1200" dirty="0">
            <a:latin typeface="Times New Roman" panose="02020603050405020304" pitchFamily="18" charset="0"/>
            <a:cs typeface="Times New Roman" panose="02020603050405020304" pitchFamily="18" charset="0"/>
          </a:endParaRPr>
        </a:p>
      </dgm:t>
    </dgm:pt>
    <dgm:pt modelId="{3E310C4C-DC6D-4801-AEFC-B185152F4CD8}" type="parTrans" cxnId="{CD15FFAE-A239-421A-95EB-1DC10255DBB0}">
      <dgm:prSet/>
      <dgm:spPr/>
      <dgm:t>
        <a:bodyPr/>
        <a:lstStyle/>
        <a:p>
          <a:endParaRPr lang="ru-RU" sz="1200">
            <a:latin typeface="Times New Roman" panose="02020603050405020304" pitchFamily="18" charset="0"/>
            <a:cs typeface="Times New Roman" panose="02020603050405020304" pitchFamily="18" charset="0"/>
          </a:endParaRPr>
        </a:p>
      </dgm:t>
    </dgm:pt>
    <dgm:pt modelId="{E1AB9FFA-9E02-4801-AA28-6A64FAF13A84}" type="sibTrans" cxnId="{CD15FFAE-A239-421A-95EB-1DC10255DBB0}">
      <dgm:prSet/>
      <dgm:spPr/>
      <dgm:t>
        <a:bodyPr/>
        <a:lstStyle/>
        <a:p>
          <a:endParaRPr lang="ru-RU" sz="1200">
            <a:latin typeface="Times New Roman" panose="02020603050405020304" pitchFamily="18" charset="0"/>
            <a:cs typeface="Times New Roman" panose="02020603050405020304" pitchFamily="18" charset="0"/>
          </a:endParaRPr>
        </a:p>
      </dgm:t>
    </dgm:pt>
    <dgm:pt modelId="{3AED6517-B201-4977-BD04-AA3DD161BA9D}" type="pres">
      <dgm:prSet presAssocID="{46CD03C7-46F7-4677-93D4-45527358010E}" presName="linear" presStyleCnt="0">
        <dgm:presLayoutVars>
          <dgm:animLvl val="lvl"/>
          <dgm:resizeHandles val="exact"/>
        </dgm:presLayoutVars>
      </dgm:prSet>
      <dgm:spPr/>
      <dgm:t>
        <a:bodyPr/>
        <a:lstStyle/>
        <a:p>
          <a:endParaRPr lang="ru-RU"/>
        </a:p>
      </dgm:t>
    </dgm:pt>
    <dgm:pt modelId="{556E38CF-4F40-402F-9B8A-2CE3718800EE}" type="pres">
      <dgm:prSet presAssocID="{B8468BA5-9864-45A3-8B1B-6D111DB46AE6}" presName="parentText" presStyleLbl="node1" presStyleIdx="0" presStyleCnt="3" custLinFactNeighborX="-793">
        <dgm:presLayoutVars>
          <dgm:chMax val="0"/>
          <dgm:bulletEnabled val="1"/>
        </dgm:presLayoutVars>
      </dgm:prSet>
      <dgm:spPr/>
      <dgm:t>
        <a:bodyPr/>
        <a:lstStyle/>
        <a:p>
          <a:endParaRPr lang="ru-RU"/>
        </a:p>
      </dgm:t>
    </dgm:pt>
    <dgm:pt modelId="{98056D4B-13CE-4287-9E27-5C3DFEE8B9E6}" type="pres">
      <dgm:prSet presAssocID="{B8468BA5-9864-45A3-8B1B-6D111DB46AE6}" presName="childText" presStyleLbl="revTx" presStyleIdx="0" presStyleCnt="2">
        <dgm:presLayoutVars>
          <dgm:bulletEnabled val="1"/>
        </dgm:presLayoutVars>
      </dgm:prSet>
      <dgm:spPr/>
      <dgm:t>
        <a:bodyPr/>
        <a:lstStyle/>
        <a:p>
          <a:endParaRPr lang="ru-RU"/>
        </a:p>
      </dgm:t>
    </dgm:pt>
    <dgm:pt modelId="{686E63BA-27CF-4370-A5C3-D6B4CA29236A}" type="pres">
      <dgm:prSet presAssocID="{4F293EA6-5BD3-4011-AE0D-78A70FDEA1B6}" presName="parentText" presStyleLbl="node1" presStyleIdx="1" presStyleCnt="3">
        <dgm:presLayoutVars>
          <dgm:chMax val="0"/>
          <dgm:bulletEnabled val="1"/>
        </dgm:presLayoutVars>
      </dgm:prSet>
      <dgm:spPr/>
      <dgm:t>
        <a:bodyPr/>
        <a:lstStyle/>
        <a:p>
          <a:endParaRPr lang="ru-RU"/>
        </a:p>
      </dgm:t>
    </dgm:pt>
    <dgm:pt modelId="{D7027A04-66FE-4C8B-8D91-311659544D31}" type="pres">
      <dgm:prSet presAssocID="{4F293EA6-5BD3-4011-AE0D-78A70FDEA1B6}" presName="childText" presStyleLbl="revTx" presStyleIdx="1" presStyleCnt="2">
        <dgm:presLayoutVars>
          <dgm:bulletEnabled val="1"/>
        </dgm:presLayoutVars>
      </dgm:prSet>
      <dgm:spPr/>
      <dgm:t>
        <a:bodyPr/>
        <a:lstStyle/>
        <a:p>
          <a:endParaRPr lang="ru-RU"/>
        </a:p>
      </dgm:t>
    </dgm:pt>
    <dgm:pt modelId="{FF751761-78A1-40C1-A236-99A6F675B2CA}" type="pres">
      <dgm:prSet presAssocID="{AA956939-C485-4A77-A156-996686A914AE}" presName="parentText" presStyleLbl="node1" presStyleIdx="2" presStyleCnt="3">
        <dgm:presLayoutVars>
          <dgm:chMax val="0"/>
          <dgm:bulletEnabled val="1"/>
        </dgm:presLayoutVars>
      </dgm:prSet>
      <dgm:spPr/>
      <dgm:t>
        <a:bodyPr/>
        <a:lstStyle/>
        <a:p>
          <a:endParaRPr lang="ru-RU"/>
        </a:p>
      </dgm:t>
    </dgm:pt>
  </dgm:ptLst>
  <dgm:cxnLst>
    <dgm:cxn modelId="{CD15FFAE-A239-421A-95EB-1DC10255DBB0}" srcId="{46CD03C7-46F7-4677-93D4-45527358010E}" destId="{AA956939-C485-4A77-A156-996686A914AE}" srcOrd="2" destOrd="0" parTransId="{3E310C4C-DC6D-4801-AEFC-B185152F4CD8}" sibTransId="{E1AB9FFA-9E02-4801-AA28-6A64FAF13A84}"/>
    <dgm:cxn modelId="{21DAC1A6-72B3-43B2-838D-827D6CC8219C}" type="presOf" srcId="{121B3067-8799-4E8C-9FBD-4FC98CF1AF70}" destId="{98056D4B-13CE-4287-9E27-5C3DFEE8B9E6}" srcOrd="0" destOrd="2" presId="urn:microsoft.com/office/officeart/2005/8/layout/vList2"/>
    <dgm:cxn modelId="{B1C56564-91DD-4AA3-B694-ACFDC7854E70}" type="presOf" srcId="{46CD03C7-46F7-4677-93D4-45527358010E}" destId="{3AED6517-B201-4977-BD04-AA3DD161BA9D}" srcOrd="0" destOrd="0" presId="urn:microsoft.com/office/officeart/2005/8/layout/vList2"/>
    <dgm:cxn modelId="{CCB252E4-B0F8-42E3-AA63-4F59BCAEF6AC}" srcId="{B8468BA5-9864-45A3-8B1B-6D111DB46AE6}" destId="{121B3067-8799-4E8C-9FBD-4FC98CF1AF70}" srcOrd="2" destOrd="0" parTransId="{09762948-E013-4010-8344-D69D8D9D0382}" sibTransId="{E9EE8C1D-75FF-42A8-9860-DAD07FD12E5E}"/>
    <dgm:cxn modelId="{63F492F2-1BB1-45E9-AB7A-291B6646E574}" type="presOf" srcId="{4DAB7B78-E898-4F57-B938-8F5E87EE3787}" destId="{98056D4B-13CE-4287-9E27-5C3DFEE8B9E6}" srcOrd="0" destOrd="8" presId="urn:microsoft.com/office/officeart/2005/8/layout/vList2"/>
    <dgm:cxn modelId="{24CE7B11-567B-442C-893F-8B07968D6B2B}" type="presOf" srcId="{03E33B92-A585-4F8F-87CF-80ACC0E2CFCE}" destId="{98056D4B-13CE-4287-9E27-5C3DFEE8B9E6}" srcOrd="0" destOrd="3" presId="urn:microsoft.com/office/officeart/2005/8/layout/vList2"/>
    <dgm:cxn modelId="{566A7C2D-79A7-4D12-A07E-D7FF8083DFE7}" type="presOf" srcId="{4F293EA6-5BD3-4011-AE0D-78A70FDEA1B6}" destId="{686E63BA-27CF-4370-A5C3-D6B4CA29236A}" srcOrd="0" destOrd="0" presId="urn:microsoft.com/office/officeart/2005/8/layout/vList2"/>
    <dgm:cxn modelId="{95BA444E-010C-4782-A874-97790C5E1495}" srcId="{4F293EA6-5BD3-4011-AE0D-78A70FDEA1B6}" destId="{83F2FA9F-406B-4C0E-BC92-BEDC128B04A1}" srcOrd="0" destOrd="0" parTransId="{93426187-C5C7-45F8-A807-AA06D230A9B5}" sibTransId="{51550CBB-6637-4EE4-92F6-DCBDA3E4561D}"/>
    <dgm:cxn modelId="{EE1844BF-48F1-4A5B-8DB5-CD55C1BE184E}" type="presOf" srcId="{CD74B8CB-C03F-4A96-8376-5DC00C7D03D8}" destId="{98056D4B-13CE-4287-9E27-5C3DFEE8B9E6}" srcOrd="0" destOrd="7" presId="urn:microsoft.com/office/officeart/2005/8/layout/vList2"/>
    <dgm:cxn modelId="{E8004878-8A31-4295-9F83-773BBF1E2300}" srcId="{B8468BA5-9864-45A3-8B1B-6D111DB46AE6}" destId="{F4CECC56-0171-4DEE-AF12-6F50785C2155}" srcOrd="4" destOrd="0" parTransId="{D3A20FBC-D2B2-4832-97C9-A2E48321F84A}" sibTransId="{3810F855-48B0-4517-9395-2825D27D7C04}"/>
    <dgm:cxn modelId="{2B0A83EB-FBD1-449D-BA5C-48EA7D7FAA17}" type="presOf" srcId="{83F2FA9F-406B-4C0E-BC92-BEDC128B04A1}" destId="{D7027A04-66FE-4C8B-8D91-311659544D31}" srcOrd="0" destOrd="0" presId="urn:microsoft.com/office/officeart/2005/8/layout/vList2"/>
    <dgm:cxn modelId="{CF05912F-9398-49B3-B3E2-BD8FB902C27B}" type="presOf" srcId="{962194DA-B844-4B6F-872D-F878981145AA}" destId="{98056D4B-13CE-4287-9E27-5C3DFEE8B9E6}" srcOrd="0" destOrd="5" presId="urn:microsoft.com/office/officeart/2005/8/layout/vList2"/>
    <dgm:cxn modelId="{88ECADA1-A50B-433C-8235-0EB05F533D93}" type="presOf" srcId="{AA956939-C485-4A77-A156-996686A914AE}" destId="{FF751761-78A1-40C1-A236-99A6F675B2CA}" srcOrd="0" destOrd="0" presId="urn:microsoft.com/office/officeart/2005/8/layout/vList2"/>
    <dgm:cxn modelId="{F8A1A231-B2DD-4906-97CF-5B9EB46B863D}" srcId="{B8468BA5-9864-45A3-8B1B-6D111DB46AE6}" destId="{E5A54DE7-3684-4868-A2EC-0C5189ADB302}" srcOrd="1" destOrd="0" parTransId="{3DBBE6FC-5D13-4C36-A3F5-C82A9C82E5FF}" sibTransId="{2EB3D2E5-A2FE-4F85-9718-1FD40E57CF06}"/>
    <dgm:cxn modelId="{135EC05E-3F5D-408F-9775-235D3BDB828E}" srcId="{B8468BA5-9864-45A3-8B1B-6D111DB46AE6}" destId="{CD74B8CB-C03F-4A96-8376-5DC00C7D03D8}" srcOrd="7" destOrd="0" parTransId="{94D81B64-BBBC-4C1D-9AA5-83DA58CB7646}" sibTransId="{6E486918-8729-4618-85C9-B169C3CA76E5}"/>
    <dgm:cxn modelId="{A6010A1F-FBC8-463A-A8B6-3A21E1932B0D}" srcId="{B8468BA5-9864-45A3-8B1B-6D111DB46AE6}" destId="{86630DB9-A724-431B-911B-A8546C307E11}" srcOrd="0" destOrd="0" parTransId="{01A1E3A0-C9C9-481C-85FF-5C1327541B17}" sibTransId="{03C0A07B-D40D-4653-8671-E5337B90F973}"/>
    <dgm:cxn modelId="{421B0DA5-DC18-40AA-931E-21B6C732F9FE}" type="presOf" srcId="{E221EF5D-365B-453D-9902-F10221912E38}" destId="{98056D4B-13CE-4287-9E27-5C3DFEE8B9E6}" srcOrd="0" destOrd="6" presId="urn:microsoft.com/office/officeart/2005/8/layout/vList2"/>
    <dgm:cxn modelId="{600F31B7-B366-459D-97E3-F2B1FEAE704E}" srcId="{B8468BA5-9864-45A3-8B1B-6D111DB46AE6}" destId="{962194DA-B844-4B6F-872D-F878981145AA}" srcOrd="5" destOrd="0" parTransId="{0C5CDDC8-8591-4A0D-A72D-0D7633DEDDC1}" sibTransId="{22F85521-3F80-443D-A794-5CF711467DC8}"/>
    <dgm:cxn modelId="{5F9C834D-66A2-4510-A187-2B653ACB90E3}" type="presOf" srcId="{F4CECC56-0171-4DEE-AF12-6F50785C2155}" destId="{98056D4B-13CE-4287-9E27-5C3DFEE8B9E6}" srcOrd="0" destOrd="4" presId="urn:microsoft.com/office/officeart/2005/8/layout/vList2"/>
    <dgm:cxn modelId="{7E67003D-19F8-4BF9-8FEA-CA6A3B9FAC61}" srcId="{B8468BA5-9864-45A3-8B1B-6D111DB46AE6}" destId="{03E33B92-A585-4F8F-87CF-80ACC0E2CFCE}" srcOrd="3" destOrd="0" parTransId="{0999FD4B-B96F-4164-8FB4-F995AED0F145}" sibTransId="{7A466213-0CBE-4B88-A062-1731B03D3A09}"/>
    <dgm:cxn modelId="{80F6F14A-C941-4B3D-9600-8866E57AB41E}" type="presOf" srcId="{BFC85583-8C3B-4158-A477-E26A53F995A3}" destId="{D7027A04-66FE-4C8B-8D91-311659544D31}" srcOrd="0" destOrd="1" presId="urn:microsoft.com/office/officeart/2005/8/layout/vList2"/>
    <dgm:cxn modelId="{395575A2-E080-4B12-BB17-7462A10DB058}" srcId="{4F293EA6-5BD3-4011-AE0D-78A70FDEA1B6}" destId="{40DD5400-A00E-4EBD-93FA-EA7AEAAE09A2}" srcOrd="3" destOrd="0" parTransId="{C17F0D4B-03A9-4BEA-9C6A-571FE3C1BD7E}" sibTransId="{7FA1620D-2985-4DA1-8B8F-AD954B58E532}"/>
    <dgm:cxn modelId="{700A0B58-32ED-4887-8960-95655A46BE5D}" srcId="{46CD03C7-46F7-4677-93D4-45527358010E}" destId="{B8468BA5-9864-45A3-8B1B-6D111DB46AE6}" srcOrd="0" destOrd="0" parTransId="{D66FA3E0-D97E-415B-8C27-161EB7D8EB84}" sibTransId="{93A94FCD-637C-4F91-94E4-1F6B0E5FDEB7}"/>
    <dgm:cxn modelId="{A64D0D7F-D762-4AE5-AD4F-119D48B1FA85}" type="presOf" srcId="{B8468BA5-9864-45A3-8B1B-6D111DB46AE6}" destId="{556E38CF-4F40-402F-9B8A-2CE3718800EE}" srcOrd="0" destOrd="0" presId="urn:microsoft.com/office/officeart/2005/8/layout/vList2"/>
    <dgm:cxn modelId="{61FE4D49-BE0E-439A-A6F1-3B3530887588}" type="presOf" srcId="{E5A54DE7-3684-4868-A2EC-0C5189ADB302}" destId="{98056D4B-13CE-4287-9E27-5C3DFEE8B9E6}" srcOrd="0" destOrd="1" presId="urn:microsoft.com/office/officeart/2005/8/layout/vList2"/>
    <dgm:cxn modelId="{7AF2BFF9-E00D-46FF-B8A3-A2AFAC2E4A71}" type="presOf" srcId="{D4A4F5AC-329E-48A0-BBFA-8EB085D7F247}" destId="{D7027A04-66FE-4C8B-8D91-311659544D31}" srcOrd="0" destOrd="2" presId="urn:microsoft.com/office/officeart/2005/8/layout/vList2"/>
    <dgm:cxn modelId="{9E84C454-E8EC-4173-9D38-75A559E660E0}" type="presOf" srcId="{FB5BFFC2-0385-4ACE-9F12-0D98899ADE1B}" destId="{98056D4B-13CE-4287-9E27-5C3DFEE8B9E6}" srcOrd="0" destOrd="9" presId="urn:microsoft.com/office/officeart/2005/8/layout/vList2"/>
    <dgm:cxn modelId="{8EE3015B-144F-45C0-94F0-1E3B46C576CD}" srcId="{B8468BA5-9864-45A3-8B1B-6D111DB46AE6}" destId="{FB5BFFC2-0385-4ACE-9F12-0D98899ADE1B}" srcOrd="9" destOrd="0" parTransId="{FF249024-3130-4876-9938-65FC32FF094F}" sibTransId="{7F0B8E9A-0418-4C96-9212-5248BF132C9D}"/>
    <dgm:cxn modelId="{87DBA101-F480-41E8-9AF7-DD95C6396970}" srcId="{4F293EA6-5BD3-4011-AE0D-78A70FDEA1B6}" destId="{D4A4F5AC-329E-48A0-BBFA-8EB085D7F247}" srcOrd="2" destOrd="0" parTransId="{2C9F00BE-EF56-4C18-A4B1-1A3C3469E7F4}" sibTransId="{6151D4C4-CEEC-4FDD-BDBE-050A89310592}"/>
    <dgm:cxn modelId="{2FEFE8DC-A321-4CE6-9B80-65E6318490C8}" srcId="{B8468BA5-9864-45A3-8B1B-6D111DB46AE6}" destId="{4DAB7B78-E898-4F57-B938-8F5E87EE3787}" srcOrd="8" destOrd="0" parTransId="{B010FE8B-B400-4423-B77E-CDA0EC068051}" sibTransId="{617ABB06-ED0B-4EA3-A13E-10FA9481078C}"/>
    <dgm:cxn modelId="{DDCF5EAE-74D9-447F-810D-8D7A8B1AC1B4}" srcId="{46CD03C7-46F7-4677-93D4-45527358010E}" destId="{4F293EA6-5BD3-4011-AE0D-78A70FDEA1B6}" srcOrd="1" destOrd="0" parTransId="{17C41907-9EA6-4184-8830-465EDF959580}" sibTransId="{662DC189-05DA-4519-8816-6059BB71BCE7}"/>
    <dgm:cxn modelId="{2E349291-BB5D-46BD-8752-C84A3E8A050A}" type="presOf" srcId="{40DD5400-A00E-4EBD-93FA-EA7AEAAE09A2}" destId="{D7027A04-66FE-4C8B-8D91-311659544D31}" srcOrd="0" destOrd="3" presId="urn:microsoft.com/office/officeart/2005/8/layout/vList2"/>
    <dgm:cxn modelId="{F09574AF-9364-4632-AAC2-2E1915C9022F}" srcId="{B8468BA5-9864-45A3-8B1B-6D111DB46AE6}" destId="{E221EF5D-365B-453D-9902-F10221912E38}" srcOrd="6" destOrd="0" parTransId="{4DA8C9CF-8EB0-4AF9-9264-B562504DA748}" sibTransId="{1A0CB1AC-EEFF-4966-A84C-1B803E10188D}"/>
    <dgm:cxn modelId="{281144FF-A7B1-4193-BBDC-6771A8ED0DAA}" srcId="{4F293EA6-5BD3-4011-AE0D-78A70FDEA1B6}" destId="{BFC85583-8C3B-4158-A477-E26A53F995A3}" srcOrd="1" destOrd="0" parTransId="{0E55902B-2D81-4B29-BFC7-6181A81A0BD2}" sibTransId="{86761377-2A55-499F-BC00-4DF4C6247C35}"/>
    <dgm:cxn modelId="{DF76C84D-7C18-46AA-8F38-6909763BA79C}" type="presOf" srcId="{86630DB9-A724-431B-911B-A8546C307E11}" destId="{98056D4B-13CE-4287-9E27-5C3DFEE8B9E6}" srcOrd="0" destOrd="0" presId="urn:microsoft.com/office/officeart/2005/8/layout/vList2"/>
    <dgm:cxn modelId="{1076EC75-BAD1-48EC-987D-5AEC7DD3F823}" type="presParOf" srcId="{3AED6517-B201-4977-BD04-AA3DD161BA9D}" destId="{556E38CF-4F40-402F-9B8A-2CE3718800EE}" srcOrd="0" destOrd="0" presId="urn:microsoft.com/office/officeart/2005/8/layout/vList2"/>
    <dgm:cxn modelId="{E193A804-B40D-4863-B906-01B847550F66}" type="presParOf" srcId="{3AED6517-B201-4977-BD04-AA3DD161BA9D}" destId="{98056D4B-13CE-4287-9E27-5C3DFEE8B9E6}" srcOrd="1" destOrd="0" presId="urn:microsoft.com/office/officeart/2005/8/layout/vList2"/>
    <dgm:cxn modelId="{3E5028FE-3F3A-43F0-97D3-A7BAC576A35E}" type="presParOf" srcId="{3AED6517-B201-4977-BD04-AA3DD161BA9D}" destId="{686E63BA-27CF-4370-A5C3-D6B4CA29236A}" srcOrd="2" destOrd="0" presId="urn:microsoft.com/office/officeart/2005/8/layout/vList2"/>
    <dgm:cxn modelId="{1EFB8F6C-9C2D-40DD-A826-4F780C08C7AB}" type="presParOf" srcId="{3AED6517-B201-4977-BD04-AA3DD161BA9D}" destId="{D7027A04-66FE-4C8B-8D91-311659544D31}" srcOrd="3" destOrd="0" presId="urn:microsoft.com/office/officeart/2005/8/layout/vList2"/>
    <dgm:cxn modelId="{450A88CC-996C-4392-A20D-DD9D289C36BD}" type="presParOf" srcId="{3AED6517-B201-4977-BD04-AA3DD161BA9D}" destId="{FF751761-78A1-40C1-A236-99A6F675B2CA}"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46CD03C7-46F7-4677-93D4-45527358010E}" type="doc">
      <dgm:prSet loTypeId="urn:microsoft.com/office/officeart/2005/8/layout/vList2" loCatId="list" qsTypeId="urn:microsoft.com/office/officeart/2005/8/quickstyle/simple3" qsCatId="simple" csTypeId="urn:microsoft.com/office/officeart/2005/8/colors/colorful2" csCatId="colorful" phldr="1"/>
      <dgm:spPr/>
      <dgm:t>
        <a:bodyPr/>
        <a:lstStyle/>
        <a:p>
          <a:endParaRPr lang="ru-RU"/>
        </a:p>
      </dgm:t>
    </dgm:pt>
    <dgm:pt modelId="{B1808BFB-21B8-4FC7-AB3B-9FE48750D450}">
      <dgm:prSet custT="1"/>
      <dgm:spPr/>
      <dgm:t>
        <a:bodyPr/>
        <a:lstStyle/>
        <a:p>
          <a:r>
            <a:rPr lang="ru-RU" sz="1000" b="1" dirty="0" smtClean="0">
              <a:latin typeface="Times New Roman" panose="02020603050405020304" pitchFamily="18" charset="0"/>
              <a:cs typeface="Times New Roman" panose="02020603050405020304" pitchFamily="18" charset="0"/>
            </a:rPr>
            <a:t>Совершенствование управления муниципальным имуществом – 117 096,7 тыс. руб.</a:t>
          </a:r>
          <a:endParaRPr lang="ru-RU" sz="1000" b="1" dirty="0">
            <a:latin typeface="Times New Roman" panose="02020603050405020304" pitchFamily="18" charset="0"/>
            <a:cs typeface="Times New Roman" panose="02020603050405020304" pitchFamily="18" charset="0"/>
          </a:endParaRPr>
        </a:p>
      </dgm:t>
    </dgm:pt>
    <dgm:pt modelId="{505DA009-A8B1-4137-92B3-F18EA9EA8353}" type="parTrans" cxnId="{CB52F057-C799-484B-9007-671F3E61FB3F}">
      <dgm:prSet/>
      <dgm:spPr/>
      <dgm:t>
        <a:bodyPr/>
        <a:lstStyle/>
        <a:p>
          <a:endParaRPr lang="ru-RU" sz="1000">
            <a:latin typeface="Times New Roman" panose="02020603050405020304" pitchFamily="18" charset="0"/>
            <a:cs typeface="Times New Roman" panose="02020603050405020304" pitchFamily="18" charset="0"/>
          </a:endParaRPr>
        </a:p>
      </dgm:t>
    </dgm:pt>
    <dgm:pt modelId="{7F60948E-6016-4533-AF24-E3FD1F8648C5}" type="sibTrans" cxnId="{CB52F057-C799-484B-9007-671F3E61FB3F}">
      <dgm:prSet/>
      <dgm:spPr/>
      <dgm:t>
        <a:bodyPr/>
        <a:lstStyle/>
        <a:p>
          <a:endParaRPr lang="ru-RU" sz="1000">
            <a:latin typeface="Times New Roman" panose="02020603050405020304" pitchFamily="18" charset="0"/>
            <a:cs typeface="Times New Roman" panose="02020603050405020304" pitchFamily="18" charset="0"/>
          </a:endParaRPr>
        </a:p>
      </dgm:t>
    </dgm:pt>
    <dgm:pt modelId="{B19B0D6F-B932-4070-BC00-DED7813A1287}">
      <dgm:prSet custT="1"/>
      <dgm:spPr/>
      <dgm:t>
        <a:bodyPr/>
        <a:lstStyle/>
        <a:p>
          <a:r>
            <a:rPr lang="ru-RU" sz="1000" smtClean="0">
              <a:latin typeface="Times New Roman" panose="02020603050405020304" pitchFamily="18" charset="0"/>
              <a:cs typeface="Times New Roman" panose="02020603050405020304" pitchFamily="18" charset="0"/>
            </a:rPr>
            <a:t>В соответствии с Земельным кодексом РФ, Законом Сахалинской области от 24.11.2011г. № 124-ЗО «О бесплатном предоставлении земельных участков в собственность граждан, имеющих трех и более детей, и юридических лиц», администрацией Невельского городского округа были проведены работы по формированию 57 земельных участков, в том числе: 14 земельных участков, расположенных по ул. Советской в с. Горнозаводске Невельского района; 13 земельных участков, расположенных по ул. Флотской в г. Невельске; 7 земельных участков, расположенных по ул. Чехова в г. Невельске, 10 земельных участков по ул. Колхозной в г. Невельске, 3 земельных участка по ул. Приморской в г. Невельске, 9 земельных участка в с. Колхозное Невельского района и 1 земельный участок по ул. Советской в с. Ясноморское Невельского района.</a:t>
          </a:r>
          <a:endParaRPr lang="ru-RU" sz="1000" dirty="0">
            <a:latin typeface="Times New Roman" panose="02020603050405020304" pitchFamily="18" charset="0"/>
            <a:cs typeface="Times New Roman" panose="02020603050405020304" pitchFamily="18" charset="0"/>
          </a:endParaRPr>
        </a:p>
      </dgm:t>
    </dgm:pt>
    <dgm:pt modelId="{A98BD74A-8D0D-4A0F-8227-7F855F83E5B7}" type="parTrans" cxnId="{1FFE27C7-647C-45BC-93F4-3856235BB291}">
      <dgm:prSet/>
      <dgm:spPr/>
      <dgm:t>
        <a:bodyPr/>
        <a:lstStyle/>
        <a:p>
          <a:endParaRPr lang="ru-RU" sz="1000">
            <a:latin typeface="Times New Roman" panose="02020603050405020304" pitchFamily="18" charset="0"/>
            <a:cs typeface="Times New Roman" panose="02020603050405020304" pitchFamily="18" charset="0"/>
          </a:endParaRPr>
        </a:p>
      </dgm:t>
    </dgm:pt>
    <dgm:pt modelId="{86EAE92D-69BD-474A-9296-7AAF99B215DA}" type="sibTrans" cxnId="{1FFE27C7-647C-45BC-93F4-3856235BB291}">
      <dgm:prSet/>
      <dgm:spPr/>
      <dgm:t>
        <a:bodyPr/>
        <a:lstStyle/>
        <a:p>
          <a:endParaRPr lang="ru-RU" sz="1000">
            <a:latin typeface="Times New Roman" panose="02020603050405020304" pitchFamily="18" charset="0"/>
            <a:cs typeface="Times New Roman" panose="02020603050405020304" pitchFamily="18" charset="0"/>
          </a:endParaRPr>
        </a:p>
      </dgm:t>
    </dgm:pt>
    <dgm:pt modelId="{BB777466-A7AD-4BEB-A1F5-38BFAB8CE7D9}">
      <dgm:prSet custT="1"/>
      <dgm:spPr/>
      <dgm:t>
        <a:bodyPr/>
        <a:lstStyle/>
        <a:p>
          <a:r>
            <a:rPr lang="ru-RU" sz="1000" smtClean="0">
              <a:latin typeface="Times New Roman" panose="02020603050405020304" pitchFamily="18" charset="0"/>
              <a:cs typeface="Times New Roman" panose="02020603050405020304" pitchFamily="18" charset="0"/>
            </a:rPr>
            <a:t>За 2019г. было заключено 158 договоров аренды земельных участков всех категорий земель. </a:t>
          </a:r>
          <a:endParaRPr lang="ru-RU" sz="1000">
            <a:latin typeface="Times New Roman" panose="02020603050405020304" pitchFamily="18" charset="0"/>
            <a:cs typeface="Times New Roman" panose="02020603050405020304" pitchFamily="18" charset="0"/>
          </a:endParaRPr>
        </a:p>
      </dgm:t>
    </dgm:pt>
    <dgm:pt modelId="{66844FF9-7B42-499B-AF7B-56F516354F43}" type="parTrans" cxnId="{7833C089-B3F8-4BDE-AE76-3B886723F44F}">
      <dgm:prSet/>
      <dgm:spPr/>
      <dgm:t>
        <a:bodyPr/>
        <a:lstStyle/>
        <a:p>
          <a:endParaRPr lang="ru-RU" sz="1000">
            <a:latin typeface="Times New Roman" panose="02020603050405020304" pitchFamily="18" charset="0"/>
            <a:cs typeface="Times New Roman" panose="02020603050405020304" pitchFamily="18" charset="0"/>
          </a:endParaRPr>
        </a:p>
      </dgm:t>
    </dgm:pt>
    <dgm:pt modelId="{E315011A-9E1C-4C2E-99A3-62A6F6536C05}" type="sibTrans" cxnId="{7833C089-B3F8-4BDE-AE76-3B886723F44F}">
      <dgm:prSet/>
      <dgm:spPr/>
      <dgm:t>
        <a:bodyPr/>
        <a:lstStyle/>
        <a:p>
          <a:endParaRPr lang="ru-RU" sz="1000">
            <a:latin typeface="Times New Roman" panose="02020603050405020304" pitchFamily="18" charset="0"/>
            <a:cs typeface="Times New Roman" panose="02020603050405020304" pitchFamily="18" charset="0"/>
          </a:endParaRPr>
        </a:p>
      </dgm:t>
    </dgm:pt>
    <dgm:pt modelId="{FE58CB0D-3133-47A1-B7F5-00E3EE174D02}">
      <dgm:prSet custT="1"/>
      <dgm:spPr/>
      <dgm:t>
        <a:bodyPr/>
        <a:lstStyle/>
        <a:p>
          <a:r>
            <a:rPr lang="ru-RU" sz="1000" smtClean="0">
              <a:latin typeface="Times New Roman" panose="02020603050405020304" pitchFamily="18" charset="0"/>
              <a:cs typeface="Times New Roman" panose="02020603050405020304" pitchFamily="18" charset="0"/>
            </a:rPr>
            <a:t>В 2019 году были выставлены на  аукцион по продаже права на заключение договоров аренды земельных участков, по результатам которых были заключены 23 договора аренды земельных участков.</a:t>
          </a:r>
          <a:endParaRPr lang="ru-RU" sz="1000">
            <a:latin typeface="Times New Roman" panose="02020603050405020304" pitchFamily="18" charset="0"/>
            <a:cs typeface="Times New Roman" panose="02020603050405020304" pitchFamily="18" charset="0"/>
          </a:endParaRPr>
        </a:p>
      </dgm:t>
    </dgm:pt>
    <dgm:pt modelId="{7F8B7671-6C29-45B0-96FF-EA534FB2229D}" type="parTrans" cxnId="{F8550009-DB23-484F-84C1-3ADC17886019}">
      <dgm:prSet/>
      <dgm:spPr/>
      <dgm:t>
        <a:bodyPr/>
        <a:lstStyle/>
        <a:p>
          <a:endParaRPr lang="ru-RU" sz="1000">
            <a:latin typeface="Times New Roman" panose="02020603050405020304" pitchFamily="18" charset="0"/>
            <a:cs typeface="Times New Roman" panose="02020603050405020304" pitchFamily="18" charset="0"/>
          </a:endParaRPr>
        </a:p>
      </dgm:t>
    </dgm:pt>
    <dgm:pt modelId="{A61C7BA3-06B0-4885-B779-39058DF92DE2}" type="sibTrans" cxnId="{F8550009-DB23-484F-84C1-3ADC17886019}">
      <dgm:prSet/>
      <dgm:spPr/>
      <dgm:t>
        <a:bodyPr/>
        <a:lstStyle/>
        <a:p>
          <a:endParaRPr lang="ru-RU" sz="1000">
            <a:latin typeface="Times New Roman" panose="02020603050405020304" pitchFamily="18" charset="0"/>
            <a:cs typeface="Times New Roman" panose="02020603050405020304" pitchFamily="18" charset="0"/>
          </a:endParaRPr>
        </a:p>
      </dgm:t>
    </dgm:pt>
    <dgm:pt modelId="{F43363D1-7835-479D-BAEF-517DEA95FEA7}">
      <dgm:prSet custT="1"/>
      <dgm:spPr/>
      <dgm:t>
        <a:bodyPr/>
        <a:lstStyle/>
        <a:p>
          <a:r>
            <a:rPr lang="ru-RU" sz="1000" smtClean="0">
              <a:latin typeface="Times New Roman" panose="02020603050405020304" pitchFamily="18" charset="0"/>
              <a:cs typeface="Times New Roman" panose="02020603050405020304" pitchFamily="18" charset="0"/>
            </a:rPr>
            <a:t>В 2019 году на основании аукционных процедур было продано 73 земельных участка на общую сумму 1094,6 тыс. руб.</a:t>
          </a:r>
          <a:endParaRPr lang="ru-RU" sz="1000">
            <a:latin typeface="Times New Roman" panose="02020603050405020304" pitchFamily="18" charset="0"/>
            <a:cs typeface="Times New Roman" panose="02020603050405020304" pitchFamily="18" charset="0"/>
          </a:endParaRPr>
        </a:p>
      </dgm:t>
    </dgm:pt>
    <dgm:pt modelId="{5F111656-AC27-420E-9105-093B8A51D9BB}" type="parTrans" cxnId="{BF1260DB-BEB9-4594-A30E-C4A6ABB468BF}">
      <dgm:prSet/>
      <dgm:spPr/>
      <dgm:t>
        <a:bodyPr/>
        <a:lstStyle/>
        <a:p>
          <a:endParaRPr lang="ru-RU" sz="1000">
            <a:latin typeface="Times New Roman" panose="02020603050405020304" pitchFamily="18" charset="0"/>
            <a:cs typeface="Times New Roman" panose="02020603050405020304" pitchFamily="18" charset="0"/>
          </a:endParaRPr>
        </a:p>
      </dgm:t>
    </dgm:pt>
    <dgm:pt modelId="{251CE100-5481-41A4-A4B8-40C3B0B7689B}" type="sibTrans" cxnId="{BF1260DB-BEB9-4594-A30E-C4A6ABB468BF}">
      <dgm:prSet/>
      <dgm:spPr/>
      <dgm:t>
        <a:bodyPr/>
        <a:lstStyle/>
        <a:p>
          <a:endParaRPr lang="ru-RU" sz="1000">
            <a:latin typeface="Times New Roman" panose="02020603050405020304" pitchFamily="18" charset="0"/>
            <a:cs typeface="Times New Roman" panose="02020603050405020304" pitchFamily="18" charset="0"/>
          </a:endParaRPr>
        </a:p>
      </dgm:t>
    </dgm:pt>
    <dgm:pt modelId="{14B4ED9E-1A02-42D6-8EFE-2020DDFF3E7A}">
      <dgm:prSet custT="1"/>
      <dgm:spPr/>
      <dgm:t>
        <a:bodyPr/>
        <a:lstStyle/>
        <a:p>
          <a:r>
            <a:rPr lang="ru-RU" sz="1000" smtClean="0">
              <a:latin typeface="Times New Roman" panose="02020603050405020304" pitchFamily="18" charset="0"/>
              <a:cs typeface="Times New Roman" panose="02020603050405020304" pitchFamily="18" charset="0"/>
            </a:rPr>
            <a:t>В 2019 году было осуществлено межевание и постановка на государственный кадастровый учет 54 земельных участков, общей площадью 381383 кв. м.</a:t>
          </a:r>
          <a:endParaRPr lang="ru-RU" sz="1000">
            <a:latin typeface="Times New Roman" panose="02020603050405020304" pitchFamily="18" charset="0"/>
            <a:cs typeface="Times New Roman" panose="02020603050405020304" pitchFamily="18" charset="0"/>
          </a:endParaRPr>
        </a:p>
      </dgm:t>
    </dgm:pt>
    <dgm:pt modelId="{E9416F8B-87BC-4ADA-8652-D8AAF793953F}" type="parTrans" cxnId="{874FA715-29DC-4BD1-9852-B511C1A7CE9B}">
      <dgm:prSet/>
      <dgm:spPr/>
      <dgm:t>
        <a:bodyPr/>
        <a:lstStyle/>
        <a:p>
          <a:endParaRPr lang="ru-RU" sz="1000">
            <a:latin typeface="Times New Roman" panose="02020603050405020304" pitchFamily="18" charset="0"/>
            <a:cs typeface="Times New Roman" panose="02020603050405020304" pitchFamily="18" charset="0"/>
          </a:endParaRPr>
        </a:p>
      </dgm:t>
    </dgm:pt>
    <dgm:pt modelId="{0421CFC0-A75A-4137-A219-1B0C7660D2D1}" type="sibTrans" cxnId="{874FA715-29DC-4BD1-9852-B511C1A7CE9B}">
      <dgm:prSet/>
      <dgm:spPr/>
      <dgm:t>
        <a:bodyPr/>
        <a:lstStyle/>
        <a:p>
          <a:endParaRPr lang="ru-RU" sz="1000">
            <a:latin typeface="Times New Roman" panose="02020603050405020304" pitchFamily="18" charset="0"/>
            <a:cs typeface="Times New Roman" panose="02020603050405020304" pitchFamily="18" charset="0"/>
          </a:endParaRPr>
        </a:p>
      </dgm:t>
    </dgm:pt>
    <dgm:pt modelId="{670FCC70-D25C-4E9B-B66A-FAB694C55A48}">
      <dgm:prSet custT="1"/>
      <dgm:spPr/>
      <dgm:t>
        <a:bodyPr/>
        <a:lstStyle/>
        <a:p>
          <a:r>
            <a:rPr lang="ru-RU" sz="1000" smtClean="0">
              <a:latin typeface="Times New Roman" panose="02020603050405020304" pitchFamily="18" charset="0"/>
              <a:cs typeface="Times New Roman" panose="02020603050405020304" pitchFamily="18" charset="0"/>
            </a:rPr>
            <a:t>Помимо этого, в 2019 году было сформировано 80 земельных участков под многоквартирными жилыми домами, расположенными на территории Невельского городского округа.</a:t>
          </a:r>
          <a:endParaRPr lang="ru-RU" sz="1000">
            <a:latin typeface="Times New Roman" panose="02020603050405020304" pitchFamily="18" charset="0"/>
            <a:cs typeface="Times New Roman" panose="02020603050405020304" pitchFamily="18" charset="0"/>
          </a:endParaRPr>
        </a:p>
      </dgm:t>
    </dgm:pt>
    <dgm:pt modelId="{227C6578-32DE-4D07-9646-366E36C7C26A}" type="parTrans" cxnId="{C518F1E9-FD86-43E0-AC09-8FF0CF050475}">
      <dgm:prSet/>
      <dgm:spPr/>
      <dgm:t>
        <a:bodyPr/>
        <a:lstStyle/>
        <a:p>
          <a:endParaRPr lang="ru-RU" sz="1000">
            <a:latin typeface="Times New Roman" panose="02020603050405020304" pitchFamily="18" charset="0"/>
            <a:cs typeface="Times New Roman" panose="02020603050405020304" pitchFamily="18" charset="0"/>
          </a:endParaRPr>
        </a:p>
      </dgm:t>
    </dgm:pt>
    <dgm:pt modelId="{7F0B97EC-81B4-40D2-93C9-6337CCBA8AD7}" type="sibTrans" cxnId="{C518F1E9-FD86-43E0-AC09-8FF0CF050475}">
      <dgm:prSet/>
      <dgm:spPr/>
      <dgm:t>
        <a:bodyPr/>
        <a:lstStyle/>
        <a:p>
          <a:endParaRPr lang="ru-RU" sz="1000">
            <a:latin typeface="Times New Roman" panose="02020603050405020304" pitchFamily="18" charset="0"/>
            <a:cs typeface="Times New Roman" panose="02020603050405020304" pitchFamily="18" charset="0"/>
          </a:endParaRPr>
        </a:p>
      </dgm:t>
    </dgm:pt>
    <dgm:pt modelId="{F5ABF99B-004F-4A70-81D5-8F1B7EF8082A}">
      <dgm:prSet custT="1"/>
      <dgm:spPr/>
      <dgm:t>
        <a:bodyPr/>
        <a:lstStyle/>
        <a:p>
          <a:r>
            <a:rPr lang="ru-RU" sz="1000" smtClean="0">
              <a:latin typeface="Times New Roman" panose="02020603050405020304" pitchFamily="18" charset="0"/>
              <a:cs typeface="Times New Roman" panose="02020603050405020304" pitchFamily="18" charset="0"/>
            </a:rPr>
            <a:t>За 2019 год зарегистрировано право постоянного (бессрочного) пользования администрации Невельского городского округа на 96 земельных участков; право собственности муниципального образования «Невельский городской округ» на 8 земельных участков. </a:t>
          </a:r>
          <a:endParaRPr lang="ru-RU" sz="1000">
            <a:latin typeface="Times New Roman" panose="02020603050405020304" pitchFamily="18" charset="0"/>
            <a:cs typeface="Times New Roman" panose="02020603050405020304" pitchFamily="18" charset="0"/>
          </a:endParaRPr>
        </a:p>
      </dgm:t>
    </dgm:pt>
    <dgm:pt modelId="{B6572DA1-D1B9-4C34-8743-A8C8962E7C94}" type="parTrans" cxnId="{3D7A1E3D-B8AB-472F-B629-28543B53171A}">
      <dgm:prSet/>
      <dgm:spPr/>
      <dgm:t>
        <a:bodyPr/>
        <a:lstStyle/>
        <a:p>
          <a:endParaRPr lang="ru-RU" sz="1000">
            <a:latin typeface="Times New Roman" panose="02020603050405020304" pitchFamily="18" charset="0"/>
            <a:cs typeface="Times New Roman" panose="02020603050405020304" pitchFamily="18" charset="0"/>
          </a:endParaRPr>
        </a:p>
      </dgm:t>
    </dgm:pt>
    <dgm:pt modelId="{47AC8B28-3FDC-4B93-9CD0-4DCB32CE841D}" type="sibTrans" cxnId="{3D7A1E3D-B8AB-472F-B629-28543B53171A}">
      <dgm:prSet/>
      <dgm:spPr/>
      <dgm:t>
        <a:bodyPr/>
        <a:lstStyle/>
        <a:p>
          <a:endParaRPr lang="ru-RU" sz="1000">
            <a:latin typeface="Times New Roman" panose="02020603050405020304" pitchFamily="18" charset="0"/>
            <a:cs typeface="Times New Roman" panose="02020603050405020304" pitchFamily="18" charset="0"/>
          </a:endParaRPr>
        </a:p>
      </dgm:t>
    </dgm:pt>
    <dgm:pt modelId="{7D80281B-5A15-447D-9617-E07B2DE17E05}">
      <dgm:prSet custT="1"/>
      <dgm:spPr/>
      <dgm:t>
        <a:bodyPr/>
        <a:lstStyle/>
        <a:p>
          <a:r>
            <a:rPr lang="ru-RU" sz="1000" smtClean="0">
              <a:latin typeface="Times New Roman" panose="02020603050405020304" pitchFamily="18" charset="0"/>
              <a:cs typeface="Times New Roman" panose="02020603050405020304" pitchFamily="18" charset="0"/>
            </a:rPr>
            <a:t>Кроме того, в 2019 году были проведены работы по лесоустройству городских лесов, расположенных на территории муниципального образования «Невельский городской округ». Осуществлены работы по межеванию земельных участков, занятых городскими лесами (25 земельных участков, общей площадью 43,0 га), а также регистрация права постоянного (бессрочного) пользования на данные земельные участи в Управлении Росреестра по Сахалинской области.  </a:t>
          </a:r>
          <a:endParaRPr lang="ru-RU" sz="1000">
            <a:latin typeface="Times New Roman" panose="02020603050405020304" pitchFamily="18" charset="0"/>
            <a:cs typeface="Times New Roman" panose="02020603050405020304" pitchFamily="18" charset="0"/>
          </a:endParaRPr>
        </a:p>
      </dgm:t>
    </dgm:pt>
    <dgm:pt modelId="{9BBAAA7C-5869-4F60-B9EA-6E89F26D92EB}" type="parTrans" cxnId="{C8DC2799-89B3-409C-AEA2-8225E341F66C}">
      <dgm:prSet/>
      <dgm:spPr/>
      <dgm:t>
        <a:bodyPr/>
        <a:lstStyle/>
        <a:p>
          <a:endParaRPr lang="ru-RU" sz="1000">
            <a:latin typeface="Times New Roman" panose="02020603050405020304" pitchFamily="18" charset="0"/>
            <a:cs typeface="Times New Roman" panose="02020603050405020304" pitchFamily="18" charset="0"/>
          </a:endParaRPr>
        </a:p>
      </dgm:t>
    </dgm:pt>
    <dgm:pt modelId="{CF39568D-F99D-47A6-9259-00798C034DA5}" type="sibTrans" cxnId="{C8DC2799-89B3-409C-AEA2-8225E341F66C}">
      <dgm:prSet/>
      <dgm:spPr/>
      <dgm:t>
        <a:bodyPr/>
        <a:lstStyle/>
        <a:p>
          <a:endParaRPr lang="ru-RU" sz="1000">
            <a:latin typeface="Times New Roman" panose="02020603050405020304" pitchFamily="18" charset="0"/>
            <a:cs typeface="Times New Roman" panose="02020603050405020304" pitchFamily="18" charset="0"/>
          </a:endParaRPr>
        </a:p>
      </dgm:t>
    </dgm:pt>
    <dgm:pt modelId="{B486992B-98A0-4308-837C-89BCEA4C917D}">
      <dgm:prSet custT="1"/>
      <dgm:spPr/>
      <dgm:t>
        <a:bodyPr/>
        <a:lstStyle/>
        <a:p>
          <a:r>
            <a:rPr lang="ru-RU" sz="1000" smtClean="0">
              <a:latin typeface="Times New Roman" panose="02020603050405020304" pitchFamily="18" charset="0"/>
              <a:cs typeface="Times New Roman" panose="02020603050405020304" pitchFamily="18" charset="0"/>
            </a:rPr>
            <a:t>В соответствии с Федеральным законом от 01.05.2016г. № 119-ФЗ «Об особенностях предоставления гражданам земельных участков, находящихся в государственной или муниципальной собственности и расположенных на территории субъектов Российской Федерации, входящих в состав Дальневосточного федерального округа, и о внесении изменений в отдельные законодательные акты Российской Федерации» в 2018 году было заключено 59 договоров безвозмездного пользования земельными участками площадью 51,54 Га.</a:t>
          </a:r>
          <a:endParaRPr lang="ru-RU" sz="1000">
            <a:latin typeface="Times New Roman" panose="02020603050405020304" pitchFamily="18" charset="0"/>
            <a:cs typeface="Times New Roman" panose="02020603050405020304" pitchFamily="18" charset="0"/>
          </a:endParaRPr>
        </a:p>
      </dgm:t>
    </dgm:pt>
    <dgm:pt modelId="{590D181D-A9B5-4835-9BD9-299FCB5683DE}" type="parTrans" cxnId="{A8123C15-0BDE-4561-97AF-6E1165110B7E}">
      <dgm:prSet/>
      <dgm:spPr/>
      <dgm:t>
        <a:bodyPr/>
        <a:lstStyle/>
        <a:p>
          <a:endParaRPr lang="ru-RU" sz="1000">
            <a:latin typeface="Times New Roman" panose="02020603050405020304" pitchFamily="18" charset="0"/>
            <a:cs typeface="Times New Roman" panose="02020603050405020304" pitchFamily="18" charset="0"/>
          </a:endParaRPr>
        </a:p>
      </dgm:t>
    </dgm:pt>
    <dgm:pt modelId="{AE6978E4-F533-4DDB-A2B3-6A38F23D9D19}" type="sibTrans" cxnId="{A8123C15-0BDE-4561-97AF-6E1165110B7E}">
      <dgm:prSet/>
      <dgm:spPr/>
      <dgm:t>
        <a:bodyPr/>
        <a:lstStyle/>
        <a:p>
          <a:endParaRPr lang="ru-RU" sz="1000">
            <a:latin typeface="Times New Roman" panose="02020603050405020304" pitchFamily="18" charset="0"/>
            <a:cs typeface="Times New Roman" panose="02020603050405020304" pitchFamily="18" charset="0"/>
          </a:endParaRPr>
        </a:p>
      </dgm:t>
    </dgm:pt>
    <dgm:pt modelId="{38784468-3079-4413-8858-2F601B84218F}">
      <dgm:prSet custT="1"/>
      <dgm:spPr/>
      <dgm:t>
        <a:bodyPr/>
        <a:lstStyle/>
        <a:p>
          <a:r>
            <a:rPr lang="ru-RU" sz="1000" dirty="0" smtClean="0">
              <a:latin typeface="Times New Roman" panose="02020603050405020304" pitchFamily="18" charset="0"/>
              <a:cs typeface="Times New Roman" panose="02020603050405020304" pitchFamily="18" charset="0"/>
            </a:rPr>
            <a:t>В целях организации проведения проверок физических и юридических лиц в рамках осуществления муниципального земельного контроля на территории муниципального образования «Невельский городской округ» отделом проведено 5 проверок.</a:t>
          </a:r>
          <a:endParaRPr lang="ru-RU" sz="1000" dirty="0">
            <a:latin typeface="Times New Roman" panose="02020603050405020304" pitchFamily="18" charset="0"/>
            <a:cs typeface="Times New Roman" panose="02020603050405020304" pitchFamily="18" charset="0"/>
          </a:endParaRPr>
        </a:p>
      </dgm:t>
    </dgm:pt>
    <dgm:pt modelId="{8E246BD8-8F2D-4A46-8CD7-0C6AFD161882}" type="parTrans" cxnId="{B106A670-1D84-4DAE-946D-6DBEFF65B3FA}">
      <dgm:prSet/>
      <dgm:spPr/>
      <dgm:t>
        <a:bodyPr/>
        <a:lstStyle/>
        <a:p>
          <a:endParaRPr lang="ru-RU" sz="1000">
            <a:latin typeface="Times New Roman" panose="02020603050405020304" pitchFamily="18" charset="0"/>
            <a:cs typeface="Times New Roman" panose="02020603050405020304" pitchFamily="18" charset="0"/>
          </a:endParaRPr>
        </a:p>
      </dgm:t>
    </dgm:pt>
    <dgm:pt modelId="{FE6DCF2C-4146-4224-A3ED-A55986721148}" type="sibTrans" cxnId="{B106A670-1D84-4DAE-946D-6DBEFF65B3FA}">
      <dgm:prSet/>
      <dgm:spPr/>
      <dgm:t>
        <a:bodyPr/>
        <a:lstStyle/>
        <a:p>
          <a:endParaRPr lang="ru-RU" sz="1000">
            <a:latin typeface="Times New Roman" panose="02020603050405020304" pitchFamily="18" charset="0"/>
            <a:cs typeface="Times New Roman" panose="02020603050405020304" pitchFamily="18" charset="0"/>
          </a:endParaRPr>
        </a:p>
      </dgm:t>
    </dgm:pt>
    <dgm:pt modelId="{3AED6517-B201-4977-BD04-AA3DD161BA9D}" type="pres">
      <dgm:prSet presAssocID="{46CD03C7-46F7-4677-93D4-45527358010E}" presName="linear" presStyleCnt="0">
        <dgm:presLayoutVars>
          <dgm:animLvl val="lvl"/>
          <dgm:resizeHandles val="exact"/>
        </dgm:presLayoutVars>
      </dgm:prSet>
      <dgm:spPr/>
      <dgm:t>
        <a:bodyPr/>
        <a:lstStyle/>
        <a:p>
          <a:endParaRPr lang="ru-RU"/>
        </a:p>
      </dgm:t>
    </dgm:pt>
    <dgm:pt modelId="{90C90BE6-BF43-4EDB-B997-6EADC3FD89B0}" type="pres">
      <dgm:prSet presAssocID="{B1808BFB-21B8-4FC7-AB3B-9FE48750D450}" presName="parentText" presStyleLbl="node1" presStyleIdx="0" presStyleCnt="1" custLinFactNeighborX="986" custLinFactNeighborY="-193">
        <dgm:presLayoutVars>
          <dgm:chMax val="0"/>
          <dgm:bulletEnabled val="1"/>
        </dgm:presLayoutVars>
      </dgm:prSet>
      <dgm:spPr/>
      <dgm:t>
        <a:bodyPr/>
        <a:lstStyle/>
        <a:p>
          <a:endParaRPr lang="ru-RU"/>
        </a:p>
      </dgm:t>
    </dgm:pt>
    <dgm:pt modelId="{59094F70-CA04-4752-8452-58CE5E419ECD}" type="pres">
      <dgm:prSet presAssocID="{B1808BFB-21B8-4FC7-AB3B-9FE48750D450}" presName="childText" presStyleLbl="revTx" presStyleIdx="0" presStyleCnt="1" custScaleY="107051">
        <dgm:presLayoutVars>
          <dgm:bulletEnabled val="1"/>
        </dgm:presLayoutVars>
      </dgm:prSet>
      <dgm:spPr/>
      <dgm:t>
        <a:bodyPr/>
        <a:lstStyle/>
        <a:p>
          <a:endParaRPr lang="ru-RU"/>
        </a:p>
      </dgm:t>
    </dgm:pt>
  </dgm:ptLst>
  <dgm:cxnLst>
    <dgm:cxn modelId="{7A561A7D-1324-4CC0-BF72-B3CF941FD277}" type="presOf" srcId="{38784468-3079-4413-8858-2F601B84218F}" destId="{59094F70-CA04-4752-8452-58CE5E419ECD}" srcOrd="0" destOrd="9" presId="urn:microsoft.com/office/officeart/2005/8/layout/vList2"/>
    <dgm:cxn modelId="{C8DC2799-89B3-409C-AEA2-8225E341F66C}" srcId="{B1808BFB-21B8-4FC7-AB3B-9FE48750D450}" destId="{7D80281B-5A15-447D-9617-E07B2DE17E05}" srcOrd="7" destOrd="0" parTransId="{9BBAAA7C-5869-4F60-B9EA-6E89F26D92EB}" sibTransId="{CF39568D-F99D-47A6-9259-00798C034DA5}"/>
    <dgm:cxn modelId="{3D7A1E3D-B8AB-472F-B629-28543B53171A}" srcId="{B1808BFB-21B8-4FC7-AB3B-9FE48750D450}" destId="{F5ABF99B-004F-4A70-81D5-8F1B7EF8082A}" srcOrd="6" destOrd="0" parTransId="{B6572DA1-D1B9-4C34-8743-A8C8962E7C94}" sibTransId="{47AC8B28-3FDC-4B93-9CD0-4DCB32CE841D}"/>
    <dgm:cxn modelId="{A8123C15-0BDE-4561-97AF-6E1165110B7E}" srcId="{B1808BFB-21B8-4FC7-AB3B-9FE48750D450}" destId="{B486992B-98A0-4308-837C-89BCEA4C917D}" srcOrd="8" destOrd="0" parTransId="{590D181D-A9B5-4835-9BD9-299FCB5683DE}" sibTransId="{AE6978E4-F533-4DDB-A2B3-6A38F23D9D19}"/>
    <dgm:cxn modelId="{D717F542-4BEE-4767-A785-0F9165B5ED9D}" type="presOf" srcId="{7D80281B-5A15-447D-9617-E07B2DE17E05}" destId="{59094F70-CA04-4752-8452-58CE5E419ECD}" srcOrd="0" destOrd="7" presId="urn:microsoft.com/office/officeart/2005/8/layout/vList2"/>
    <dgm:cxn modelId="{9C46C179-7075-4C81-B3BE-026EC6ADEFC6}" type="presOf" srcId="{BB777466-A7AD-4BEB-A1F5-38BFAB8CE7D9}" destId="{59094F70-CA04-4752-8452-58CE5E419ECD}" srcOrd="0" destOrd="1" presId="urn:microsoft.com/office/officeart/2005/8/layout/vList2"/>
    <dgm:cxn modelId="{005ACF9E-13C5-4189-B764-44C3EE7D80E1}" type="presOf" srcId="{670FCC70-D25C-4E9B-B66A-FAB694C55A48}" destId="{59094F70-CA04-4752-8452-58CE5E419ECD}" srcOrd="0" destOrd="5" presId="urn:microsoft.com/office/officeart/2005/8/layout/vList2"/>
    <dgm:cxn modelId="{AB84C3DA-9EC7-4FC7-BDD1-83A22660AE8C}" type="presOf" srcId="{B19B0D6F-B932-4070-BC00-DED7813A1287}" destId="{59094F70-CA04-4752-8452-58CE5E419ECD}" srcOrd="0" destOrd="0" presId="urn:microsoft.com/office/officeart/2005/8/layout/vList2"/>
    <dgm:cxn modelId="{EA521668-7E48-4E13-BAFC-EF7E41E6764F}" type="presOf" srcId="{14B4ED9E-1A02-42D6-8EFE-2020DDFF3E7A}" destId="{59094F70-CA04-4752-8452-58CE5E419ECD}" srcOrd="0" destOrd="4" presId="urn:microsoft.com/office/officeart/2005/8/layout/vList2"/>
    <dgm:cxn modelId="{B106A670-1D84-4DAE-946D-6DBEFF65B3FA}" srcId="{B1808BFB-21B8-4FC7-AB3B-9FE48750D450}" destId="{38784468-3079-4413-8858-2F601B84218F}" srcOrd="9" destOrd="0" parTransId="{8E246BD8-8F2D-4A46-8CD7-0C6AFD161882}" sibTransId="{FE6DCF2C-4146-4224-A3ED-A55986721148}"/>
    <dgm:cxn modelId="{769CA371-C179-43B2-B431-DF4170D30C8E}" type="presOf" srcId="{F43363D1-7835-479D-BAEF-517DEA95FEA7}" destId="{59094F70-CA04-4752-8452-58CE5E419ECD}" srcOrd="0" destOrd="3" presId="urn:microsoft.com/office/officeart/2005/8/layout/vList2"/>
    <dgm:cxn modelId="{7D570F3F-FCE3-4A4C-A922-E09C2C5D2B13}" type="presOf" srcId="{FE58CB0D-3133-47A1-B7F5-00E3EE174D02}" destId="{59094F70-CA04-4752-8452-58CE5E419ECD}" srcOrd="0" destOrd="2" presId="urn:microsoft.com/office/officeart/2005/8/layout/vList2"/>
    <dgm:cxn modelId="{2B9AC76F-0A2B-45D1-88FD-87C951EC4A98}" type="presOf" srcId="{B486992B-98A0-4308-837C-89BCEA4C917D}" destId="{59094F70-CA04-4752-8452-58CE5E419ECD}" srcOrd="0" destOrd="8" presId="urn:microsoft.com/office/officeart/2005/8/layout/vList2"/>
    <dgm:cxn modelId="{7833C089-B3F8-4BDE-AE76-3B886723F44F}" srcId="{B1808BFB-21B8-4FC7-AB3B-9FE48750D450}" destId="{BB777466-A7AD-4BEB-A1F5-38BFAB8CE7D9}" srcOrd="1" destOrd="0" parTransId="{66844FF9-7B42-499B-AF7B-56F516354F43}" sibTransId="{E315011A-9E1C-4C2E-99A3-62A6F6536C05}"/>
    <dgm:cxn modelId="{1FFE27C7-647C-45BC-93F4-3856235BB291}" srcId="{B1808BFB-21B8-4FC7-AB3B-9FE48750D450}" destId="{B19B0D6F-B932-4070-BC00-DED7813A1287}" srcOrd="0" destOrd="0" parTransId="{A98BD74A-8D0D-4A0F-8227-7F855F83E5B7}" sibTransId="{86EAE92D-69BD-474A-9296-7AAF99B215DA}"/>
    <dgm:cxn modelId="{CB52F057-C799-484B-9007-671F3E61FB3F}" srcId="{46CD03C7-46F7-4677-93D4-45527358010E}" destId="{B1808BFB-21B8-4FC7-AB3B-9FE48750D450}" srcOrd="0" destOrd="0" parTransId="{505DA009-A8B1-4137-92B3-F18EA9EA8353}" sibTransId="{7F60948E-6016-4533-AF24-E3FD1F8648C5}"/>
    <dgm:cxn modelId="{BF1260DB-BEB9-4594-A30E-C4A6ABB468BF}" srcId="{B1808BFB-21B8-4FC7-AB3B-9FE48750D450}" destId="{F43363D1-7835-479D-BAEF-517DEA95FEA7}" srcOrd="3" destOrd="0" parTransId="{5F111656-AC27-420E-9105-093B8A51D9BB}" sibTransId="{251CE100-5481-41A4-A4B8-40C3B0B7689B}"/>
    <dgm:cxn modelId="{F56013B9-C17C-4522-A1AF-C385ABDE3DC0}" type="presOf" srcId="{F5ABF99B-004F-4A70-81D5-8F1B7EF8082A}" destId="{59094F70-CA04-4752-8452-58CE5E419ECD}" srcOrd="0" destOrd="6" presId="urn:microsoft.com/office/officeart/2005/8/layout/vList2"/>
    <dgm:cxn modelId="{C518F1E9-FD86-43E0-AC09-8FF0CF050475}" srcId="{B1808BFB-21B8-4FC7-AB3B-9FE48750D450}" destId="{670FCC70-D25C-4E9B-B66A-FAB694C55A48}" srcOrd="5" destOrd="0" parTransId="{227C6578-32DE-4D07-9646-366E36C7C26A}" sibTransId="{7F0B97EC-81B4-40D2-93C9-6337CCBA8AD7}"/>
    <dgm:cxn modelId="{A69F2778-2074-49DF-BB3E-73354BC6ABC2}" type="presOf" srcId="{B1808BFB-21B8-4FC7-AB3B-9FE48750D450}" destId="{90C90BE6-BF43-4EDB-B997-6EADC3FD89B0}" srcOrd="0" destOrd="0" presId="urn:microsoft.com/office/officeart/2005/8/layout/vList2"/>
    <dgm:cxn modelId="{3F02CF85-B77F-46B5-BEFE-9F20A51344AA}" type="presOf" srcId="{46CD03C7-46F7-4677-93D4-45527358010E}" destId="{3AED6517-B201-4977-BD04-AA3DD161BA9D}" srcOrd="0" destOrd="0" presId="urn:microsoft.com/office/officeart/2005/8/layout/vList2"/>
    <dgm:cxn modelId="{874FA715-29DC-4BD1-9852-B511C1A7CE9B}" srcId="{B1808BFB-21B8-4FC7-AB3B-9FE48750D450}" destId="{14B4ED9E-1A02-42D6-8EFE-2020DDFF3E7A}" srcOrd="4" destOrd="0" parTransId="{E9416F8B-87BC-4ADA-8652-D8AAF793953F}" sibTransId="{0421CFC0-A75A-4137-A219-1B0C7660D2D1}"/>
    <dgm:cxn modelId="{F8550009-DB23-484F-84C1-3ADC17886019}" srcId="{B1808BFB-21B8-4FC7-AB3B-9FE48750D450}" destId="{FE58CB0D-3133-47A1-B7F5-00E3EE174D02}" srcOrd="2" destOrd="0" parTransId="{7F8B7671-6C29-45B0-96FF-EA534FB2229D}" sibTransId="{A61C7BA3-06B0-4885-B779-39058DF92DE2}"/>
    <dgm:cxn modelId="{3F3003CF-35C4-42FA-9BEB-8BA28292D6BF}" type="presParOf" srcId="{3AED6517-B201-4977-BD04-AA3DD161BA9D}" destId="{90C90BE6-BF43-4EDB-B997-6EADC3FD89B0}" srcOrd="0" destOrd="0" presId="urn:microsoft.com/office/officeart/2005/8/layout/vList2"/>
    <dgm:cxn modelId="{3336BC48-314B-4CEA-B7C8-7E9C2C26D7BF}" type="presParOf" srcId="{3AED6517-B201-4977-BD04-AA3DD161BA9D}" destId="{59094F70-CA04-4752-8452-58CE5E419ECD}"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46CD03C7-46F7-4677-93D4-45527358010E}" type="doc">
      <dgm:prSet loTypeId="urn:microsoft.com/office/officeart/2005/8/layout/vList2" loCatId="list" qsTypeId="urn:microsoft.com/office/officeart/2005/8/quickstyle/simple3" qsCatId="simple" csTypeId="urn:microsoft.com/office/officeart/2005/8/colors/colorful2" csCatId="colorful" phldr="1"/>
      <dgm:spPr/>
      <dgm:t>
        <a:bodyPr/>
        <a:lstStyle/>
        <a:p>
          <a:endParaRPr lang="ru-RU"/>
        </a:p>
      </dgm:t>
    </dgm:pt>
    <dgm:pt modelId="{B1808BFB-21B8-4FC7-AB3B-9FE48750D450}">
      <dgm:prSet custT="1"/>
      <dgm:spPr/>
      <dgm:t>
        <a:bodyPr/>
        <a:lstStyle/>
        <a:p>
          <a:pPr algn="just"/>
          <a:r>
            <a:rPr lang="ru-RU" sz="1100" b="1" dirty="0" smtClean="0">
              <a:latin typeface="Times New Roman" panose="02020603050405020304" pitchFamily="18" charset="0"/>
              <a:cs typeface="Times New Roman" panose="02020603050405020304" pitchFamily="18" charset="0"/>
            </a:rPr>
            <a:t>Основные расходы по программе в 2019 году – 623,3 тыс. руб.</a:t>
          </a:r>
          <a:endParaRPr lang="ru-RU" sz="1100" b="1" dirty="0">
            <a:latin typeface="Times New Roman" panose="02020603050405020304" pitchFamily="18" charset="0"/>
            <a:cs typeface="Times New Roman" panose="02020603050405020304" pitchFamily="18" charset="0"/>
          </a:endParaRPr>
        </a:p>
      </dgm:t>
    </dgm:pt>
    <dgm:pt modelId="{505DA009-A8B1-4137-92B3-F18EA9EA8353}" type="parTrans" cxnId="{CB52F057-C799-484B-9007-671F3E61FB3F}">
      <dgm:prSet/>
      <dgm:spPr/>
      <dgm:t>
        <a:bodyPr/>
        <a:lstStyle/>
        <a:p>
          <a:pPr algn="just"/>
          <a:endParaRPr lang="ru-RU" sz="1100">
            <a:latin typeface="Times New Roman" panose="02020603050405020304" pitchFamily="18" charset="0"/>
            <a:cs typeface="Times New Roman" panose="02020603050405020304" pitchFamily="18" charset="0"/>
          </a:endParaRPr>
        </a:p>
      </dgm:t>
    </dgm:pt>
    <dgm:pt modelId="{7F60948E-6016-4533-AF24-E3FD1F8648C5}" type="sibTrans" cxnId="{CB52F057-C799-484B-9007-671F3E61FB3F}">
      <dgm:prSet/>
      <dgm:spPr/>
      <dgm:t>
        <a:bodyPr/>
        <a:lstStyle/>
        <a:p>
          <a:pPr algn="just"/>
          <a:endParaRPr lang="ru-RU" sz="1100">
            <a:latin typeface="Times New Roman" panose="02020603050405020304" pitchFamily="18" charset="0"/>
            <a:cs typeface="Times New Roman" panose="02020603050405020304" pitchFamily="18" charset="0"/>
          </a:endParaRPr>
        </a:p>
      </dgm:t>
    </dgm:pt>
    <dgm:pt modelId="{B19B0D6F-B932-4070-BC00-DED7813A1287}">
      <dgm:prSet custT="1"/>
      <dgm:spPr/>
      <dgm:t>
        <a:bodyPr/>
        <a:lstStyle/>
        <a:p>
          <a:pPr algn="just"/>
          <a:r>
            <a:rPr lang="ru-RU" sz="1100" b="0" dirty="0" smtClean="0">
              <a:latin typeface="Times New Roman" panose="02020603050405020304" pitchFamily="18" charset="0"/>
              <a:cs typeface="Times New Roman" panose="02020603050405020304" pitchFamily="18" charset="0"/>
            </a:rPr>
            <a:t>В рамках подпрограммы «Профилактика правонарушений в муниципальном образовании «Невельский городской округ» на материальное стимулирование и материально-техническое обеспечение деятельности добровольной народной дружины из числа членов казачьего общества «Станица </a:t>
          </a:r>
          <a:r>
            <a:rPr lang="ru-RU" sz="1100" b="0" dirty="0" err="1" smtClean="0">
              <a:latin typeface="Times New Roman" panose="02020603050405020304" pitchFamily="18" charset="0"/>
              <a:cs typeface="Times New Roman" panose="02020603050405020304" pitchFamily="18" charset="0"/>
            </a:rPr>
            <a:t>Калмыковская</a:t>
          </a:r>
          <a:r>
            <a:rPr lang="ru-RU" sz="1100" b="0" dirty="0" smtClean="0">
              <a:latin typeface="Times New Roman" panose="02020603050405020304" pitchFamily="18" charset="0"/>
              <a:cs typeface="Times New Roman" panose="02020603050405020304" pitchFamily="18" charset="0"/>
            </a:rPr>
            <a:t>» выделено 285,0 тыс. руб., из них освоено 273,5 тыс. руб. </a:t>
          </a:r>
          <a:r>
            <a:rPr lang="ru-RU" sz="1100" dirty="0" smtClean="0">
              <a:latin typeface="Times New Roman" panose="02020603050405020304" pitchFamily="18" charset="0"/>
              <a:cs typeface="Times New Roman" panose="02020603050405020304" pitchFamily="18" charset="0"/>
            </a:rPr>
            <a:t>За отчетный период силами ДНД совершено – 50 выходов, выявлено 5 административных правонарушений.</a:t>
          </a:r>
          <a:endParaRPr lang="ru-RU" sz="1100" dirty="0">
            <a:latin typeface="Times New Roman" panose="02020603050405020304" pitchFamily="18" charset="0"/>
            <a:cs typeface="Times New Roman" panose="02020603050405020304" pitchFamily="18" charset="0"/>
          </a:endParaRPr>
        </a:p>
      </dgm:t>
    </dgm:pt>
    <dgm:pt modelId="{A98BD74A-8D0D-4A0F-8227-7F855F83E5B7}" type="parTrans" cxnId="{1FFE27C7-647C-45BC-93F4-3856235BB291}">
      <dgm:prSet/>
      <dgm:spPr/>
      <dgm:t>
        <a:bodyPr/>
        <a:lstStyle/>
        <a:p>
          <a:pPr algn="just"/>
          <a:endParaRPr lang="ru-RU" sz="1100">
            <a:latin typeface="Times New Roman" panose="02020603050405020304" pitchFamily="18" charset="0"/>
            <a:cs typeface="Times New Roman" panose="02020603050405020304" pitchFamily="18" charset="0"/>
          </a:endParaRPr>
        </a:p>
      </dgm:t>
    </dgm:pt>
    <dgm:pt modelId="{86EAE92D-69BD-474A-9296-7AAF99B215DA}" type="sibTrans" cxnId="{1FFE27C7-647C-45BC-93F4-3856235BB291}">
      <dgm:prSet/>
      <dgm:spPr/>
      <dgm:t>
        <a:bodyPr/>
        <a:lstStyle/>
        <a:p>
          <a:pPr algn="just"/>
          <a:endParaRPr lang="ru-RU" sz="1100">
            <a:latin typeface="Times New Roman" panose="02020603050405020304" pitchFamily="18" charset="0"/>
            <a:cs typeface="Times New Roman" panose="02020603050405020304" pitchFamily="18" charset="0"/>
          </a:endParaRPr>
        </a:p>
      </dgm:t>
    </dgm:pt>
    <dgm:pt modelId="{8A3253B2-245A-4202-A878-ACE5B5EF4296}">
      <dgm:prSet custT="1"/>
      <dgm:spPr/>
      <dgm:t>
        <a:bodyPr/>
        <a:lstStyle/>
        <a:p>
          <a:pPr algn="just"/>
          <a:endParaRPr lang="ru-RU" sz="1100" dirty="0">
            <a:latin typeface="Times New Roman" panose="02020603050405020304" pitchFamily="18" charset="0"/>
            <a:cs typeface="Times New Roman" panose="02020603050405020304" pitchFamily="18" charset="0"/>
          </a:endParaRPr>
        </a:p>
      </dgm:t>
    </dgm:pt>
    <dgm:pt modelId="{67DC5185-6812-4466-8243-D0CF7AFEDADF}" type="parTrans" cxnId="{D2B4E429-2AFE-44B5-A306-F7FDBDC68D1F}">
      <dgm:prSet/>
      <dgm:spPr/>
      <dgm:t>
        <a:bodyPr/>
        <a:lstStyle/>
        <a:p>
          <a:pPr algn="just"/>
          <a:endParaRPr lang="ru-RU" sz="1100">
            <a:latin typeface="Times New Roman" panose="02020603050405020304" pitchFamily="18" charset="0"/>
            <a:cs typeface="Times New Roman" panose="02020603050405020304" pitchFamily="18" charset="0"/>
          </a:endParaRPr>
        </a:p>
      </dgm:t>
    </dgm:pt>
    <dgm:pt modelId="{59643AEF-85E2-4A85-8DC4-A1F80DC059DE}" type="sibTrans" cxnId="{D2B4E429-2AFE-44B5-A306-F7FDBDC68D1F}">
      <dgm:prSet/>
      <dgm:spPr/>
      <dgm:t>
        <a:bodyPr/>
        <a:lstStyle/>
        <a:p>
          <a:pPr algn="just"/>
          <a:endParaRPr lang="ru-RU" sz="1100">
            <a:latin typeface="Times New Roman" panose="02020603050405020304" pitchFamily="18" charset="0"/>
            <a:cs typeface="Times New Roman" panose="02020603050405020304" pitchFamily="18" charset="0"/>
          </a:endParaRPr>
        </a:p>
      </dgm:t>
    </dgm:pt>
    <dgm:pt modelId="{DB759DF2-F39A-4C7F-A0D2-7B9E033E94B0}">
      <dgm:prSet custT="1"/>
      <dgm:spPr/>
      <dgm:t>
        <a:bodyPr/>
        <a:lstStyle/>
        <a:p>
          <a:pPr algn="just"/>
          <a:r>
            <a:rPr lang="ru-RU" sz="1100" dirty="0" smtClean="0">
              <a:latin typeface="Times New Roman" panose="02020603050405020304" pitchFamily="18" charset="0"/>
              <a:cs typeface="Times New Roman" panose="02020603050405020304" pitchFamily="18" charset="0"/>
            </a:rPr>
            <a:t>Члены добровольной народной дружины обеспечены летней и зимней формой, оформлено страхование жизни. Для нужд ДНД за счет средств муниципального бюджета приобретены радиостанции, видеорегистраторы и шкафы для одежды и оружия. </a:t>
          </a:r>
          <a:endParaRPr lang="ru-RU" sz="1100" dirty="0">
            <a:latin typeface="Times New Roman" panose="02020603050405020304" pitchFamily="18" charset="0"/>
            <a:cs typeface="Times New Roman" panose="02020603050405020304" pitchFamily="18" charset="0"/>
          </a:endParaRPr>
        </a:p>
      </dgm:t>
    </dgm:pt>
    <dgm:pt modelId="{EAF3BF4C-62BF-4B91-902B-53B49B440ACE}" type="parTrans" cxnId="{B169A949-074E-4F2D-B55C-54BD031F5671}">
      <dgm:prSet/>
      <dgm:spPr/>
      <dgm:t>
        <a:bodyPr/>
        <a:lstStyle/>
        <a:p>
          <a:pPr algn="just"/>
          <a:endParaRPr lang="ru-RU" sz="1100">
            <a:latin typeface="Times New Roman" panose="02020603050405020304" pitchFamily="18" charset="0"/>
            <a:cs typeface="Times New Roman" panose="02020603050405020304" pitchFamily="18" charset="0"/>
          </a:endParaRPr>
        </a:p>
      </dgm:t>
    </dgm:pt>
    <dgm:pt modelId="{1DC6F436-60AD-4DB9-ACD1-434ED2893BA7}" type="sibTrans" cxnId="{B169A949-074E-4F2D-B55C-54BD031F5671}">
      <dgm:prSet/>
      <dgm:spPr/>
      <dgm:t>
        <a:bodyPr/>
        <a:lstStyle/>
        <a:p>
          <a:pPr algn="just"/>
          <a:endParaRPr lang="ru-RU" sz="1100">
            <a:latin typeface="Times New Roman" panose="02020603050405020304" pitchFamily="18" charset="0"/>
            <a:cs typeface="Times New Roman" panose="02020603050405020304" pitchFamily="18" charset="0"/>
          </a:endParaRPr>
        </a:p>
      </dgm:t>
    </dgm:pt>
    <dgm:pt modelId="{CC84344E-B19F-48BD-94E9-DA5ED37A768D}">
      <dgm:prSet custT="1"/>
      <dgm:spPr/>
      <dgm:t>
        <a:bodyPr/>
        <a:lstStyle/>
        <a:p>
          <a:pPr algn="just"/>
          <a:r>
            <a:rPr lang="ru-RU" sz="1100" dirty="0" smtClean="0">
              <a:latin typeface="Times New Roman" panose="02020603050405020304" pitchFamily="18" charset="0"/>
              <a:cs typeface="Times New Roman" panose="02020603050405020304" pitchFamily="18" charset="0"/>
            </a:rPr>
            <a:t>В течение 2019 года на территории Невельского городского округа с целью профилактики незаконного оборота оружия, боеприпасов и взрывчатых веществ, сотрудниками ОМВД по Невельскому городскому округу проводилась оперативно-профилактическая операция «Оружие» - по изъятию на возмездной добровольной основе оружия и боеприпасов, на проведение которой выделено 10000 рублей. В 2019 году оружие гражданами не сдавалось (АППГ – 1). </a:t>
          </a:r>
          <a:endParaRPr lang="ru-RU" sz="1100" dirty="0">
            <a:latin typeface="Times New Roman" panose="02020603050405020304" pitchFamily="18" charset="0"/>
            <a:cs typeface="Times New Roman" panose="02020603050405020304" pitchFamily="18" charset="0"/>
          </a:endParaRPr>
        </a:p>
      </dgm:t>
    </dgm:pt>
    <dgm:pt modelId="{884333C4-7D45-4F05-BFB9-DF1427844922}" type="parTrans" cxnId="{802F7297-1DCE-41C3-A65E-123BFD1C102E}">
      <dgm:prSet/>
      <dgm:spPr/>
      <dgm:t>
        <a:bodyPr/>
        <a:lstStyle/>
        <a:p>
          <a:pPr algn="just"/>
          <a:endParaRPr lang="ru-RU" sz="1100">
            <a:latin typeface="Times New Roman" panose="02020603050405020304" pitchFamily="18" charset="0"/>
            <a:cs typeface="Times New Roman" panose="02020603050405020304" pitchFamily="18" charset="0"/>
          </a:endParaRPr>
        </a:p>
      </dgm:t>
    </dgm:pt>
    <dgm:pt modelId="{2D77C1E6-3E3D-4DF7-9B30-CD3CCDD2D973}" type="sibTrans" cxnId="{802F7297-1DCE-41C3-A65E-123BFD1C102E}">
      <dgm:prSet/>
      <dgm:spPr/>
      <dgm:t>
        <a:bodyPr/>
        <a:lstStyle/>
        <a:p>
          <a:pPr algn="just"/>
          <a:endParaRPr lang="ru-RU" sz="1100">
            <a:latin typeface="Times New Roman" panose="02020603050405020304" pitchFamily="18" charset="0"/>
            <a:cs typeface="Times New Roman" panose="02020603050405020304" pitchFamily="18" charset="0"/>
          </a:endParaRPr>
        </a:p>
      </dgm:t>
    </dgm:pt>
    <dgm:pt modelId="{8FE5E175-9EB1-4ACE-AFEF-8C5E64A46A0F}">
      <dgm:prSet custT="1"/>
      <dgm:spPr/>
      <dgm:t>
        <a:bodyPr/>
        <a:lstStyle/>
        <a:p>
          <a:pPr algn="just"/>
          <a:r>
            <a:rPr lang="ru-RU" sz="1100" dirty="0" smtClean="0">
              <a:latin typeface="Times New Roman" panose="02020603050405020304" pitchFamily="18" charset="0"/>
              <a:cs typeface="Times New Roman" panose="02020603050405020304" pitchFamily="18" charset="0"/>
            </a:rPr>
            <a:t>Муниципальной комиссией по делам несовершеннолетних и защите их прав при администрации Невельского городского округа  за отчетный период обследовано 287 семей (в них 548 детей), из них: СОП - 202 семьи (в них 426 детей), по сообщениям - 50 семей (в них 77 н/л). Выезды по сообщениям граждан о семейном неблагополучии, проводятся по мере поступления сообщений; в ходе посещения  проводятся профилактические беседы и обследование материально-бытовых условий.</a:t>
          </a:r>
          <a:endParaRPr lang="ru-RU" sz="1100" dirty="0">
            <a:latin typeface="Times New Roman" panose="02020603050405020304" pitchFamily="18" charset="0"/>
            <a:cs typeface="Times New Roman" panose="02020603050405020304" pitchFamily="18" charset="0"/>
          </a:endParaRPr>
        </a:p>
      </dgm:t>
    </dgm:pt>
    <dgm:pt modelId="{85A856F0-184F-4746-A7B6-9C873F630480}" type="parTrans" cxnId="{A09421DA-58C1-4171-9520-A2D208E35F3C}">
      <dgm:prSet/>
      <dgm:spPr/>
      <dgm:t>
        <a:bodyPr/>
        <a:lstStyle/>
        <a:p>
          <a:pPr algn="just"/>
          <a:endParaRPr lang="ru-RU" sz="1100">
            <a:latin typeface="Times New Roman" panose="02020603050405020304" pitchFamily="18" charset="0"/>
            <a:cs typeface="Times New Roman" panose="02020603050405020304" pitchFamily="18" charset="0"/>
          </a:endParaRPr>
        </a:p>
      </dgm:t>
    </dgm:pt>
    <dgm:pt modelId="{2975C2B8-6CCF-43C6-A9E0-F4002A08D7F9}" type="sibTrans" cxnId="{A09421DA-58C1-4171-9520-A2D208E35F3C}">
      <dgm:prSet/>
      <dgm:spPr/>
      <dgm:t>
        <a:bodyPr/>
        <a:lstStyle/>
        <a:p>
          <a:pPr algn="just"/>
          <a:endParaRPr lang="ru-RU" sz="1100">
            <a:latin typeface="Times New Roman" panose="02020603050405020304" pitchFamily="18" charset="0"/>
            <a:cs typeface="Times New Roman" panose="02020603050405020304" pitchFamily="18" charset="0"/>
          </a:endParaRPr>
        </a:p>
      </dgm:t>
    </dgm:pt>
    <dgm:pt modelId="{59AA26C1-9589-4B71-9FA7-430B3BEB1DBF}">
      <dgm:prSet custT="1"/>
      <dgm:spPr/>
      <dgm:t>
        <a:bodyPr/>
        <a:lstStyle/>
        <a:p>
          <a:pPr algn="just"/>
          <a:r>
            <a:rPr lang="ru-RU" sz="1100" dirty="0" smtClean="0"/>
            <a:t>В период с 16 сентября по 25 ноября в Невельском районе состоялся районный конкурс социальной рекламы среди подростков и молодежи на тему «Профилактика правонарушений и преступлений среди несовершеннолетних», в котором приняли участие жители района в возрасте от 12 до 30 лет. Всего на конкурс подано 16 работ. По итогам конкурса изготовлена полиграфическая продукция с рисунками победителей. </a:t>
          </a:r>
          <a:r>
            <a:rPr lang="ru-RU" sz="1100" dirty="0" smtClean="0">
              <a:latin typeface="Times New Roman" panose="02020603050405020304" pitchFamily="18" charset="0"/>
              <a:cs typeface="Times New Roman" panose="02020603050405020304" pitchFamily="18" charset="0"/>
            </a:rPr>
            <a:t>На проведение конкурса и изготовление полиграфической продукции по итогам его проведения выделено 30,0 тыс. руб., которые полностью освоены. </a:t>
          </a:r>
          <a:endParaRPr lang="ru-RU" sz="1100" dirty="0">
            <a:latin typeface="Times New Roman" panose="02020603050405020304" pitchFamily="18" charset="0"/>
            <a:cs typeface="Times New Roman" panose="02020603050405020304" pitchFamily="18" charset="0"/>
          </a:endParaRPr>
        </a:p>
      </dgm:t>
    </dgm:pt>
    <dgm:pt modelId="{111F6C98-4929-45B7-9F5A-D286FEBF5168}" type="parTrans" cxnId="{997039DA-6F98-4F83-9FEA-0E159BDD0F6D}">
      <dgm:prSet/>
      <dgm:spPr/>
      <dgm:t>
        <a:bodyPr/>
        <a:lstStyle/>
        <a:p>
          <a:pPr algn="just"/>
          <a:endParaRPr lang="ru-RU" sz="1100"/>
        </a:p>
      </dgm:t>
    </dgm:pt>
    <dgm:pt modelId="{B21D1AB8-C023-4995-A91F-8F3865638DF5}" type="sibTrans" cxnId="{997039DA-6F98-4F83-9FEA-0E159BDD0F6D}">
      <dgm:prSet/>
      <dgm:spPr/>
      <dgm:t>
        <a:bodyPr/>
        <a:lstStyle/>
        <a:p>
          <a:pPr algn="just"/>
          <a:endParaRPr lang="ru-RU" sz="1100"/>
        </a:p>
      </dgm:t>
    </dgm:pt>
    <dgm:pt modelId="{7522ABC0-09EB-4CF6-B487-61F5EA467455}">
      <dgm:prSet custT="1"/>
      <dgm:spPr/>
      <dgm:t>
        <a:bodyPr/>
        <a:lstStyle/>
        <a:p>
          <a:pPr algn="just"/>
          <a:r>
            <a:rPr lang="ru-RU" sz="1100" dirty="0" smtClean="0">
              <a:latin typeface="Times New Roman" panose="02020603050405020304" pitchFamily="18" charset="0"/>
              <a:cs typeface="Times New Roman" panose="02020603050405020304" pitchFamily="18" charset="0"/>
            </a:rPr>
            <a:t>В рамках подпрограммы «Комплексные меры противодействия злоупотреблению наркотиками в муниципальном образовании «Невельский</a:t>
          </a:r>
          <a:br>
            <a:rPr lang="ru-RU" sz="1100" dirty="0" smtClean="0">
              <a:latin typeface="Times New Roman" panose="02020603050405020304" pitchFamily="18" charset="0"/>
              <a:cs typeface="Times New Roman" panose="02020603050405020304" pitchFamily="18" charset="0"/>
            </a:rPr>
          </a:br>
          <a:r>
            <a:rPr lang="ru-RU" sz="1100" dirty="0" smtClean="0">
              <a:latin typeface="Times New Roman" panose="02020603050405020304" pitchFamily="18" charset="0"/>
              <a:cs typeface="Times New Roman" panose="02020603050405020304" pitchFamily="18" charset="0"/>
            </a:rPr>
            <a:t>городской округ» проведен ежегодный муниципальный конкурс социальной рекламы «Молодежь против наркотиков!». На проведение которого выделены и полностью реализованы 30,0 тыс. руб. </a:t>
          </a:r>
          <a:endParaRPr lang="ru-RU" sz="1100" dirty="0">
            <a:latin typeface="Times New Roman" panose="02020603050405020304" pitchFamily="18" charset="0"/>
            <a:cs typeface="Times New Roman" panose="02020603050405020304" pitchFamily="18" charset="0"/>
          </a:endParaRPr>
        </a:p>
      </dgm:t>
    </dgm:pt>
    <dgm:pt modelId="{90194430-F916-4CF4-A56A-0E7E5F77493D}" type="parTrans" cxnId="{B3841AD3-2635-433F-8B30-3C79A59C9CD4}">
      <dgm:prSet/>
      <dgm:spPr/>
      <dgm:t>
        <a:bodyPr/>
        <a:lstStyle/>
        <a:p>
          <a:pPr algn="just"/>
          <a:endParaRPr lang="ru-RU" sz="1100"/>
        </a:p>
      </dgm:t>
    </dgm:pt>
    <dgm:pt modelId="{E4CD3C81-A5C3-4BD3-8532-5C8D8836AF84}" type="sibTrans" cxnId="{B3841AD3-2635-433F-8B30-3C79A59C9CD4}">
      <dgm:prSet/>
      <dgm:spPr/>
      <dgm:t>
        <a:bodyPr/>
        <a:lstStyle/>
        <a:p>
          <a:pPr algn="just"/>
          <a:endParaRPr lang="ru-RU" sz="1100"/>
        </a:p>
      </dgm:t>
    </dgm:pt>
    <dgm:pt modelId="{3445F17C-62F0-42BD-9F98-DD8175A60C60}">
      <dgm:prSet custT="1"/>
      <dgm:spPr/>
      <dgm:t>
        <a:bodyPr/>
        <a:lstStyle/>
        <a:p>
          <a:pPr algn="just"/>
          <a:r>
            <a:rPr lang="ru-RU" sz="1100" dirty="0" smtClean="0">
              <a:latin typeface="Times New Roman" panose="02020603050405020304" pitchFamily="18" charset="0"/>
              <a:cs typeface="Times New Roman" panose="02020603050405020304" pitchFamily="18" charset="0"/>
            </a:rPr>
            <a:t>На реализацию мероприятия «Организация и проведение турниров дворовых команд по футболу (летом) и хоккею (зимой) в рамках проекта «Спорт против подворотни» выделено и полностью освоено 90,0 тыс. руб. </a:t>
          </a:r>
          <a:endParaRPr lang="ru-RU" sz="1100" dirty="0">
            <a:latin typeface="Times New Roman" panose="02020603050405020304" pitchFamily="18" charset="0"/>
            <a:cs typeface="Times New Roman" panose="02020603050405020304" pitchFamily="18" charset="0"/>
          </a:endParaRPr>
        </a:p>
      </dgm:t>
    </dgm:pt>
    <dgm:pt modelId="{01418258-29CA-48FA-9AD2-D0110F7808A4}" type="parTrans" cxnId="{CE3D0159-66CE-4CCF-9023-7419479A72D0}">
      <dgm:prSet/>
      <dgm:spPr/>
      <dgm:t>
        <a:bodyPr/>
        <a:lstStyle/>
        <a:p>
          <a:pPr algn="just"/>
          <a:endParaRPr lang="ru-RU" sz="1100"/>
        </a:p>
      </dgm:t>
    </dgm:pt>
    <dgm:pt modelId="{4A388AA3-3059-440A-9301-CB15DB9E2747}" type="sibTrans" cxnId="{CE3D0159-66CE-4CCF-9023-7419479A72D0}">
      <dgm:prSet/>
      <dgm:spPr/>
      <dgm:t>
        <a:bodyPr/>
        <a:lstStyle/>
        <a:p>
          <a:pPr algn="just"/>
          <a:endParaRPr lang="ru-RU" sz="1100"/>
        </a:p>
      </dgm:t>
    </dgm:pt>
    <dgm:pt modelId="{25382B81-A0CC-41A8-9857-E87EC16FF336}">
      <dgm:prSet custT="1"/>
      <dgm:spPr/>
      <dgm:t>
        <a:bodyPr/>
        <a:lstStyle/>
        <a:p>
          <a:pPr algn="just"/>
          <a:r>
            <a:rPr lang="ru-RU" sz="1100" dirty="0" smtClean="0"/>
            <a:t>В образовательных учреждениях и учреждениях культуры оформлены информационные стенды  на профилактику наркомании и популяризации здорового образа жизни. </a:t>
          </a:r>
          <a:endParaRPr lang="ru-RU" sz="1100" dirty="0">
            <a:latin typeface="Times New Roman" panose="02020603050405020304" pitchFamily="18" charset="0"/>
            <a:cs typeface="Times New Roman" panose="02020603050405020304" pitchFamily="18" charset="0"/>
          </a:endParaRPr>
        </a:p>
      </dgm:t>
    </dgm:pt>
    <dgm:pt modelId="{FEEA745E-CFCE-4E43-B7CC-EBDE3377D801}" type="parTrans" cxnId="{63F81055-E699-4665-912F-12F2C75876F0}">
      <dgm:prSet/>
      <dgm:spPr/>
      <dgm:t>
        <a:bodyPr/>
        <a:lstStyle/>
        <a:p>
          <a:pPr algn="just"/>
          <a:endParaRPr lang="ru-RU" sz="1100"/>
        </a:p>
      </dgm:t>
    </dgm:pt>
    <dgm:pt modelId="{F80BBAE5-D3A1-41A7-8EB1-35DC1B6D0A92}" type="sibTrans" cxnId="{63F81055-E699-4665-912F-12F2C75876F0}">
      <dgm:prSet/>
      <dgm:spPr/>
      <dgm:t>
        <a:bodyPr/>
        <a:lstStyle/>
        <a:p>
          <a:pPr algn="just"/>
          <a:endParaRPr lang="ru-RU" sz="1100"/>
        </a:p>
      </dgm:t>
    </dgm:pt>
    <dgm:pt modelId="{B7CF439D-5B60-49EC-B5F5-1E273A8C72F0}">
      <dgm:prSet custT="1"/>
      <dgm:spPr/>
      <dgm:t>
        <a:bodyPr/>
        <a:lstStyle/>
        <a:p>
          <a:pPr algn="just"/>
          <a:r>
            <a:rPr lang="ru-RU" sz="1100" dirty="0" smtClean="0">
              <a:latin typeface="Times New Roman" panose="02020603050405020304" pitchFamily="18" charset="0"/>
              <a:cs typeface="Times New Roman" panose="02020603050405020304" pitchFamily="18" charset="0"/>
            </a:rPr>
            <a:t>Денежные средства, в размере 10,0 тыс. руб., выделенные на оформление стендов и методическое сопровождение работы в образовательных учреждениях по профилактике ПАВ среди несовершеннолетних, освоены в полном объеме. </a:t>
          </a:r>
          <a:endParaRPr lang="ru-RU" sz="1100" dirty="0">
            <a:latin typeface="Times New Roman" panose="02020603050405020304" pitchFamily="18" charset="0"/>
            <a:cs typeface="Times New Roman" panose="02020603050405020304" pitchFamily="18" charset="0"/>
          </a:endParaRPr>
        </a:p>
      </dgm:t>
    </dgm:pt>
    <dgm:pt modelId="{503C36F0-DA92-488A-874D-4DD71BB7EC98}" type="parTrans" cxnId="{AB82A90C-3C14-42F0-96C3-885BA9493C63}">
      <dgm:prSet/>
      <dgm:spPr/>
      <dgm:t>
        <a:bodyPr/>
        <a:lstStyle/>
        <a:p>
          <a:pPr algn="just"/>
          <a:endParaRPr lang="ru-RU" sz="1100"/>
        </a:p>
      </dgm:t>
    </dgm:pt>
    <dgm:pt modelId="{C7657B31-93E8-4CFD-B840-6751F406D8C4}" type="sibTrans" cxnId="{AB82A90C-3C14-42F0-96C3-885BA9493C63}">
      <dgm:prSet/>
      <dgm:spPr/>
      <dgm:t>
        <a:bodyPr/>
        <a:lstStyle/>
        <a:p>
          <a:pPr algn="just"/>
          <a:endParaRPr lang="ru-RU" sz="1100"/>
        </a:p>
      </dgm:t>
    </dgm:pt>
    <dgm:pt modelId="{3AED6517-B201-4977-BD04-AA3DD161BA9D}" type="pres">
      <dgm:prSet presAssocID="{46CD03C7-46F7-4677-93D4-45527358010E}" presName="linear" presStyleCnt="0">
        <dgm:presLayoutVars>
          <dgm:animLvl val="lvl"/>
          <dgm:resizeHandles val="exact"/>
        </dgm:presLayoutVars>
      </dgm:prSet>
      <dgm:spPr/>
      <dgm:t>
        <a:bodyPr/>
        <a:lstStyle/>
        <a:p>
          <a:endParaRPr lang="ru-RU"/>
        </a:p>
      </dgm:t>
    </dgm:pt>
    <dgm:pt modelId="{90C90BE6-BF43-4EDB-B997-6EADC3FD89B0}" type="pres">
      <dgm:prSet presAssocID="{B1808BFB-21B8-4FC7-AB3B-9FE48750D450}" presName="parentText" presStyleLbl="node1" presStyleIdx="0" presStyleCnt="1" custScaleY="61041">
        <dgm:presLayoutVars>
          <dgm:chMax val="0"/>
          <dgm:bulletEnabled val="1"/>
        </dgm:presLayoutVars>
      </dgm:prSet>
      <dgm:spPr/>
      <dgm:t>
        <a:bodyPr/>
        <a:lstStyle/>
        <a:p>
          <a:endParaRPr lang="ru-RU"/>
        </a:p>
      </dgm:t>
    </dgm:pt>
    <dgm:pt modelId="{59094F70-CA04-4752-8452-58CE5E419ECD}" type="pres">
      <dgm:prSet presAssocID="{B1808BFB-21B8-4FC7-AB3B-9FE48750D450}" presName="childText" presStyleLbl="revTx" presStyleIdx="0" presStyleCnt="1" custScaleY="103978" custLinFactNeighborY="18382">
        <dgm:presLayoutVars>
          <dgm:bulletEnabled val="1"/>
        </dgm:presLayoutVars>
      </dgm:prSet>
      <dgm:spPr/>
      <dgm:t>
        <a:bodyPr/>
        <a:lstStyle/>
        <a:p>
          <a:endParaRPr lang="ru-RU"/>
        </a:p>
      </dgm:t>
    </dgm:pt>
  </dgm:ptLst>
  <dgm:cxnLst>
    <dgm:cxn modelId="{D84E7CF5-0870-4851-A25D-23FCEC3F8ECE}" type="presOf" srcId="{B19B0D6F-B932-4070-BC00-DED7813A1287}" destId="{59094F70-CA04-4752-8452-58CE5E419ECD}" srcOrd="0" destOrd="0" presId="urn:microsoft.com/office/officeart/2005/8/layout/vList2"/>
    <dgm:cxn modelId="{B185F452-8B23-41AC-ACDA-F6A39FB428AF}" type="presOf" srcId="{46CD03C7-46F7-4677-93D4-45527358010E}" destId="{3AED6517-B201-4977-BD04-AA3DD161BA9D}" srcOrd="0" destOrd="0" presId="urn:microsoft.com/office/officeart/2005/8/layout/vList2"/>
    <dgm:cxn modelId="{D2B4E429-2AFE-44B5-A306-F7FDBDC68D1F}" srcId="{B1808BFB-21B8-4FC7-AB3B-9FE48750D450}" destId="{8A3253B2-245A-4202-A878-ACE5B5EF4296}" srcOrd="5" destOrd="0" parTransId="{67DC5185-6812-4466-8243-D0CF7AFEDADF}" sibTransId="{59643AEF-85E2-4A85-8DC4-A1F80DC059DE}"/>
    <dgm:cxn modelId="{6A2488CD-25ED-4CA2-9F8E-DD395F5E5101}" type="presOf" srcId="{8A3253B2-245A-4202-A878-ACE5B5EF4296}" destId="{59094F70-CA04-4752-8452-58CE5E419ECD}" srcOrd="0" destOrd="9" presId="urn:microsoft.com/office/officeart/2005/8/layout/vList2"/>
    <dgm:cxn modelId="{1C0C3BA9-810A-4384-BFEC-2F5EB3FA4661}" type="presOf" srcId="{8FE5E175-9EB1-4ACE-AFEF-8C5E64A46A0F}" destId="{59094F70-CA04-4752-8452-58CE5E419ECD}" srcOrd="0" destOrd="3" presId="urn:microsoft.com/office/officeart/2005/8/layout/vList2"/>
    <dgm:cxn modelId="{D8BC5D92-F6FE-431E-9871-AF188E6050FA}" type="presOf" srcId="{B7CF439D-5B60-49EC-B5F5-1E273A8C72F0}" destId="{59094F70-CA04-4752-8452-58CE5E419ECD}" srcOrd="0" destOrd="8" presId="urn:microsoft.com/office/officeart/2005/8/layout/vList2"/>
    <dgm:cxn modelId="{997039DA-6F98-4F83-9FEA-0E159BDD0F6D}" srcId="{B1808BFB-21B8-4FC7-AB3B-9FE48750D450}" destId="{59AA26C1-9589-4B71-9FA7-430B3BEB1DBF}" srcOrd="4" destOrd="0" parTransId="{111F6C98-4929-45B7-9F5A-D286FEBF5168}" sibTransId="{B21D1AB8-C023-4995-A91F-8F3865638DF5}"/>
    <dgm:cxn modelId="{CE3D0159-66CE-4CCF-9023-7419479A72D0}" srcId="{59AA26C1-9589-4B71-9FA7-430B3BEB1DBF}" destId="{3445F17C-62F0-42BD-9F98-DD8175A60C60}" srcOrd="1" destOrd="0" parTransId="{01418258-29CA-48FA-9AD2-D0110F7808A4}" sibTransId="{4A388AA3-3059-440A-9301-CB15DB9E2747}"/>
    <dgm:cxn modelId="{B1264DE7-5BD6-450A-AC6A-484601CB7721}" type="presOf" srcId="{59AA26C1-9589-4B71-9FA7-430B3BEB1DBF}" destId="{59094F70-CA04-4752-8452-58CE5E419ECD}" srcOrd="0" destOrd="4" presId="urn:microsoft.com/office/officeart/2005/8/layout/vList2"/>
    <dgm:cxn modelId="{C3087414-D04E-4757-B70B-31F7F9D4A17C}" type="presOf" srcId="{25382B81-A0CC-41A8-9857-E87EC16FF336}" destId="{59094F70-CA04-4752-8452-58CE5E419ECD}" srcOrd="0" destOrd="7" presId="urn:microsoft.com/office/officeart/2005/8/layout/vList2"/>
    <dgm:cxn modelId="{A09421DA-58C1-4171-9520-A2D208E35F3C}" srcId="{B1808BFB-21B8-4FC7-AB3B-9FE48750D450}" destId="{8FE5E175-9EB1-4ACE-AFEF-8C5E64A46A0F}" srcOrd="3" destOrd="0" parTransId="{85A856F0-184F-4746-A7B6-9C873F630480}" sibTransId="{2975C2B8-6CCF-43C6-A9E0-F4002A08D7F9}"/>
    <dgm:cxn modelId="{90FAC667-E707-44EB-887F-1F1A35B604FB}" type="presOf" srcId="{CC84344E-B19F-48BD-94E9-DA5ED37A768D}" destId="{59094F70-CA04-4752-8452-58CE5E419ECD}" srcOrd="0" destOrd="2" presId="urn:microsoft.com/office/officeart/2005/8/layout/vList2"/>
    <dgm:cxn modelId="{1FFE27C7-647C-45BC-93F4-3856235BB291}" srcId="{B1808BFB-21B8-4FC7-AB3B-9FE48750D450}" destId="{B19B0D6F-B932-4070-BC00-DED7813A1287}" srcOrd="0" destOrd="0" parTransId="{A98BD74A-8D0D-4A0F-8227-7F855F83E5B7}" sibTransId="{86EAE92D-69BD-474A-9296-7AAF99B215DA}"/>
    <dgm:cxn modelId="{B3841AD3-2635-433F-8B30-3C79A59C9CD4}" srcId="{59AA26C1-9589-4B71-9FA7-430B3BEB1DBF}" destId="{7522ABC0-09EB-4CF6-B487-61F5EA467455}" srcOrd="0" destOrd="0" parTransId="{90194430-F916-4CF4-A56A-0E7E5F77493D}" sibTransId="{E4CD3C81-A5C3-4BD3-8532-5C8D8836AF84}"/>
    <dgm:cxn modelId="{B169A949-074E-4F2D-B55C-54BD031F5671}" srcId="{B1808BFB-21B8-4FC7-AB3B-9FE48750D450}" destId="{DB759DF2-F39A-4C7F-A0D2-7B9E033E94B0}" srcOrd="1" destOrd="0" parTransId="{EAF3BF4C-62BF-4B91-902B-53B49B440ACE}" sibTransId="{1DC6F436-60AD-4DB9-ACD1-434ED2893BA7}"/>
    <dgm:cxn modelId="{AB82A90C-3C14-42F0-96C3-885BA9493C63}" srcId="{59AA26C1-9589-4B71-9FA7-430B3BEB1DBF}" destId="{B7CF439D-5B60-49EC-B5F5-1E273A8C72F0}" srcOrd="3" destOrd="0" parTransId="{503C36F0-DA92-488A-874D-4DD71BB7EC98}" sibTransId="{C7657B31-93E8-4CFD-B840-6751F406D8C4}"/>
    <dgm:cxn modelId="{CB52F057-C799-484B-9007-671F3E61FB3F}" srcId="{46CD03C7-46F7-4677-93D4-45527358010E}" destId="{B1808BFB-21B8-4FC7-AB3B-9FE48750D450}" srcOrd="0" destOrd="0" parTransId="{505DA009-A8B1-4137-92B3-F18EA9EA8353}" sibTransId="{7F60948E-6016-4533-AF24-E3FD1F8648C5}"/>
    <dgm:cxn modelId="{A9FF635A-16DF-4B3B-9242-1DC1B98F6818}" type="presOf" srcId="{DB759DF2-F39A-4C7F-A0D2-7B9E033E94B0}" destId="{59094F70-CA04-4752-8452-58CE5E419ECD}" srcOrd="0" destOrd="1" presId="urn:microsoft.com/office/officeart/2005/8/layout/vList2"/>
    <dgm:cxn modelId="{802F7297-1DCE-41C3-A65E-123BFD1C102E}" srcId="{B1808BFB-21B8-4FC7-AB3B-9FE48750D450}" destId="{CC84344E-B19F-48BD-94E9-DA5ED37A768D}" srcOrd="2" destOrd="0" parTransId="{884333C4-7D45-4F05-BFB9-DF1427844922}" sibTransId="{2D77C1E6-3E3D-4DF7-9B30-CD3CCDD2D973}"/>
    <dgm:cxn modelId="{6878B5BC-F09A-40C3-BF4F-689774C878CA}" type="presOf" srcId="{B1808BFB-21B8-4FC7-AB3B-9FE48750D450}" destId="{90C90BE6-BF43-4EDB-B997-6EADC3FD89B0}" srcOrd="0" destOrd="0" presId="urn:microsoft.com/office/officeart/2005/8/layout/vList2"/>
    <dgm:cxn modelId="{5051CBF1-B020-46A6-8C4B-F12BB61E5611}" type="presOf" srcId="{7522ABC0-09EB-4CF6-B487-61F5EA467455}" destId="{59094F70-CA04-4752-8452-58CE5E419ECD}" srcOrd="0" destOrd="5" presId="urn:microsoft.com/office/officeart/2005/8/layout/vList2"/>
    <dgm:cxn modelId="{A5CAF0FE-239C-45CE-8323-F8BC239CFC54}" type="presOf" srcId="{3445F17C-62F0-42BD-9F98-DD8175A60C60}" destId="{59094F70-CA04-4752-8452-58CE5E419ECD}" srcOrd="0" destOrd="6" presId="urn:microsoft.com/office/officeart/2005/8/layout/vList2"/>
    <dgm:cxn modelId="{63F81055-E699-4665-912F-12F2C75876F0}" srcId="{59AA26C1-9589-4B71-9FA7-430B3BEB1DBF}" destId="{25382B81-A0CC-41A8-9857-E87EC16FF336}" srcOrd="2" destOrd="0" parTransId="{FEEA745E-CFCE-4E43-B7CC-EBDE3377D801}" sibTransId="{F80BBAE5-D3A1-41A7-8EB1-35DC1B6D0A92}"/>
    <dgm:cxn modelId="{3A7A8179-3748-4AB3-B459-D38DC8E64DAE}" type="presParOf" srcId="{3AED6517-B201-4977-BD04-AA3DD161BA9D}" destId="{90C90BE6-BF43-4EDB-B997-6EADC3FD89B0}" srcOrd="0" destOrd="0" presId="urn:microsoft.com/office/officeart/2005/8/layout/vList2"/>
    <dgm:cxn modelId="{D1C4C12C-D680-4129-A616-38F93C005FA1}" type="presParOf" srcId="{3AED6517-B201-4977-BD04-AA3DD161BA9D}" destId="{59094F70-CA04-4752-8452-58CE5E419ECD}"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B4670B1C-CD5C-4CFF-BC20-E9FFCA552B3B}" type="doc">
      <dgm:prSet loTypeId="urn:microsoft.com/office/officeart/2005/8/layout/chevron1" loCatId="process" qsTypeId="urn:microsoft.com/office/officeart/2005/8/quickstyle/3d1" qsCatId="3D" csTypeId="urn:microsoft.com/office/officeart/2005/8/colors/colorful1" csCatId="colorful" phldr="1"/>
      <dgm:spPr/>
      <dgm:t>
        <a:bodyPr/>
        <a:lstStyle/>
        <a:p>
          <a:endParaRPr lang="ru-RU"/>
        </a:p>
      </dgm:t>
    </dgm:pt>
    <dgm:pt modelId="{B1BBC47D-C779-490F-9667-1F4DBEC732ED}">
      <dgm:prSet phldrT="[Текст]"/>
      <dgm:spPr/>
      <dgm:t>
        <a:bodyPr/>
        <a:lstStyle/>
        <a:p>
          <a:endParaRPr lang="ru-RU" dirty="0">
            <a:solidFill>
              <a:schemeClr val="bg1"/>
            </a:solidFill>
          </a:endParaRPr>
        </a:p>
      </dgm:t>
    </dgm:pt>
    <dgm:pt modelId="{94FB67DC-16E4-4A1E-B0CF-C9EA8F79A143}" type="parTrans" cxnId="{061C0F0E-BBC6-44F2-ADE5-E5BCB1CCB9FB}">
      <dgm:prSet/>
      <dgm:spPr/>
      <dgm:t>
        <a:bodyPr/>
        <a:lstStyle/>
        <a:p>
          <a:endParaRPr lang="ru-RU">
            <a:solidFill>
              <a:schemeClr val="bg1"/>
            </a:solidFill>
          </a:endParaRPr>
        </a:p>
      </dgm:t>
    </dgm:pt>
    <dgm:pt modelId="{D9D92BAF-3EB7-486F-8832-037B947DB53A}" type="sibTrans" cxnId="{061C0F0E-BBC6-44F2-ADE5-E5BCB1CCB9FB}">
      <dgm:prSet/>
      <dgm:spPr/>
      <dgm:t>
        <a:bodyPr/>
        <a:lstStyle/>
        <a:p>
          <a:endParaRPr lang="ru-RU">
            <a:solidFill>
              <a:schemeClr val="bg1"/>
            </a:solidFill>
          </a:endParaRPr>
        </a:p>
      </dgm:t>
    </dgm:pt>
    <dgm:pt modelId="{A030152A-79C3-40BE-A7B8-98670C3BE36B}">
      <dgm:prSet phldrT="[Текст]"/>
      <dgm:spPr/>
      <dgm:t>
        <a:bodyPr/>
        <a:lstStyle/>
        <a:p>
          <a:r>
            <a:rPr lang="ru-RU" dirty="0" smtClean="0">
              <a:solidFill>
                <a:schemeClr val="bg1"/>
              </a:solidFill>
            </a:rPr>
            <a:t>2017</a:t>
          </a:r>
          <a:endParaRPr lang="ru-RU" dirty="0">
            <a:solidFill>
              <a:schemeClr val="bg1"/>
            </a:solidFill>
          </a:endParaRPr>
        </a:p>
      </dgm:t>
    </dgm:pt>
    <dgm:pt modelId="{708D5751-AFA8-4AC6-A0AD-26EEACAEC176}" type="parTrans" cxnId="{52A3B092-0955-4DEE-9CAE-8B2A621F4EB3}">
      <dgm:prSet/>
      <dgm:spPr/>
      <dgm:t>
        <a:bodyPr/>
        <a:lstStyle/>
        <a:p>
          <a:endParaRPr lang="ru-RU">
            <a:solidFill>
              <a:schemeClr val="bg1"/>
            </a:solidFill>
          </a:endParaRPr>
        </a:p>
      </dgm:t>
    </dgm:pt>
    <dgm:pt modelId="{6F60E4BB-7E0E-477F-8240-9ECCAAF82E7F}" type="sibTrans" cxnId="{52A3B092-0955-4DEE-9CAE-8B2A621F4EB3}">
      <dgm:prSet/>
      <dgm:spPr/>
      <dgm:t>
        <a:bodyPr/>
        <a:lstStyle/>
        <a:p>
          <a:endParaRPr lang="ru-RU">
            <a:solidFill>
              <a:schemeClr val="bg1"/>
            </a:solidFill>
          </a:endParaRPr>
        </a:p>
      </dgm:t>
    </dgm:pt>
    <dgm:pt modelId="{0E1B831F-73B7-4EA1-9E64-31FF9682F5FA}">
      <dgm:prSet phldrT="[Текст]"/>
      <dgm:spPr/>
      <dgm:t>
        <a:bodyPr/>
        <a:lstStyle/>
        <a:p>
          <a:r>
            <a:rPr lang="ru-RU" dirty="0" smtClean="0">
              <a:solidFill>
                <a:schemeClr val="bg1"/>
              </a:solidFill>
            </a:rPr>
            <a:t>2018</a:t>
          </a:r>
          <a:endParaRPr lang="ru-RU" dirty="0">
            <a:solidFill>
              <a:schemeClr val="bg1"/>
            </a:solidFill>
          </a:endParaRPr>
        </a:p>
      </dgm:t>
    </dgm:pt>
    <dgm:pt modelId="{62E64EC3-E65E-4761-9DEB-CF0CF6B20626}" type="parTrans" cxnId="{DDA484AF-A780-4956-B7CA-A3BCDC6F9F36}">
      <dgm:prSet/>
      <dgm:spPr/>
      <dgm:t>
        <a:bodyPr/>
        <a:lstStyle/>
        <a:p>
          <a:endParaRPr lang="ru-RU">
            <a:solidFill>
              <a:schemeClr val="bg1"/>
            </a:solidFill>
          </a:endParaRPr>
        </a:p>
      </dgm:t>
    </dgm:pt>
    <dgm:pt modelId="{2496E74F-C8D2-4BC4-9FF2-3833B5E562FE}" type="sibTrans" cxnId="{DDA484AF-A780-4956-B7CA-A3BCDC6F9F36}">
      <dgm:prSet/>
      <dgm:spPr/>
      <dgm:t>
        <a:bodyPr/>
        <a:lstStyle/>
        <a:p>
          <a:endParaRPr lang="ru-RU">
            <a:solidFill>
              <a:schemeClr val="bg1"/>
            </a:solidFill>
          </a:endParaRPr>
        </a:p>
      </dgm:t>
    </dgm:pt>
    <dgm:pt modelId="{339005AD-DEAE-4B20-8C98-F466EBF13BA0}">
      <dgm:prSet/>
      <dgm:spPr/>
      <dgm:t>
        <a:bodyPr/>
        <a:lstStyle/>
        <a:p>
          <a:r>
            <a:rPr lang="ru-RU" dirty="0" smtClean="0">
              <a:solidFill>
                <a:schemeClr val="bg1"/>
              </a:solidFill>
            </a:rPr>
            <a:t>2019</a:t>
          </a:r>
          <a:endParaRPr lang="ru-RU" dirty="0">
            <a:solidFill>
              <a:schemeClr val="bg1"/>
            </a:solidFill>
          </a:endParaRPr>
        </a:p>
      </dgm:t>
    </dgm:pt>
    <dgm:pt modelId="{EE4E757F-974C-474D-BB1D-B21F20F6B5D2}" type="parTrans" cxnId="{88133CDF-A2B2-440F-B0E4-2FCC695833F7}">
      <dgm:prSet/>
      <dgm:spPr/>
      <dgm:t>
        <a:bodyPr/>
        <a:lstStyle/>
        <a:p>
          <a:endParaRPr lang="ru-RU">
            <a:solidFill>
              <a:schemeClr val="bg1"/>
            </a:solidFill>
          </a:endParaRPr>
        </a:p>
      </dgm:t>
    </dgm:pt>
    <dgm:pt modelId="{EFE00716-FF6C-4A5F-BFD9-77154F379F15}" type="sibTrans" cxnId="{88133CDF-A2B2-440F-B0E4-2FCC695833F7}">
      <dgm:prSet/>
      <dgm:spPr/>
      <dgm:t>
        <a:bodyPr/>
        <a:lstStyle/>
        <a:p>
          <a:endParaRPr lang="ru-RU">
            <a:solidFill>
              <a:schemeClr val="bg1"/>
            </a:solidFill>
          </a:endParaRPr>
        </a:p>
      </dgm:t>
    </dgm:pt>
    <dgm:pt modelId="{C9DAB0BA-30D6-4EB4-8D84-8C379802D594}" type="pres">
      <dgm:prSet presAssocID="{B4670B1C-CD5C-4CFF-BC20-E9FFCA552B3B}" presName="Name0" presStyleCnt="0">
        <dgm:presLayoutVars>
          <dgm:dir/>
          <dgm:animLvl val="lvl"/>
          <dgm:resizeHandles val="exact"/>
        </dgm:presLayoutVars>
      </dgm:prSet>
      <dgm:spPr/>
      <dgm:t>
        <a:bodyPr/>
        <a:lstStyle/>
        <a:p>
          <a:endParaRPr lang="ru-RU"/>
        </a:p>
      </dgm:t>
    </dgm:pt>
    <dgm:pt modelId="{8812F06B-CC62-4394-B0CC-33605306EA5B}" type="pres">
      <dgm:prSet presAssocID="{B1BBC47D-C779-490F-9667-1F4DBEC732ED}" presName="parTxOnly" presStyleLbl="node1" presStyleIdx="0" presStyleCnt="4">
        <dgm:presLayoutVars>
          <dgm:chMax val="0"/>
          <dgm:chPref val="0"/>
          <dgm:bulletEnabled val="1"/>
        </dgm:presLayoutVars>
      </dgm:prSet>
      <dgm:spPr/>
      <dgm:t>
        <a:bodyPr/>
        <a:lstStyle/>
        <a:p>
          <a:endParaRPr lang="ru-RU"/>
        </a:p>
      </dgm:t>
    </dgm:pt>
    <dgm:pt modelId="{3B03E232-395F-49BB-934A-2D57EAAF7C4F}" type="pres">
      <dgm:prSet presAssocID="{D9D92BAF-3EB7-486F-8832-037B947DB53A}" presName="parTxOnlySpace" presStyleCnt="0"/>
      <dgm:spPr/>
    </dgm:pt>
    <dgm:pt modelId="{965621CB-E2F1-4453-AA31-8341F154071F}" type="pres">
      <dgm:prSet presAssocID="{A030152A-79C3-40BE-A7B8-98670C3BE36B}" presName="parTxOnly" presStyleLbl="node1" presStyleIdx="1" presStyleCnt="4">
        <dgm:presLayoutVars>
          <dgm:chMax val="0"/>
          <dgm:chPref val="0"/>
          <dgm:bulletEnabled val="1"/>
        </dgm:presLayoutVars>
      </dgm:prSet>
      <dgm:spPr/>
      <dgm:t>
        <a:bodyPr/>
        <a:lstStyle/>
        <a:p>
          <a:endParaRPr lang="ru-RU"/>
        </a:p>
      </dgm:t>
    </dgm:pt>
    <dgm:pt modelId="{17BBE10A-1891-459F-B629-F606B176A957}" type="pres">
      <dgm:prSet presAssocID="{6F60E4BB-7E0E-477F-8240-9ECCAAF82E7F}" presName="parTxOnlySpace" presStyleCnt="0"/>
      <dgm:spPr/>
    </dgm:pt>
    <dgm:pt modelId="{583C3A6E-B0A1-43C2-9C68-EE13DE17322C}" type="pres">
      <dgm:prSet presAssocID="{0E1B831F-73B7-4EA1-9E64-31FF9682F5FA}" presName="parTxOnly" presStyleLbl="node1" presStyleIdx="2" presStyleCnt="4">
        <dgm:presLayoutVars>
          <dgm:chMax val="0"/>
          <dgm:chPref val="0"/>
          <dgm:bulletEnabled val="1"/>
        </dgm:presLayoutVars>
      </dgm:prSet>
      <dgm:spPr/>
      <dgm:t>
        <a:bodyPr/>
        <a:lstStyle/>
        <a:p>
          <a:endParaRPr lang="ru-RU"/>
        </a:p>
      </dgm:t>
    </dgm:pt>
    <dgm:pt modelId="{335DA04E-C4EE-4604-B74C-01E075BE3F81}" type="pres">
      <dgm:prSet presAssocID="{2496E74F-C8D2-4BC4-9FF2-3833B5E562FE}" presName="parTxOnlySpace" presStyleCnt="0"/>
      <dgm:spPr/>
    </dgm:pt>
    <dgm:pt modelId="{026D3DFF-0E1F-4F34-BF6B-EC68DDC32762}" type="pres">
      <dgm:prSet presAssocID="{339005AD-DEAE-4B20-8C98-F466EBF13BA0}" presName="parTxOnly" presStyleLbl="node1" presStyleIdx="3" presStyleCnt="4">
        <dgm:presLayoutVars>
          <dgm:chMax val="0"/>
          <dgm:chPref val="0"/>
          <dgm:bulletEnabled val="1"/>
        </dgm:presLayoutVars>
      </dgm:prSet>
      <dgm:spPr/>
      <dgm:t>
        <a:bodyPr/>
        <a:lstStyle/>
        <a:p>
          <a:endParaRPr lang="ru-RU"/>
        </a:p>
      </dgm:t>
    </dgm:pt>
  </dgm:ptLst>
  <dgm:cxnLst>
    <dgm:cxn modelId="{DDA484AF-A780-4956-B7CA-A3BCDC6F9F36}" srcId="{B4670B1C-CD5C-4CFF-BC20-E9FFCA552B3B}" destId="{0E1B831F-73B7-4EA1-9E64-31FF9682F5FA}" srcOrd="2" destOrd="0" parTransId="{62E64EC3-E65E-4761-9DEB-CF0CF6B20626}" sibTransId="{2496E74F-C8D2-4BC4-9FF2-3833B5E562FE}"/>
    <dgm:cxn modelId="{D4915738-B15E-44E9-9AB2-370BAAD9DF16}" type="presOf" srcId="{A030152A-79C3-40BE-A7B8-98670C3BE36B}" destId="{965621CB-E2F1-4453-AA31-8341F154071F}" srcOrd="0" destOrd="0" presId="urn:microsoft.com/office/officeart/2005/8/layout/chevron1"/>
    <dgm:cxn modelId="{195EE7C3-9C6B-46CA-BEBD-D98B74BCD636}" type="presOf" srcId="{B4670B1C-CD5C-4CFF-BC20-E9FFCA552B3B}" destId="{C9DAB0BA-30D6-4EB4-8D84-8C379802D594}" srcOrd="0" destOrd="0" presId="urn:microsoft.com/office/officeart/2005/8/layout/chevron1"/>
    <dgm:cxn modelId="{061C0F0E-BBC6-44F2-ADE5-E5BCB1CCB9FB}" srcId="{B4670B1C-CD5C-4CFF-BC20-E9FFCA552B3B}" destId="{B1BBC47D-C779-490F-9667-1F4DBEC732ED}" srcOrd="0" destOrd="0" parTransId="{94FB67DC-16E4-4A1E-B0CF-C9EA8F79A143}" sibTransId="{D9D92BAF-3EB7-486F-8832-037B947DB53A}"/>
    <dgm:cxn modelId="{88133CDF-A2B2-440F-B0E4-2FCC695833F7}" srcId="{B4670B1C-CD5C-4CFF-BC20-E9FFCA552B3B}" destId="{339005AD-DEAE-4B20-8C98-F466EBF13BA0}" srcOrd="3" destOrd="0" parTransId="{EE4E757F-974C-474D-BB1D-B21F20F6B5D2}" sibTransId="{EFE00716-FF6C-4A5F-BFD9-77154F379F15}"/>
    <dgm:cxn modelId="{52A3B092-0955-4DEE-9CAE-8B2A621F4EB3}" srcId="{B4670B1C-CD5C-4CFF-BC20-E9FFCA552B3B}" destId="{A030152A-79C3-40BE-A7B8-98670C3BE36B}" srcOrd="1" destOrd="0" parTransId="{708D5751-AFA8-4AC6-A0AD-26EEACAEC176}" sibTransId="{6F60E4BB-7E0E-477F-8240-9ECCAAF82E7F}"/>
    <dgm:cxn modelId="{0A71D10F-0E5B-4EDA-B7F7-3294560F7979}" type="presOf" srcId="{339005AD-DEAE-4B20-8C98-F466EBF13BA0}" destId="{026D3DFF-0E1F-4F34-BF6B-EC68DDC32762}" srcOrd="0" destOrd="0" presId="urn:microsoft.com/office/officeart/2005/8/layout/chevron1"/>
    <dgm:cxn modelId="{E0F68404-7F73-4C96-B8B2-CD54254FBEA9}" type="presOf" srcId="{0E1B831F-73B7-4EA1-9E64-31FF9682F5FA}" destId="{583C3A6E-B0A1-43C2-9C68-EE13DE17322C}" srcOrd="0" destOrd="0" presId="urn:microsoft.com/office/officeart/2005/8/layout/chevron1"/>
    <dgm:cxn modelId="{0981D6F5-D27B-4CCE-8616-25D16AA073CA}" type="presOf" srcId="{B1BBC47D-C779-490F-9667-1F4DBEC732ED}" destId="{8812F06B-CC62-4394-B0CC-33605306EA5B}" srcOrd="0" destOrd="0" presId="urn:microsoft.com/office/officeart/2005/8/layout/chevron1"/>
    <dgm:cxn modelId="{F76DFF5A-CF76-48DC-AF57-698B8907DFB4}" type="presParOf" srcId="{C9DAB0BA-30D6-4EB4-8D84-8C379802D594}" destId="{8812F06B-CC62-4394-B0CC-33605306EA5B}" srcOrd="0" destOrd="0" presId="urn:microsoft.com/office/officeart/2005/8/layout/chevron1"/>
    <dgm:cxn modelId="{9B2F99AF-3B38-4C43-B7CE-2D654BF41F3E}" type="presParOf" srcId="{C9DAB0BA-30D6-4EB4-8D84-8C379802D594}" destId="{3B03E232-395F-49BB-934A-2D57EAAF7C4F}" srcOrd="1" destOrd="0" presId="urn:microsoft.com/office/officeart/2005/8/layout/chevron1"/>
    <dgm:cxn modelId="{E0C17B0A-21D0-4EC0-9D66-5FD9C95EE5A6}" type="presParOf" srcId="{C9DAB0BA-30D6-4EB4-8D84-8C379802D594}" destId="{965621CB-E2F1-4453-AA31-8341F154071F}" srcOrd="2" destOrd="0" presId="urn:microsoft.com/office/officeart/2005/8/layout/chevron1"/>
    <dgm:cxn modelId="{22B1FCE4-0CC3-4333-B598-6771D1ADA20C}" type="presParOf" srcId="{C9DAB0BA-30D6-4EB4-8D84-8C379802D594}" destId="{17BBE10A-1891-459F-B629-F606B176A957}" srcOrd="3" destOrd="0" presId="urn:microsoft.com/office/officeart/2005/8/layout/chevron1"/>
    <dgm:cxn modelId="{9F68217B-97CD-4CC4-AB23-3C70B40EE379}" type="presParOf" srcId="{C9DAB0BA-30D6-4EB4-8D84-8C379802D594}" destId="{583C3A6E-B0A1-43C2-9C68-EE13DE17322C}" srcOrd="4" destOrd="0" presId="urn:microsoft.com/office/officeart/2005/8/layout/chevron1"/>
    <dgm:cxn modelId="{19B4C782-8451-4366-BC02-8A9CF37AB2BD}" type="presParOf" srcId="{C9DAB0BA-30D6-4EB4-8D84-8C379802D594}" destId="{335DA04E-C4EE-4604-B74C-01E075BE3F81}" srcOrd="5" destOrd="0" presId="urn:microsoft.com/office/officeart/2005/8/layout/chevron1"/>
    <dgm:cxn modelId="{6136181D-4622-446C-B96C-98013C6FE7B4}" type="presParOf" srcId="{C9DAB0BA-30D6-4EB4-8D84-8C379802D594}" destId="{026D3DFF-0E1F-4F34-BF6B-EC68DDC32762}" srcOrd="6"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C29073AE-4DC2-4A8E-95A8-705CB2884A79}" type="doc">
      <dgm:prSet loTypeId="urn:microsoft.com/office/officeart/2005/8/layout/chevron1" loCatId="process" qsTypeId="urn:microsoft.com/office/officeart/2005/8/quickstyle/3d1" qsCatId="3D" csTypeId="urn:microsoft.com/office/officeart/2005/8/colors/colorful1" csCatId="colorful" phldr="1"/>
      <dgm:spPr/>
      <dgm:t>
        <a:bodyPr/>
        <a:lstStyle/>
        <a:p>
          <a:endParaRPr lang="ru-RU"/>
        </a:p>
      </dgm:t>
    </dgm:pt>
    <dgm:pt modelId="{62F41573-77FC-4B98-9E44-A41B33906898}">
      <dgm:prSet phldrT="[Текст]" custT="1"/>
      <dgm:spPr/>
      <dgm:t>
        <a:bodyPr/>
        <a:lstStyle/>
        <a:p>
          <a:r>
            <a:rPr lang="ru-RU" sz="1400" b="0" dirty="0" smtClean="0">
              <a:solidFill>
                <a:schemeClr val="bg1"/>
              </a:solidFill>
              <a:latin typeface="Times New Roman" panose="02020603050405020304" pitchFamily="18" charset="0"/>
              <a:cs typeface="Times New Roman" panose="02020603050405020304" pitchFamily="18" charset="0"/>
            </a:rPr>
            <a:t>Объем муниципального долга</a:t>
          </a:r>
          <a:endParaRPr lang="ru-RU" sz="1400" b="0" dirty="0">
            <a:solidFill>
              <a:schemeClr val="bg1"/>
            </a:solidFill>
            <a:latin typeface="Times New Roman" panose="02020603050405020304" pitchFamily="18" charset="0"/>
            <a:cs typeface="Times New Roman" panose="02020603050405020304" pitchFamily="18" charset="0"/>
          </a:endParaRPr>
        </a:p>
      </dgm:t>
    </dgm:pt>
    <dgm:pt modelId="{89BD5CF9-A366-4067-BE68-BAAB26A130D5}" type="parTrans" cxnId="{F0A2C54D-F266-43F5-8B79-50B450CB2E7B}">
      <dgm:prSet/>
      <dgm:spPr/>
      <dgm:t>
        <a:bodyPr/>
        <a:lstStyle/>
        <a:p>
          <a:endParaRPr lang="ru-RU" sz="1400">
            <a:solidFill>
              <a:schemeClr val="bg1"/>
            </a:solidFill>
            <a:latin typeface="Times New Roman" panose="02020603050405020304" pitchFamily="18" charset="0"/>
            <a:cs typeface="Times New Roman" panose="02020603050405020304" pitchFamily="18" charset="0"/>
          </a:endParaRPr>
        </a:p>
      </dgm:t>
    </dgm:pt>
    <dgm:pt modelId="{11B873CD-21F4-4707-A855-12FED371F1B0}" type="sibTrans" cxnId="{F0A2C54D-F266-43F5-8B79-50B450CB2E7B}">
      <dgm:prSet/>
      <dgm:spPr/>
      <dgm:t>
        <a:bodyPr/>
        <a:lstStyle/>
        <a:p>
          <a:endParaRPr lang="ru-RU" sz="1400">
            <a:solidFill>
              <a:schemeClr val="bg1"/>
            </a:solidFill>
            <a:latin typeface="Times New Roman" panose="02020603050405020304" pitchFamily="18" charset="0"/>
            <a:cs typeface="Times New Roman" panose="02020603050405020304" pitchFamily="18" charset="0"/>
          </a:endParaRPr>
        </a:p>
      </dgm:t>
    </dgm:pt>
    <dgm:pt modelId="{2A05662D-2964-429B-8E5A-3BFE4DB26D31}">
      <dgm:prSet phldrT="[Текст]" custT="1"/>
      <dgm:spPr/>
      <dgm:t>
        <a:bodyPr/>
        <a:lstStyle/>
        <a:p>
          <a:r>
            <a:rPr lang="ru-RU" sz="1600" b="1" dirty="0" smtClean="0">
              <a:solidFill>
                <a:schemeClr val="bg1"/>
              </a:solidFill>
              <a:latin typeface="Times New Roman" panose="02020603050405020304" pitchFamily="18" charset="0"/>
              <a:cs typeface="Times New Roman" panose="02020603050405020304" pitchFamily="18" charset="0"/>
            </a:rPr>
            <a:t>0</a:t>
          </a:r>
          <a:endParaRPr lang="ru-RU" sz="1600" b="1" dirty="0">
            <a:solidFill>
              <a:schemeClr val="bg1"/>
            </a:solidFill>
            <a:latin typeface="Times New Roman" panose="02020603050405020304" pitchFamily="18" charset="0"/>
            <a:cs typeface="Times New Roman" panose="02020603050405020304" pitchFamily="18" charset="0"/>
          </a:endParaRPr>
        </a:p>
      </dgm:t>
    </dgm:pt>
    <dgm:pt modelId="{57FA68A3-2526-467D-9559-7072D88FE3AB}" type="parTrans" cxnId="{7D4E3621-15D4-4F81-B32E-1C47DC64A09C}">
      <dgm:prSet/>
      <dgm:spPr/>
      <dgm:t>
        <a:bodyPr/>
        <a:lstStyle/>
        <a:p>
          <a:endParaRPr lang="ru-RU" sz="1400">
            <a:solidFill>
              <a:schemeClr val="bg1"/>
            </a:solidFill>
            <a:latin typeface="Times New Roman" panose="02020603050405020304" pitchFamily="18" charset="0"/>
            <a:cs typeface="Times New Roman" panose="02020603050405020304" pitchFamily="18" charset="0"/>
          </a:endParaRPr>
        </a:p>
      </dgm:t>
    </dgm:pt>
    <dgm:pt modelId="{B51CDB1E-F6B1-4208-8DAD-1D0D5C6C0556}" type="sibTrans" cxnId="{7D4E3621-15D4-4F81-B32E-1C47DC64A09C}">
      <dgm:prSet/>
      <dgm:spPr/>
      <dgm:t>
        <a:bodyPr/>
        <a:lstStyle/>
        <a:p>
          <a:endParaRPr lang="ru-RU" sz="1400">
            <a:solidFill>
              <a:schemeClr val="bg1"/>
            </a:solidFill>
            <a:latin typeface="Times New Roman" panose="02020603050405020304" pitchFamily="18" charset="0"/>
            <a:cs typeface="Times New Roman" panose="02020603050405020304" pitchFamily="18" charset="0"/>
          </a:endParaRPr>
        </a:p>
      </dgm:t>
    </dgm:pt>
    <dgm:pt modelId="{CF4EEF1D-B363-4B76-A072-6176A3561EDE}">
      <dgm:prSet custT="1"/>
      <dgm:spPr/>
      <dgm:t>
        <a:bodyPr/>
        <a:lstStyle/>
        <a:p>
          <a:r>
            <a:rPr lang="ru-RU" sz="1600" b="1" dirty="0" smtClean="0">
              <a:solidFill>
                <a:schemeClr val="bg1"/>
              </a:solidFill>
              <a:latin typeface="Times New Roman" panose="02020603050405020304" pitchFamily="18" charset="0"/>
              <a:cs typeface="Times New Roman" panose="02020603050405020304" pitchFamily="18" charset="0"/>
            </a:rPr>
            <a:t>0</a:t>
          </a:r>
          <a:endParaRPr lang="ru-RU" sz="1600" b="1" dirty="0">
            <a:solidFill>
              <a:schemeClr val="bg1"/>
            </a:solidFill>
            <a:latin typeface="Times New Roman" panose="02020603050405020304" pitchFamily="18" charset="0"/>
            <a:cs typeface="Times New Roman" panose="02020603050405020304" pitchFamily="18" charset="0"/>
          </a:endParaRPr>
        </a:p>
      </dgm:t>
    </dgm:pt>
    <dgm:pt modelId="{3A2E10C3-F78F-422D-B719-BD10084FD1AB}" type="parTrans" cxnId="{9D1CFE97-E3E6-4D05-B9D9-36227DFA049E}">
      <dgm:prSet/>
      <dgm:spPr/>
      <dgm:t>
        <a:bodyPr/>
        <a:lstStyle/>
        <a:p>
          <a:endParaRPr lang="ru-RU" sz="1400">
            <a:solidFill>
              <a:schemeClr val="bg1"/>
            </a:solidFill>
            <a:latin typeface="Times New Roman" panose="02020603050405020304" pitchFamily="18" charset="0"/>
            <a:cs typeface="Times New Roman" panose="02020603050405020304" pitchFamily="18" charset="0"/>
          </a:endParaRPr>
        </a:p>
      </dgm:t>
    </dgm:pt>
    <dgm:pt modelId="{DE4D32D6-D2F7-472B-8E43-349C3E3784E6}" type="sibTrans" cxnId="{9D1CFE97-E3E6-4D05-B9D9-36227DFA049E}">
      <dgm:prSet/>
      <dgm:spPr/>
      <dgm:t>
        <a:bodyPr/>
        <a:lstStyle/>
        <a:p>
          <a:endParaRPr lang="ru-RU" sz="1400">
            <a:solidFill>
              <a:schemeClr val="bg1"/>
            </a:solidFill>
            <a:latin typeface="Times New Roman" panose="02020603050405020304" pitchFamily="18" charset="0"/>
            <a:cs typeface="Times New Roman" panose="02020603050405020304" pitchFamily="18" charset="0"/>
          </a:endParaRPr>
        </a:p>
      </dgm:t>
    </dgm:pt>
    <dgm:pt modelId="{BBBF05C9-80F2-470C-AFD1-2AB34B716BFC}">
      <dgm:prSet phldrT="[Текст]" custT="1"/>
      <dgm:spPr/>
      <dgm:t>
        <a:bodyPr/>
        <a:lstStyle/>
        <a:p>
          <a:r>
            <a:rPr lang="ru-RU" sz="1600" b="1" dirty="0" smtClean="0">
              <a:solidFill>
                <a:schemeClr val="bg1"/>
              </a:solidFill>
              <a:latin typeface="Times New Roman" panose="02020603050405020304" pitchFamily="18" charset="0"/>
              <a:cs typeface="Times New Roman" panose="02020603050405020304" pitchFamily="18" charset="0"/>
            </a:rPr>
            <a:t>0</a:t>
          </a:r>
          <a:endParaRPr lang="ru-RU" sz="1600" b="1" dirty="0">
            <a:solidFill>
              <a:schemeClr val="bg1"/>
            </a:solidFill>
            <a:latin typeface="Times New Roman" panose="02020603050405020304" pitchFamily="18" charset="0"/>
            <a:cs typeface="Times New Roman" panose="02020603050405020304" pitchFamily="18" charset="0"/>
          </a:endParaRPr>
        </a:p>
      </dgm:t>
    </dgm:pt>
    <dgm:pt modelId="{18B590BD-EFDC-4B60-AE9E-E1374DD8DCCA}" type="sibTrans" cxnId="{F6AE2CA2-C963-4881-B8FC-0AA8FF8F935F}">
      <dgm:prSet/>
      <dgm:spPr/>
      <dgm:t>
        <a:bodyPr/>
        <a:lstStyle/>
        <a:p>
          <a:endParaRPr lang="ru-RU" sz="1400">
            <a:solidFill>
              <a:schemeClr val="bg1"/>
            </a:solidFill>
            <a:latin typeface="Times New Roman" panose="02020603050405020304" pitchFamily="18" charset="0"/>
            <a:cs typeface="Times New Roman" panose="02020603050405020304" pitchFamily="18" charset="0"/>
          </a:endParaRPr>
        </a:p>
      </dgm:t>
    </dgm:pt>
    <dgm:pt modelId="{53470994-419B-40B0-8AB5-BD410F879539}" type="parTrans" cxnId="{F6AE2CA2-C963-4881-B8FC-0AA8FF8F935F}">
      <dgm:prSet/>
      <dgm:spPr/>
      <dgm:t>
        <a:bodyPr/>
        <a:lstStyle/>
        <a:p>
          <a:endParaRPr lang="ru-RU" sz="1400">
            <a:solidFill>
              <a:schemeClr val="bg1"/>
            </a:solidFill>
            <a:latin typeface="Times New Roman" panose="02020603050405020304" pitchFamily="18" charset="0"/>
            <a:cs typeface="Times New Roman" panose="02020603050405020304" pitchFamily="18" charset="0"/>
          </a:endParaRPr>
        </a:p>
      </dgm:t>
    </dgm:pt>
    <dgm:pt modelId="{11B41B80-675C-4539-8344-D7A9D10C6F9C}" type="pres">
      <dgm:prSet presAssocID="{C29073AE-4DC2-4A8E-95A8-705CB2884A79}" presName="Name0" presStyleCnt="0">
        <dgm:presLayoutVars>
          <dgm:dir/>
          <dgm:animLvl val="lvl"/>
          <dgm:resizeHandles val="exact"/>
        </dgm:presLayoutVars>
      </dgm:prSet>
      <dgm:spPr/>
      <dgm:t>
        <a:bodyPr/>
        <a:lstStyle/>
        <a:p>
          <a:endParaRPr lang="ru-RU"/>
        </a:p>
      </dgm:t>
    </dgm:pt>
    <dgm:pt modelId="{94C42D1B-2FB9-4DBD-8E85-EF67D1287B01}" type="pres">
      <dgm:prSet presAssocID="{62F41573-77FC-4B98-9E44-A41B33906898}" presName="parTxOnly" presStyleLbl="node1" presStyleIdx="0" presStyleCnt="4">
        <dgm:presLayoutVars>
          <dgm:chMax val="0"/>
          <dgm:chPref val="0"/>
          <dgm:bulletEnabled val="1"/>
        </dgm:presLayoutVars>
      </dgm:prSet>
      <dgm:spPr/>
      <dgm:t>
        <a:bodyPr/>
        <a:lstStyle/>
        <a:p>
          <a:endParaRPr lang="ru-RU"/>
        </a:p>
      </dgm:t>
    </dgm:pt>
    <dgm:pt modelId="{35FB9C9A-B3F9-452D-8933-9E2AA61CCB1E}" type="pres">
      <dgm:prSet presAssocID="{11B873CD-21F4-4707-A855-12FED371F1B0}" presName="parTxOnlySpace" presStyleCnt="0"/>
      <dgm:spPr/>
    </dgm:pt>
    <dgm:pt modelId="{16F65277-1DC6-4FB6-A959-C765224F1BDD}" type="pres">
      <dgm:prSet presAssocID="{2A05662D-2964-429B-8E5A-3BFE4DB26D31}" presName="parTxOnly" presStyleLbl="node1" presStyleIdx="1" presStyleCnt="4">
        <dgm:presLayoutVars>
          <dgm:chMax val="0"/>
          <dgm:chPref val="0"/>
          <dgm:bulletEnabled val="1"/>
        </dgm:presLayoutVars>
      </dgm:prSet>
      <dgm:spPr/>
      <dgm:t>
        <a:bodyPr/>
        <a:lstStyle/>
        <a:p>
          <a:endParaRPr lang="ru-RU"/>
        </a:p>
      </dgm:t>
    </dgm:pt>
    <dgm:pt modelId="{139A0658-2E52-460A-BF6A-ACEB5A1B5AD4}" type="pres">
      <dgm:prSet presAssocID="{B51CDB1E-F6B1-4208-8DAD-1D0D5C6C0556}" presName="parTxOnlySpace" presStyleCnt="0"/>
      <dgm:spPr/>
    </dgm:pt>
    <dgm:pt modelId="{1D05DB65-059B-470B-8C55-6287F0F1D455}" type="pres">
      <dgm:prSet presAssocID="{BBBF05C9-80F2-470C-AFD1-2AB34B716BFC}" presName="parTxOnly" presStyleLbl="node1" presStyleIdx="2" presStyleCnt="4">
        <dgm:presLayoutVars>
          <dgm:chMax val="0"/>
          <dgm:chPref val="0"/>
          <dgm:bulletEnabled val="1"/>
        </dgm:presLayoutVars>
      </dgm:prSet>
      <dgm:spPr/>
      <dgm:t>
        <a:bodyPr/>
        <a:lstStyle/>
        <a:p>
          <a:endParaRPr lang="ru-RU"/>
        </a:p>
      </dgm:t>
    </dgm:pt>
    <dgm:pt modelId="{9C20C818-5703-428A-9E8F-A0FAD70D19E5}" type="pres">
      <dgm:prSet presAssocID="{18B590BD-EFDC-4B60-AE9E-E1374DD8DCCA}" presName="parTxOnlySpace" presStyleCnt="0"/>
      <dgm:spPr/>
    </dgm:pt>
    <dgm:pt modelId="{92995B04-E4C0-46C2-947F-81FF23D6CCCD}" type="pres">
      <dgm:prSet presAssocID="{CF4EEF1D-B363-4B76-A072-6176A3561EDE}" presName="parTxOnly" presStyleLbl="node1" presStyleIdx="3" presStyleCnt="4">
        <dgm:presLayoutVars>
          <dgm:chMax val="0"/>
          <dgm:chPref val="0"/>
          <dgm:bulletEnabled val="1"/>
        </dgm:presLayoutVars>
      </dgm:prSet>
      <dgm:spPr/>
      <dgm:t>
        <a:bodyPr/>
        <a:lstStyle/>
        <a:p>
          <a:endParaRPr lang="ru-RU"/>
        </a:p>
      </dgm:t>
    </dgm:pt>
  </dgm:ptLst>
  <dgm:cxnLst>
    <dgm:cxn modelId="{E240E7E8-7D7C-43C1-92C8-DF86703D29FA}" type="presOf" srcId="{CF4EEF1D-B363-4B76-A072-6176A3561EDE}" destId="{92995B04-E4C0-46C2-947F-81FF23D6CCCD}" srcOrd="0" destOrd="0" presId="urn:microsoft.com/office/officeart/2005/8/layout/chevron1"/>
    <dgm:cxn modelId="{95EC0659-498C-4AD8-B685-BB358A1F0628}" type="presOf" srcId="{62F41573-77FC-4B98-9E44-A41B33906898}" destId="{94C42D1B-2FB9-4DBD-8E85-EF67D1287B01}" srcOrd="0" destOrd="0" presId="urn:microsoft.com/office/officeart/2005/8/layout/chevron1"/>
    <dgm:cxn modelId="{7D4E3621-15D4-4F81-B32E-1C47DC64A09C}" srcId="{C29073AE-4DC2-4A8E-95A8-705CB2884A79}" destId="{2A05662D-2964-429B-8E5A-3BFE4DB26D31}" srcOrd="1" destOrd="0" parTransId="{57FA68A3-2526-467D-9559-7072D88FE3AB}" sibTransId="{B51CDB1E-F6B1-4208-8DAD-1D0D5C6C0556}"/>
    <dgm:cxn modelId="{9D5128CD-19C5-4554-A2BB-741E4B4B9CB4}" type="presOf" srcId="{2A05662D-2964-429B-8E5A-3BFE4DB26D31}" destId="{16F65277-1DC6-4FB6-A959-C765224F1BDD}" srcOrd="0" destOrd="0" presId="urn:microsoft.com/office/officeart/2005/8/layout/chevron1"/>
    <dgm:cxn modelId="{F6AE2CA2-C963-4881-B8FC-0AA8FF8F935F}" srcId="{C29073AE-4DC2-4A8E-95A8-705CB2884A79}" destId="{BBBF05C9-80F2-470C-AFD1-2AB34B716BFC}" srcOrd="2" destOrd="0" parTransId="{53470994-419B-40B0-8AB5-BD410F879539}" sibTransId="{18B590BD-EFDC-4B60-AE9E-E1374DD8DCCA}"/>
    <dgm:cxn modelId="{9D1CFE97-E3E6-4D05-B9D9-36227DFA049E}" srcId="{C29073AE-4DC2-4A8E-95A8-705CB2884A79}" destId="{CF4EEF1D-B363-4B76-A072-6176A3561EDE}" srcOrd="3" destOrd="0" parTransId="{3A2E10C3-F78F-422D-B719-BD10084FD1AB}" sibTransId="{DE4D32D6-D2F7-472B-8E43-349C3E3784E6}"/>
    <dgm:cxn modelId="{F0A2C54D-F266-43F5-8B79-50B450CB2E7B}" srcId="{C29073AE-4DC2-4A8E-95A8-705CB2884A79}" destId="{62F41573-77FC-4B98-9E44-A41B33906898}" srcOrd="0" destOrd="0" parTransId="{89BD5CF9-A366-4067-BE68-BAAB26A130D5}" sibTransId="{11B873CD-21F4-4707-A855-12FED371F1B0}"/>
    <dgm:cxn modelId="{83660D70-062F-4DB4-9580-EDACA6DAFE81}" type="presOf" srcId="{C29073AE-4DC2-4A8E-95A8-705CB2884A79}" destId="{11B41B80-675C-4539-8344-D7A9D10C6F9C}" srcOrd="0" destOrd="0" presId="urn:microsoft.com/office/officeart/2005/8/layout/chevron1"/>
    <dgm:cxn modelId="{94778370-1133-4B64-B38A-9A75C70A3552}" type="presOf" srcId="{BBBF05C9-80F2-470C-AFD1-2AB34B716BFC}" destId="{1D05DB65-059B-470B-8C55-6287F0F1D455}" srcOrd="0" destOrd="0" presId="urn:microsoft.com/office/officeart/2005/8/layout/chevron1"/>
    <dgm:cxn modelId="{4F86CD71-03D7-4526-B269-0DA696E3812D}" type="presParOf" srcId="{11B41B80-675C-4539-8344-D7A9D10C6F9C}" destId="{94C42D1B-2FB9-4DBD-8E85-EF67D1287B01}" srcOrd="0" destOrd="0" presId="urn:microsoft.com/office/officeart/2005/8/layout/chevron1"/>
    <dgm:cxn modelId="{99D26715-AF2A-42D3-99DD-365862579423}" type="presParOf" srcId="{11B41B80-675C-4539-8344-D7A9D10C6F9C}" destId="{35FB9C9A-B3F9-452D-8933-9E2AA61CCB1E}" srcOrd="1" destOrd="0" presId="urn:microsoft.com/office/officeart/2005/8/layout/chevron1"/>
    <dgm:cxn modelId="{9F639487-1BC7-4D2F-9AC1-3E1A6A120D1A}" type="presParOf" srcId="{11B41B80-675C-4539-8344-D7A9D10C6F9C}" destId="{16F65277-1DC6-4FB6-A959-C765224F1BDD}" srcOrd="2" destOrd="0" presId="urn:microsoft.com/office/officeart/2005/8/layout/chevron1"/>
    <dgm:cxn modelId="{390D12C7-0190-4B07-A473-987EA9B97E75}" type="presParOf" srcId="{11B41B80-675C-4539-8344-D7A9D10C6F9C}" destId="{139A0658-2E52-460A-BF6A-ACEB5A1B5AD4}" srcOrd="3" destOrd="0" presId="urn:microsoft.com/office/officeart/2005/8/layout/chevron1"/>
    <dgm:cxn modelId="{B7DE7B4D-64DF-4359-A258-E575A98E10B6}" type="presParOf" srcId="{11B41B80-675C-4539-8344-D7A9D10C6F9C}" destId="{1D05DB65-059B-470B-8C55-6287F0F1D455}" srcOrd="4" destOrd="0" presId="urn:microsoft.com/office/officeart/2005/8/layout/chevron1"/>
    <dgm:cxn modelId="{CD1DA3C3-4FAF-4B09-85EC-58EB600DF4AC}" type="presParOf" srcId="{11B41B80-675C-4539-8344-D7A9D10C6F9C}" destId="{9C20C818-5703-428A-9E8F-A0FAD70D19E5}" srcOrd="5" destOrd="0" presId="urn:microsoft.com/office/officeart/2005/8/layout/chevron1"/>
    <dgm:cxn modelId="{9F06795C-93BD-4CBD-97F1-69E22CA78B1C}" type="presParOf" srcId="{11B41B80-675C-4539-8344-D7A9D10C6F9C}" destId="{92995B04-E4C0-46C2-947F-81FF23D6CCCD}" srcOrd="6" destOrd="0" presId="urn:microsoft.com/office/officeart/2005/8/layout/chevron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C29073AE-4DC2-4A8E-95A8-705CB2884A79}" type="doc">
      <dgm:prSet loTypeId="urn:microsoft.com/office/officeart/2005/8/layout/chevron1" loCatId="process" qsTypeId="urn:microsoft.com/office/officeart/2005/8/quickstyle/3d1" qsCatId="3D" csTypeId="urn:microsoft.com/office/officeart/2005/8/colors/colorful1" csCatId="colorful" phldr="1"/>
      <dgm:spPr/>
      <dgm:t>
        <a:bodyPr/>
        <a:lstStyle/>
        <a:p>
          <a:endParaRPr lang="ru-RU"/>
        </a:p>
      </dgm:t>
    </dgm:pt>
    <dgm:pt modelId="{62F41573-77FC-4B98-9E44-A41B33906898}">
      <dgm:prSet phldrT="[Текст]" custT="1"/>
      <dgm:spPr/>
      <dgm:t>
        <a:bodyPr/>
        <a:lstStyle/>
        <a:p>
          <a:r>
            <a:rPr lang="ru-RU" sz="1400" dirty="0" smtClean="0">
              <a:solidFill>
                <a:schemeClr val="bg1"/>
              </a:solidFill>
              <a:latin typeface="Times New Roman" panose="02020603050405020304" pitchFamily="18" charset="0"/>
              <a:cs typeface="Times New Roman" panose="02020603050405020304" pitchFamily="18" charset="0"/>
            </a:rPr>
            <a:t>Предельный объем муниципального долга</a:t>
          </a:r>
          <a:endParaRPr lang="ru-RU" sz="1400" dirty="0">
            <a:solidFill>
              <a:schemeClr val="bg1"/>
            </a:solidFill>
            <a:latin typeface="Times New Roman" panose="02020603050405020304" pitchFamily="18" charset="0"/>
            <a:cs typeface="Times New Roman" panose="02020603050405020304" pitchFamily="18" charset="0"/>
          </a:endParaRPr>
        </a:p>
      </dgm:t>
    </dgm:pt>
    <dgm:pt modelId="{89BD5CF9-A366-4067-BE68-BAAB26A130D5}" type="parTrans" cxnId="{F0A2C54D-F266-43F5-8B79-50B450CB2E7B}">
      <dgm:prSet/>
      <dgm:spPr/>
      <dgm:t>
        <a:bodyPr/>
        <a:lstStyle/>
        <a:p>
          <a:endParaRPr lang="ru-RU" sz="1400">
            <a:solidFill>
              <a:schemeClr val="bg1"/>
            </a:solidFill>
            <a:latin typeface="Times New Roman" panose="02020603050405020304" pitchFamily="18" charset="0"/>
            <a:cs typeface="Times New Roman" panose="02020603050405020304" pitchFamily="18" charset="0"/>
          </a:endParaRPr>
        </a:p>
      </dgm:t>
    </dgm:pt>
    <dgm:pt modelId="{11B873CD-21F4-4707-A855-12FED371F1B0}" type="sibTrans" cxnId="{F0A2C54D-F266-43F5-8B79-50B450CB2E7B}">
      <dgm:prSet/>
      <dgm:spPr/>
      <dgm:t>
        <a:bodyPr/>
        <a:lstStyle/>
        <a:p>
          <a:endParaRPr lang="ru-RU" sz="1400">
            <a:solidFill>
              <a:schemeClr val="bg1"/>
            </a:solidFill>
            <a:latin typeface="Times New Roman" panose="02020603050405020304" pitchFamily="18" charset="0"/>
            <a:cs typeface="Times New Roman" panose="02020603050405020304" pitchFamily="18" charset="0"/>
          </a:endParaRPr>
        </a:p>
      </dgm:t>
    </dgm:pt>
    <dgm:pt modelId="{2A05662D-2964-429B-8E5A-3BFE4DB26D31}">
      <dgm:prSet phldrT="[Текст]" custT="1"/>
      <dgm:spPr/>
      <dgm:t>
        <a:bodyPr/>
        <a:lstStyle/>
        <a:p>
          <a:r>
            <a:rPr lang="ru-RU" sz="1600" b="1" dirty="0" smtClean="0">
              <a:solidFill>
                <a:schemeClr val="bg1"/>
              </a:solidFill>
              <a:latin typeface="Times New Roman" panose="02020603050405020304" pitchFamily="18" charset="0"/>
              <a:cs typeface="Times New Roman" panose="02020603050405020304" pitchFamily="18" charset="0"/>
            </a:rPr>
            <a:t>150,0 млн. руб.</a:t>
          </a:r>
          <a:endParaRPr lang="ru-RU" sz="1600" b="1" dirty="0">
            <a:solidFill>
              <a:schemeClr val="bg1"/>
            </a:solidFill>
            <a:latin typeface="Times New Roman" panose="02020603050405020304" pitchFamily="18" charset="0"/>
            <a:cs typeface="Times New Roman" panose="02020603050405020304" pitchFamily="18" charset="0"/>
          </a:endParaRPr>
        </a:p>
      </dgm:t>
    </dgm:pt>
    <dgm:pt modelId="{57FA68A3-2526-467D-9559-7072D88FE3AB}" type="parTrans" cxnId="{7D4E3621-15D4-4F81-B32E-1C47DC64A09C}">
      <dgm:prSet/>
      <dgm:spPr/>
      <dgm:t>
        <a:bodyPr/>
        <a:lstStyle/>
        <a:p>
          <a:endParaRPr lang="ru-RU" sz="1400">
            <a:solidFill>
              <a:schemeClr val="bg1"/>
            </a:solidFill>
            <a:latin typeface="Times New Roman" panose="02020603050405020304" pitchFamily="18" charset="0"/>
            <a:cs typeface="Times New Roman" panose="02020603050405020304" pitchFamily="18" charset="0"/>
          </a:endParaRPr>
        </a:p>
      </dgm:t>
    </dgm:pt>
    <dgm:pt modelId="{B51CDB1E-F6B1-4208-8DAD-1D0D5C6C0556}" type="sibTrans" cxnId="{7D4E3621-15D4-4F81-B32E-1C47DC64A09C}">
      <dgm:prSet/>
      <dgm:spPr/>
      <dgm:t>
        <a:bodyPr/>
        <a:lstStyle/>
        <a:p>
          <a:endParaRPr lang="ru-RU" sz="1400">
            <a:solidFill>
              <a:schemeClr val="bg1"/>
            </a:solidFill>
            <a:latin typeface="Times New Roman" panose="02020603050405020304" pitchFamily="18" charset="0"/>
            <a:cs typeface="Times New Roman" panose="02020603050405020304" pitchFamily="18" charset="0"/>
          </a:endParaRPr>
        </a:p>
      </dgm:t>
    </dgm:pt>
    <dgm:pt modelId="{CF4EEF1D-B363-4B76-A072-6176A3561EDE}">
      <dgm:prSet custT="1"/>
      <dgm:spPr/>
      <dgm:t>
        <a:bodyPr/>
        <a:lstStyle/>
        <a:p>
          <a:r>
            <a:rPr lang="ru-RU" sz="1600" b="1" dirty="0" smtClean="0">
              <a:solidFill>
                <a:schemeClr val="bg1"/>
              </a:solidFill>
              <a:latin typeface="Times New Roman" panose="02020603050405020304" pitchFamily="18" charset="0"/>
              <a:cs typeface="Times New Roman" panose="02020603050405020304" pitchFamily="18" charset="0"/>
            </a:rPr>
            <a:t>0</a:t>
          </a:r>
          <a:endParaRPr lang="ru-RU" sz="1600" b="1" dirty="0">
            <a:solidFill>
              <a:schemeClr val="bg1"/>
            </a:solidFill>
            <a:latin typeface="Times New Roman" panose="02020603050405020304" pitchFamily="18" charset="0"/>
            <a:cs typeface="Times New Roman" panose="02020603050405020304" pitchFamily="18" charset="0"/>
          </a:endParaRPr>
        </a:p>
      </dgm:t>
    </dgm:pt>
    <dgm:pt modelId="{3A2E10C3-F78F-422D-B719-BD10084FD1AB}" type="parTrans" cxnId="{9D1CFE97-E3E6-4D05-B9D9-36227DFA049E}">
      <dgm:prSet/>
      <dgm:spPr/>
      <dgm:t>
        <a:bodyPr/>
        <a:lstStyle/>
        <a:p>
          <a:endParaRPr lang="ru-RU" sz="1400">
            <a:solidFill>
              <a:schemeClr val="bg1"/>
            </a:solidFill>
            <a:latin typeface="Times New Roman" panose="02020603050405020304" pitchFamily="18" charset="0"/>
            <a:cs typeface="Times New Roman" panose="02020603050405020304" pitchFamily="18" charset="0"/>
          </a:endParaRPr>
        </a:p>
      </dgm:t>
    </dgm:pt>
    <dgm:pt modelId="{DE4D32D6-D2F7-472B-8E43-349C3E3784E6}" type="sibTrans" cxnId="{9D1CFE97-E3E6-4D05-B9D9-36227DFA049E}">
      <dgm:prSet/>
      <dgm:spPr/>
      <dgm:t>
        <a:bodyPr/>
        <a:lstStyle/>
        <a:p>
          <a:endParaRPr lang="ru-RU" sz="1400">
            <a:solidFill>
              <a:schemeClr val="bg1"/>
            </a:solidFill>
            <a:latin typeface="Times New Roman" panose="02020603050405020304" pitchFamily="18" charset="0"/>
            <a:cs typeface="Times New Roman" panose="02020603050405020304" pitchFamily="18" charset="0"/>
          </a:endParaRPr>
        </a:p>
      </dgm:t>
    </dgm:pt>
    <dgm:pt modelId="{BBBF05C9-80F2-470C-AFD1-2AB34B716BFC}">
      <dgm:prSet phldrT="[Текст]" custT="1"/>
      <dgm:spPr/>
      <dgm:t>
        <a:bodyPr/>
        <a:lstStyle/>
        <a:p>
          <a:r>
            <a:rPr lang="ru-RU" sz="1600" b="1" dirty="0" smtClean="0">
              <a:solidFill>
                <a:schemeClr val="bg1"/>
              </a:solidFill>
              <a:latin typeface="Times New Roman" panose="02020603050405020304" pitchFamily="18" charset="0"/>
              <a:cs typeface="Times New Roman" panose="02020603050405020304" pitchFamily="18" charset="0"/>
            </a:rPr>
            <a:t>50,0 млн. руб.</a:t>
          </a:r>
          <a:endParaRPr lang="ru-RU" sz="1600" b="1" dirty="0">
            <a:solidFill>
              <a:schemeClr val="bg1"/>
            </a:solidFill>
            <a:latin typeface="Times New Roman" panose="02020603050405020304" pitchFamily="18" charset="0"/>
            <a:cs typeface="Times New Roman" panose="02020603050405020304" pitchFamily="18" charset="0"/>
          </a:endParaRPr>
        </a:p>
      </dgm:t>
    </dgm:pt>
    <dgm:pt modelId="{18B590BD-EFDC-4B60-AE9E-E1374DD8DCCA}" type="sibTrans" cxnId="{F6AE2CA2-C963-4881-B8FC-0AA8FF8F935F}">
      <dgm:prSet/>
      <dgm:spPr/>
      <dgm:t>
        <a:bodyPr/>
        <a:lstStyle/>
        <a:p>
          <a:endParaRPr lang="ru-RU" sz="1400">
            <a:solidFill>
              <a:schemeClr val="bg1"/>
            </a:solidFill>
            <a:latin typeface="Times New Roman" panose="02020603050405020304" pitchFamily="18" charset="0"/>
            <a:cs typeface="Times New Roman" panose="02020603050405020304" pitchFamily="18" charset="0"/>
          </a:endParaRPr>
        </a:p>
      </dgm:t>
    </dgm:pt>
    <dgm:pt modelId="{53470994-419B-40B0-8AB5-BD410F879539}" type="parTrans" cxnId="{F6AE2CA2-C963-4881-B8FC-0AA8FF8F935F}">
      <dgm:prSet/>
      <dgm:spPr/>
      <dgm:t>
        <a:bodyPr/>
        <a:lstStyle/>
        <a:p>
          <a:endParaRPr lang="ru-RU" sz="1400">
            <a:solidFill>
              <a:schemeClr val="bg1"/>
            </a:solidFill>
            <a:latin typeface="Times New Roman" panose="02020603050405020304" pitchFamily="18" charset="0"/>
            <a:cs typeface="Times New Roman" panose="02020603050405020304" pitchFamily="18" charset="0"/>
          </a:endParaRPr>
        </a:p>
      </dgm:t>
    </dgm:pt>
    <dgm:pt modelId="{11B41B80-675C-4539-8344-D7A9D10C6F9C}" type="pres">
      <dgm:prSet presAssocID="{C29073AE-4DC2-4A8E-95A8-705CB2884A79}" presName="Name0" presStyleCnt="0">
        <dgm:presLayoutVars>
          <dgm:dir/>
          <dgm:animLvl val="lvl"/>
          <dgm:resizeHandles val="exact"/>
        </dgm:presLayoutVars>
      </dgm:prSet>
      <dgm:spPr/>
      <dgm:t>
        <a:bodyPr/>
        <a:lstStyle/>
        <a:p>
          <a:endParaRPr lang="ru-RU"/>
        </a:p>
      </dgm:t>
    </dgm:pt>
    <dgm:pt modelId="{94C42D1B-2FB9-4DBD-8E85-EF67D1287B01}" type="pres">
      <dgm:prSet presAssocID="{62F41573-77FC-4B98-9E44-A41B33906898}" presName="parTxOnly" presStyleLbl="node1" presStyleIdx="0" presStyleCnt="4" custLinFactNeighborX="-33103">
        <dgm:presLayoutVars>
          <dgm:chMax val="0"/>
          <dgm:chPref val="0"/>
          <dgm:bulletEnabled val="1"/>
        </dgm:presLayoutVars>
      </dgm:prSet>
      <dgm:spPr/>
      <dgm:t>
        <a:bodyPr/>
        <a:lstStyle/>
        <a:p>
          <a:endParaRPr lang="ru-RU"/>
        </a:p>
      </dgm:t>
    </dgm:pt>
    <dgm:pt modelId="{35FB9C9A-B3F9-452D-8933-9E2AA61CCB1E}" type="pres">
      <dgm:prSet presAssocID="{11B873CD-21F4-4707-A855-12FED371F1B0}" presName="parTxOnlySpace" presStyleCnt="0"/>
      <dgm:spPr/>
    </dgm:pt>
    <dgm:pt modelId="{16F65277-1DC6-4FB6-A959-C765224F1BDD}" type="pres">
      <dgm:prSet presAssocID="{2A05662D-2964-429B-8E5A-3BFE4DB26D31}" presName="parTxOnly" presStyleLbl="node1" presStyleIdx="1" presStyleCnt="4">
        <dgm:presLayoutVars>
          <dgm:chMax val="0"/>
          <dgm:chPref val="0"/>
          <dgm:bulletEnabled val="1"/>
        </dgm:presLayoutVars>
      </dgm:prSet>
      <dgm:spPr/>
      <dgm:t>
        <a:bodyPr/>
        <a:lstStyle/>
        <a:p>
          <a:endParaRPr lang="ru-RU"/>
        </a:p>
      </dgm:t>
    </dgm:pt>
    <dgm:pt modelId="{139A0658-2E52-460A-BF6A-ACEB5A1B5AD4}" type="pres">
      <dgm:prSet presAssocID="{B51CDB1E-F6B1-4208-8DAD-1D0D5C6C0556}" presName="parTxOnlySpace" presStyleCnt="0"/>
      <dgm:spPr/>
    </dgm:pt>
    <dgm:pt modelId="{1D05DB65-059B-470B-8C55-6287F0F1D455}" type="pres">
      <dgm:prSet presAssocID="{BBBF05C9-80F2-470C-AFD1-2AB34B716BFC}" presName="parTxOnly" presStyleLbl="node1" presStyleIdx="2" presStyleCnt="4">
        <dgm:presLayoutVars>
          <dgm:chMax val="0"/>
          <dgm:chPref val="0"/>
          <dgm:bulletEnabled val="1"/>
        </dgm:presLayoutVars>
      </dgm:prSet>
      <dgm:spPr/>
      <dgm:t>
        <a:bodyPr/>
        <a:lstStyle/>
        <a:p>
          <a:endParaRPr lang="ru-RU"/>
        </a:p>
      </dgm:t>
    </dgm:pt>
    <dgm:pt modelId="{9C20C818-5703-428A-9E8F-A0FAD70D19E5}" type="pres">
      <dgm:prSet presAssocID="{18B590BD-EFDC-4B60-AE9E-E1374DD8DCCA}" presName="parTxOnlySpace" presStyleCnt="0"/>
      <dgm:spPr/>
    </dgm:pt>
    <dgm:pt modelId="{92995B04-E4C0-46C2-947F-81FF23D6CCCD}" type="pres">
      <dgm:prSet presAssocID="{CF4EEF1D-B363-4B76-A072-6176A3561EDE}" presName="parTxOnly" presStyleLbl="node1" presStyleIdx="3" presStyleCnt="4">
        <dgm:presLayoutVars>
          <dgm:chMax val="0"/>
          <dgm:chPref val="0"/>
          <dgm:bulletEnabled val="1"/>
        </dgm:presLayoutVars>
      </dgm:prSet>
      <dgm:spPr/>
      <dgm:t>
        <a:bodyPr/>
        <a:lstStyle/>
        <a:p>
          <a:endParaRPr lang="ru-RU"/>
        </a:p>
      </dgm:t>
    </dgm:pt>
  </dgm:ptLst>
  <dgm:cxnLst>
    <dgm:cxn modelId="{5BCDC325-636D-4627-88D5-B3EE2DC8958D}" type="presOf" srcId="{62F41573-77FC-4B98-9E44-A41B33906898}" destId="{94C42D1B-2FB9-4DBD-8E85-EF67D1287B01}" srcOrd="0" destOrd="0" presId="urn:microsoft.com/office/officeart/2005/8/layout/chevron1"/>
    <dgm:cxn modelId="{7D4E3621-15D4-4F81-B32E-1C47DC64A09C}" srcId="{C29073AE-4DC2-4A8E-95A8-705CB2884A79}" destId="{2A05662D-2964-429B-8E5A-3BFE4DB26D31}" srcOrd="1" destOrd="0" parTransId="{57FA68A3-2526-467D-9559-7072D88FE3AB}" sibTransId="{B51CDB1E-F6B1-4208-8DAD-1D0D5C6C0556}"/>
    <dgm:cxn modelId="{71013E9D-2937-49CC-9825-FE7015327245}" type="presOf" srcId="{CF4EEF1D-B363-4B76-A072-6176A3561EDE}" destId="{92995B04-E4C0-46C2-947F-81FF23D6CCCD}" srcOrd="0" destOrd="0" presId="urn:microsoft.com/office/officeart/2005/8/layout/chevron1"/>
    <dgm:cxn modelId="{9633B33B-F63C-40F4-A070-FB3BBF7CFFE2}" type="presOf" srcId="{C29073AE-4DC2-4A8E-95A8-705CB2884A79}" destId="{11B41B80-675C-4539-8344-D7A9D10C6F9C}" srcOrd="0" destOrd="0" presId="urn:microsoft.com/office/officeart/2005/8/layout/chevron1"/>
    <dgm:cxn modelId="{39F7B755-2E20-4E78-848C-F0FB6698E7D9}" type="presOf" srcId="{2A05662D-2964-429B-8E5A-3BFE4DB26D31}" destId="{16F65277-1DC6-4FB6-A959-C765224F1BDD}" srcOrd="0" destOrd="0" presId="urn:microsoft.com/office/officeart/2005/8/layout/chevron1"/>
    <dgm:cxn modelId="{F6AE2CA2-C963-4881-B8FC-0AA8FF8F935F}" srcId="{C29073AE-4DC2-4A8E-95A8-705CB2884A79}" destId="{BBBF05C9-80F2-470C-AFD1-2AB34B716BFC}" srcOrd="2" destOrd="0" parTransId="{53470994-419B-40B0-8AB5-BD410F879539}" sibTransId="{18B590BD-EFDC-4B60-AE9E-E1374DD8DCCA}"/>
    <dgm:cxn modelId="{9D1CFE97-E3E6-4D05-B9D9-36227DFA049E}" srcId="{C29073AE-4DC2-4A8E-95A8-705CB2884A79}" destId="{CF4EEF1D-B363-4B76-A072-6176A3561EDE}" srcOrd="3" destOrd="0" parTransId="{3A2E10C3-F78F-422D-B719-BD10084FD1AB}" sibTransId="{DE4D32D6-D2F7-472B-8E43-349C3E3784E6}"/>
    <dgm:cxn modelId="{F0A2C54D-F266-43F5-8B79-50B450CB2E7B}" srcId="{C29073AE-4DC2-4A8E-95A8-705CB2884A79}" destId="{62F41573-77FC-4B98-9E44-A41B33906898}" srcOrd="0" destOrd="0" parTransId="{89BD5CF9-A366-4067-BE68-BAAB26A130D5}" sibTransId="{11B873CD-21F4-4707-A855-12FED371F1B0}"/>
    <dgm:cxn modelId="{97F5804E-5086-42A4-A353-9942E64EA5EC}" type="presOf" srcId="{BBBF05C9-80F2-470C-AFD1-2AB34B716BFC}" destId="{1D05DB65-059B-470B-8C55-6287F0F1D455}" srcOrd="0" destOrd="0" presId="urn:microsoft.com/office/officeart/2005/8/layout/chevron1"/>
    <dgm:cxn modelId="{C932E79F-7B46-4929-A99A-6134C5DBB4D1}" type="presParOf" srcId="{11B41B80-675C-4539-8344-D7A9D10C6F9C}" destId="{94C42D1B-2FB9-4DBD-8E85-EF67D1287B01}" srcOrd="0" destOrd="0" presId="urn:microsoft.com/office/officeart/2005/8/layout/chevron1"/>
    <dgm:cxn modelId="{24AA5928-73F6-47CB-9328-628B6924C7EF}" type="presParOf" srcId="{11B41B80-675C-4539-8344-D7A9D10C6F9C}" destId="{35FB9C9A-B3F9-452D-8933-9E2AA61CCB1E}" srcOrd="1" destOrd="0" presId="urn:microsoft.com/office/officeart/2005/8/layout/chevron1"/>
    <dgm:cxn modelId="{86B2C1A3-56B7-490D-9BB5-F846C522351D}" type="presParOf" srcId="{11B41B80-675C-4539-8344-D7A9D10C6F9C}" destId="{16F65277-1DC6-4FB6-A959-C765224F1BDD}" srcOrd="2" destOrd="0" presId="urn:microsoft.com/office/officeart/2005/8/layout/chevron1"/>
    <dgm:cxn modelId="{58477217-CCA8-40C0-8FA8-2C3599FB4EDD}" type="presParOf" srcId="{11B41B80-675C-4539-8344-D7A9D10C6F9C}" destId="{139A0658-2E52-460A-BF6A-ACEB5A1B5AD4}" srcOrd="3" destOrd="0" presId="urn:microsoft.com/office/officeart/2005/8/layout/chevron1"/>
    <dgm:cxn modelId="{41762860-544D-45A0-BDFF-D5E6C56B4A24}" type="presParOf" srcId="{11B41B80-675C-4539-8344-D7A9D10C6F9C}" destId="{1D05DB65-059B-470B-8C55-6287F0F1D455}" srcOrd="4" destOrd="0" presId="urn:microsoft.com/office/officeart/2005/8/layout/chevron1"/>
    <dgm:cxn modelId="{16D5B9E5-7507-4063-8BD2-55ACD057FC75}" type="presParOf" srcId="{11B41B80-675C-4539-8344-D7A9D10C6F9C}" destId="{9C20C818-5703-428A-9E8F-A0FAD70D19E5}" srcOrd="5" destOrd="0" presId="urn:microsoft.com/office/officeart/2005/8/layout/chevron1"/>
    <dgm:cxn modelId="{DD0BDFA0-9E68-43B3-85BB-1E16CC4CA307}" type="presParOf" srcId="{11B41B80-675C-4539-8344-D7A9D10C6F9C}" destId="{92995B04-E4C0-46C2-947F-81FF23D6CCCD}" srcOrd="6" destOrd="0" presId="urn:microsoft.com/office/officeart/2005/8/layout/chevron1"/>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C29073AE-4DC2-4A8E-95A8-705CB2884A79}" type="doc">
      <dgm:prSet loTypeId="urn:microsoft.com/office/officeart/2005/8/layout/chevron1" loCatId="process" qsTypeId="urn:microsoft.com/office/officeart/2005/8/quickstyle/3d1" qsCatId="3D" csTypeId="urn:microsoft.com/office/officeart/2005/8/colors/colorful1" csCatId="colorful" phldr="1"/>
      <dgm:spPr/>
      <dgm:t>
        <a:bodyPr/>
        <a:lstStyle/>
        <a:p>
          <a:endParaRPr lang="ru-RU"/>
        </a:p>
      </dgm:t>
    </dgm:pt>
    <dgm:pt modelId="{62F41573-77FC-4B98-9E44-A41B33906898}">
      <dgm:prSet phldrT="[Текст]" custT="1"/>
      <dgm:spPr/>
      <dgm:t>
        <a:bodyPr/>
        <a:lstStyle/>
        <a:p>
          <a:r>
            <a:rPr lang="ru-RU" sz="1400" dirty="0" smtClean="0">
              <a:solidFill>
                <a:schemeClr val="bg1"/>
              </a:solidFill>
              <a:latin typeface="Times New Roman" panose="02020603050405020304" pitchFamily="18" charset="0"/>
              <a:cs typeface="Times New Roman" panose="02020603050405020304" pitchFamily="18" charset="0"/>
            </a:rPr>
            <a:t>Расходы на обслуживание муниципального долга</a:t>
          </a:r>
          <a:endParaRPr lang="ru-RU" sz="1400" dirty="0">
            <a:solidFill>
              <a:schemeClr val="bg1"/>
            </a:solidFill>
            <a:latin typeface="Times New Roman" panose="02020603050405020304" pitchFamily="18" charset="0"/>
            <a:cs typeface="Times New Roman" panose="02020603050405020304" pitchFamily="18" charset="0"/>
          </a:endParaRPr>
        </a:p>
      </dgm:t>
    </dgm:pt>
    <dgm:pt modelId="{89BD5CF9-A366-4067-BE68-BAAB26A130D5}" type="parTrans" cxnId="{F0A2C54D-F266-43F5-8B79-50B450CB2E7B}">
      <dgm:prSet/>
      <dgm:spPr/>
      <dgm:t>
        <a:bodyPr/>
        <a:lstStyle/>
        <a:p>
          <a:endParaRPr lang="ru-RU" sz="1400">
            <a:solidFill>
              <a:schemeClr val="bg1"/>
            </a:solidFill>
            <a:latin typeface="Times New Roman" panose="02020603050405020304" pitchFamily="18" charset="0"/>
            <a:cs typeface="Times New Roman" panose="02020603050405020304" pitchFamily="18" charset="0"/>
          </a:endParaRPr>
        </a:p>
      </dgm:t>
    </dgm:pt>
    <dgm:pt modelId="{11B873CD-21F4-4707-A855-12FED371F1B0}" type="sibTrans" cxnId="{F0A2C54D-F266-43F5-8B79-50B450CB2E7B}">
      <dgm:prSet/>
      <dgm:spPr/>
      <dgm:t>
        <a:bodyPr/>
        <a:lstStyle/>
        <a:p>
          <a:endParaRPr lang="ru-RU" sz="1400">
            <a:solidFill>
              <a:schemeClr val="bg1"/>
            </a:solidFill>
            <a:latin typeface="Times New Roman" panose="02020603050405020304" pitchFamily="18" charset="0"/>
            <a:cs typeface="Times New Roman" panose="02020603050405020304" pitchFamily="18" charset="0"/>
          </a:endParaRPr>
        </a:p>
      </dgm:t>
    </dgm:pt>
    <dgm:pt modelId="{2A05662D-2964-429B-8E5A-3BFE4DB26D31}">
      <dgm:prSet phldrT="[Текст]" custT="1"/>
      <dgm:spPr/>
      <dgm:t>
        <a:bodyPr/>
        <a:lstStyle/>
        <a:p>
          <a:r>
            <a:rPr lang="ru-RU" sz="1600" b="1" dirty="0" smtClean="0">
              <a:solidFill>
                <a:schemeClr val="bg1"/>
              </a:solidFill>
              <a:latin typeface="Times New Roman" panose="02020603050405020304" pitchFamily="18" charset="0"/>
              <a:cs typeface="Times New Roman" panose="02020603050405020304" pitchFamily="18" charset="0"/>
            </a:rPr>
            <a:t>87,7 тыс. руб.</a:t>
          </a:r>
          <a:endParaRPr lang="ru-RU" sz="1600" b="1" dirty="0">
            <a:solidFill>
              <a:schemeClr val="bg1"/>
            </a:solidFill>
            <a:latin typeface="Times New Roman" panose="02020603050405020304" pitchFamily="18" charset="0"/>
            <a:cs typeface="Times New Roman" panose="02020603050405020304" pitchFamily="18" charset="0"/>
          </a:endParaRPr>
        </a:p>
      </dgm:t>
    </dgm:pt>
    <dgm:pt modelId="{57FA68A3-2526-467D-9559-7072D88FE3AB}" type="parTrans" cxnId="{7D4E3621-15D4-4F81-B32E-1C47DC64A09C}">
      <dgm:prSet/>
      <dgm:spPr/>
      <dgm:t>
        <a:bodyPr/>
        <a:lstStyle/>
        <a:p>
          <a:endParaRPr lang="ru-RU" sz="1400">
            <a:solidFill>
              <a:schemeClr val="bg1"/>
            </a:solidFill>
            <a:latin typeface="Times New Roman" panose="02020603050405020304" pitchFamily="18" charset="0"/>
            <a:cs typeface="Times New Roman" panose="02020603050405020304" pitchFamily="18" charset="0"/>
          </a:endParaRPr>
        </a:p>
      </dgm:t>
    </dgm:pt>
    <dgm:pt modelId="{B51CDB1E-F6B1-4208-8DAD-1D0D5C6C0556}" type="sibTrans" cxnId="{7D4E3621-15D4-4F81-B32E-1C47DC64A09C}">
      <dgm:prSet/>
      <dgm:spPr/>
      <dgm:t>
        <a:bodyPr/>
        <a:lstStyle/>
        <a:p>
          <a:endParaRPr lang="ru-RU" sz="1400">
            <a:solidFill>
              <a:schemeClr val="bg1"/>
            </a:solidFill>
            <a:latin typeface="Times New Roman" panose="02020603050405020304" pitchFamily="18" charset="0"/>
            <a:cs typeface="Times New Roman" panose="02020603050405020304" pitchFamily="18" charset="0"/>
          </a:endParaRPr>
        </a:p>
      </dgm:t>
    </dgm:pt>
    <dgm:pt modelId="{CF4EEF1D-B363-4B76-A072-6176A3561EDE}">
      <dgm:prSet custT="1"/>
      <dgm:spPr/>
      <dgm:t>
        <a:bodyPr/>
        <a:lstStyle/>
        <a:p>
          <a:r>
            <a:rPr lang="ru-RU" sz="1600" b="1" dirty="0" smtClean="0">
              <a:solidFill>
                <a:schemeClr val="bg1"/>
              </a:solidFill>
              <a:latin typeface="Times New Roman" panose="02020603050405020304" pitchFamily="18" charset="0"/>
              <a:cs typeface="Times New Roman" panose="02020603050405020304" pitchFamily="18" charset="0"/>
            </a:rPr>
            <a:t>0</a:t>
          </a:r>
          <a:endParaRPr lang="ru-RU" sz="1600" b="1" dirty="0">
            <a:solidFill>
              <a:schemeClr val="bg1"/>
            </a:solidFill>
            <a:latin typeface="Times New Roman" panose="02020603050405020304" pitchFamily="18" charset="0"/>
            <a:cs typeface="Times New Roman" panose="02020603050405020304" pitchFamily="18" charset="0"/>
          </a:endParaRPr>
        </a:p>
      </dgm:t>
    </dgm:pt>
    <dgm:pt modelId="{3A2E10C3-F78F-422D-B719-BD10084FD1AB}" type="parTrans" cxnId="{9D1CFE97-E3E6-4D05-B9D9-36227DFA049E}">
      <dgm:prSet/>
      <dgm:spPr/>
      <dgm:t>
        <a:bodyPr/>
        <a:lstStyle/>
        <a:p>
          <a:endParaRPr lang="ru-RU" sz="1400">
            <a:solidFill>
              <a:schemeClr val="bg1"/>
            </a:solidFill>
            <a:latin typeface="Times New Roman" panose="02020603050405020304" pitchFamily="18" charset="0"/>
            <a:cs typeface="Times New Roman" panose="02020603050405020304" pitchFamily="18" charset="0"/>
          </a:endParaRPr>
        </a:p>
      </dgm:t>
    </dgm:pt>
    <dgm:pt modelId="{DE4D32D6-D2F7-472B-8E43-349C3E3784E6}" type="sibTrans" cxnId="{9D1CFE97-E3E6-4D05-B9D9-36227DFA049E}">
      <dgm:prSet/>
      <dgm:spPr/>
      <dgm:t>
        <a:bodyPr/>
        <a:lstStyle/>
        <a:p>
          <a:endParaRPr lang="ru-RU" sz="1400">
            <a:solidFill>
              <a:schemeClr val="bg1"/>
            </a:solidFill>
            <a:latin typeface="Times New Roman" panose="02020603050405020304" pitchFamily="18" charset="0"/>
            <a:cs typeface="Times New Roman" panose="02020603050405020304" pitchFamily="18" charset="0"/>
          </a:endParaRPr>
        </a:p>
      </dgm:t>
    </dgm:pt>
    <dgm:pt modelId="{BBBF05C9-80F2-470C-AFD1-2AB34B716BFC}">
      <dgm:prSet phldrT="[Текст]" custT="1"/>
      <dgm:spPr/>
      <dgm:t>
        <a:bodyPr/>
        <a:lstStyle/>
        <a:p>
          <a:r>
            <a:rPr lang="ru-RU" sz="1600" b="1" dirty="0" smtClean="0">
              <a:solidFill>
                <a:schemeClr val="bg1"/>
              </a:solidFill>
              <a:latin typeface="Times New Roman" panose="02020603050405020304" pitchFamily="18" charset="0"/>
              <a:cs typeface="Times New Roman" panose="02020603050405020304" pitchFamily="18" charset="0"/>
            </a:rPr>
            <a:t>0</a:t>
          </a:r>
          <a:endParaRPr lang="ru-RU" sz="1600" b="1" dirty="0">
            <a:solidFill>
              <a:schemeClr val="bg1"/>
            </a:solidFill>
            <a:latin typeface="Times New Roman" panose="02020603050405020304" pitchFamily="18" charset="0"/>
            <a:cs typeface="Times New Roman" panose="02020603050405020304" pitchFamily="18" charset="0"/>
          </a:endParaRPr>
        </a:p>
      </dgm:t>
    </dgm:pt>
    <dgm:pt modelId="{18B590BD-EFDC-4B60-AE9E-E1374DD8DCCA}" type="sibTrans" cxnId="{F6AE2CA2-C963-4881-B8FC-0AA8FF8F935F}">
      <dgm:prSet/>
      <dgm:spPr/>
      <dgm:t>
        <a:bodyPr/>
        <a:lstStyle/>
        <a:p>
          <a:endParaRPr lang="ru-RU" sz="1400">
            <a:solidFill>
              <a:schemeClr val="bg1"/>
            </a:solidFill>
            <a:latin typeface="Times New Roman" panose="02020603050405020304" pitchFamily="18" charset="0"/>
            <a:cs typeface="Times New Roman" panose="02020603050405020304" pitchFamily="18" charset="0"/>
          </a:endParaRPr>
        </a:p>
      </dgm:t>
    </dgm:pt>
    <dgm:pt modelId="{53470994-419B-40B0-8AB5-BD410F879539}" type="parTrans" cxnId="{F6AE2CA2-C963-4881-B8FC-0AA8FF8F935F}">
      <dgm:prSet/>
      <dgm:spPr/>
      <dgm:t>
        <a:bodyPr/>
        <a:lstStyle/>
        <a:p>
          <a:endParaRPr lang="ru-RU" sz="1400">
            <a:solidFill>
              <a:schemeClr val="bg1"/>
            </a:solidFill>
            <a:latin typeface="Times New Roman" panose="02020603050405020304" pitchFamily="18" charset="0"/>
            <a:cs typeface="Times New Roman" panose="02020603050405020304" pitchFamily="18" charset="0"/>
          </a:endParaRPr>
        </a:p>
      </dgm:t>
    </dgm:pt>
    <dgm:pt modelId="{11B41B80-675C-4539-8344-D7A9D10C6F9C}" type="pres">
      <dgm:prSet presAssocID="{C29073AE-4DC2-4A8E-95A8-705CB2884A79}" presName="Name0" presStyleCnt="0">
        <dgm:presLayoutVars>
          <dgm:dir/>
          <dgm:animLvl val="lvl"/>
          <dgm:resizeHandles val="exact"/>
        </dgm:presLayoutVars>
      </dgm:prSet>
      <dgm:spPr/>
      <dgm:t>
        <a:bodyPr/>
        <a:lstStyle/>
        <a:p>
          <a:endParaRPr lang="ru-RU"/>
        </a:p>
      </dgm:t>
    </dgm:pt>
    <dgm:pt modelId="{94C42D1B-2FB9-4DBD-8E85-EF67D1287B01}" type="pres">
      <dgm:prSet presAssocID="{62F41573-77FC-4B98-9E44-A41B33906898}" presName="parTxOnly" presStyleLbl="node1" presStyleIdx="0" presStyleCnt="4">
        <dgm:presLayoutVars>
          <dgm:chMax val="0"/>
          <dgm:chPref val="0"/>
          <dgm:bulletEnabled val="1"/>
        </dgm:presLayoutVars>
      </dgm:prSet>
      <dgm:spPr/>
      <dgm:t>
        <a:bodyPr/>
        <a:lstStyle/>
        <a:p>
          <a:endParaRPr lang="ru-RU"/>
        </a:p>
      </dgm:t>
    </dgm:pt>
    <dgm:pt modelId="{35FB9C9A-B3F9-452D-8933-9E2AA61CCB1E}" type="pres">
      <dgm:prSet presAssocID="{11B873CD-21F4-4707-A855-12FED371F1B0}" presName="parTxOnlySpace" presStyleCnt="0"/>
      <dgm:spPr/>
    </dgm:pt>
    <dgm:pt modelId="{16F65277-1DC6-4FB6-A959-C765224F1BDD}" type="pres">
      <dgm:prSet presAssocID="{2A05662D-2964-429B-8E5A-3BFE4DB26D31}" presName="parTxOnly" presStyleLbl="node1" presStyleIdx="1" presStyleCnt="4">
        <dgm:presLayoutVars>
          <dgm:chMax val="0"/>
          <dgm:chPref val="0"/>
          <dgm:bulletEnabled val="1"/>
        </dgm:presLayoutVars>
      </dgm:prSet>
      <dgm:spPr/>
      <dgm:t>
        <a:bodyPr/>
        <a:lstStyle/>
        <a:p>
          <a:endParaRPr lang="ru-RU"/>
        </a:p>
      </dgm:t>
    </dgm:pt>
    <dgm:pt modelId="{139A0658-2E52-460A-BF6A-ACEB5A1B5AD4}" type="pres">
      <dgm:prSet presAssocID="{B51CDB1E-F6B1-4208-8DAD-1D0D5C6C0556}" presName="parTxOnlySpace" presStyleCnt="0"/>
      <dgm:spPr/>
    </dgm:pt>
    <dgm:pt modelId="{1D05DB65-059B-470B-8C55-6287F0F1D455}" type="pres">
      <dgm:prSet presAssocID="{BBBF05C9-80F2-470C-AFD1-2AB34B716BFC}" presName="parTxOnly" presStyleLbl="node1" presStyleIdx="2" presStyleCnt="4">
        <dgm:presLayoutVars>
          <dgm:chMax val="0"/>
          <dgm:chPref val="0"/>
          <dgm:bulletEnabled val="1"/>
        </dgm:presLayoutVars>
      </dgm:prSet>
      <dgm:spPr/>
      <dgm:t>
        <a:bodyPr/>
        <a:lstStyle/>
        <a:p>
          <a:endParaRPr lang="ru-RU"/>
        </a:p>
      </dgm:t>
    </dgm:pt>
    <dgm:pt modelId="{9C20C818-5703-428A-9E8F-A0FAD70D19E5}" type="pres">
      <dgm:prSet presAssocID="{18B590BD-EFDC-4B60-AE9E-E1374DD8DCCA}" presName="parTxOnlySpace" presStyleCnt="0"/>
      <dgm:spPr/>
    </dgm:pt>
    <dgm:pt modelId="{92995B04-E4C0-46C2-947F-81FF23D6CCCD}" type="pres">
      <dgm:prSet presAssocID="{CF4EEF1D-B363-4B76-A072-6176A3561EDE}" presName="parTxOnly" presStyleLbl="node1" presStyleIdx="3" presStyleCnt="4">
        <dgm:presLayoutVars>
          <dgm:chMax val="0"/>
          <dgm:chPref val="0"/>
          <dgm:bulletEnabled val="1"/>
        </dgm:presLayoutVars>
      </dgm:prSet>
      <dgm:spPr/>
      <dgm:t>
        <a:bodyPr/>
        <a:lstStyle/>
        <a:p>
          <a:endParaRPr lang="ru-RU"/>
        </a:p>
      </dgm:t>
    </dgm:pt>
  </dgm:ptLst>
  <dgm:cxnLst>
    <dgm:cxn modelId="{8A6B7ED4-3B46-454E-B709-5FDBBB202BC3}" type="presOf" srcId="{BBBF05C9-80F2-470C-AFD1-2AB34B716BFC}" destId="{1D05DB65-059B-470B-8C55-6287F0F1D455}" srcOrd="0" destOrd="0" presId="urn:microsoft.com/office/officeart/2005/8/layout/chevron1"/>
    <dgm:cxn modelId="{6D37C95C-5680-4091-9296-59D7BD1D34F0}" type="presOf" srcId="{C29073AE-4DC2-4A8E-95A8-705CB2884A79}" destId="{11B41B80-675C-4539-8344-D7A9D10C6F9C}" srcOrd="0" destOrd="0" presId="urn:microsoft.com/office/officeart/2005/8/layout/chevron1"/>
    <dgm:cxn modelId="{7D4E3621-15D4-4F81-B32E-1C47DC64A09C}" srcId="{C29073AE-4DC2-4A8E-95A8-705CB2884A79}" destId="{2A05662D-2964-429B-8E5A-3BFE4DB26D31}" srcOrd="1" destOrd="0" parTransId="{57FA68A3-2526-467D-9559-7072D88FE3AB}" sibTransId="{B51CDB1E-F6B1-4208-8DAD-1D0D5C6C0556}"/>
    <dgm:cxn modelId="{595DF22C-F58E-4DB1-980B-24044B15CAE8}" type="presOf" srcId="{2A05662D-2964-429B-8E5A-3BFE4DB26D31}" destId="{16F65277-1DC6-4FB6-A959-C765224F1BDD}" srcOrd="0" destOrd="0" presId="urn:microsoft.com/office/officeart/2005/8/layout/chevron1"/>
    <dgm:cxn modelId="{902473E4-8561-4DBF-8B4A-A02998738302}" type="presOf" srcId="{CF4EEF1D-B363-4B76-A072-6176A3561EDE}" destId="{92995B04-E4C0-46C2-947F-81FF23D6CCCD}" srcOrd="0" destOrd="0" presId="urn:microsoft.com/office/officeart/2005/8/layout/chevron1"/>
    <dgm:cxn modelId="{F6AE2CA2-C963-4881-B8FC-0AA8FF8F935F}" srcId="{C29073AE-4DC2-4A8E-95A8-705CB2884A79}" destId="{BBBF05C9-80F2-470C-AFD1-2AB34B716BFC}" srcOrd="2" destOrd="0" parTransId="{53470994-419B-40B0-8AB5-BD410F879539}" sibTransId="{18B590BD-EFDC-4B60-AE9E-E1374DD8DCCA}"/>
    <dgm:cxn modelId="{638A7447-5CA5-416A-A64C-8C0A0FCD1BB1}" type="presOf" srcId="{62F41573-77FC-4B98-9E44-A41B33906898}" destId="{94C42D1B-2FB9-4DBD-8E85-EF67D1287B01}" srcOrd="0" destOrd="0" presId="urn:microsoft.com/office/officeart/2005/8/layout/chevron1"/>
    <dgm:cxn modelId="{9D1CFE97-E3E6-4D05-B9D9-36227DFA049E}" srcId="{C29073AE-4DC2-4A8E-95A8-705CB2884A79}" destId="{CF4EEF1D-B363-4B76-A072-6176A3561EDE}" srcOrd="3" destOrd="0" parTransId="{3A2E10C3-F78F-422D-B719-BD10084FD1AB}" sibTransId="{DE4D32D6-D2F7-472B-8E43-349C3E3784E6}"/>
    <dgm:cxn modelId="{F0A2C54D-F266-43F5-8B79-50B450CB2E7B}" srcId="{C29073AE-4DC2-4A8E-95A8-705CB2884A79}" destId="{62F41573-77FC-4B98-9E44-A41B33906898}" srcOrd="0" destOrd="0" parTransId="{89BD5CF9-A366-4067-BE68-BAAB26A130D5}" sibTransId="{11B873CD-21F4-4707-A855-12FED371F1B0}"/>
    <dgm:cxn modelId="{AAFC6619-5F88-4CA0-84BF-0C2C94CF25EC}" type="presParOf" srcId="{11B41B80-675C-4539-8344-D7A9D10C6F9C}" destId="{94C42D1B-2FB9-4DBD-8E85-EF67D1287B01}" srcOrd="0" destOrd="0" presId="urn:microsoft.com/office/officeart/2005/8/layout/chevron1"/>
    <dgm:cxn modelId="{5095B344-44F3-4AF5-8A6E-D6F892F11566}" type="presParOf" srcId="{11B41B80-675C-4539-8344-D7A9D10C6F9C}" destId="{35FB9C9A-B3F9-452D-8933-9E2AA61CCB1E}" srcOrd="1" destOrd="0" presId="urn:microsoft.com/office/officeart/2005/8/layout/chevron1"/>
    <dgm:cxn modelId="{DA211DD3-2D5C-4E21-B0A2-28BC4D3A9ED8}" type="presParOf" srcId="{11B41B80-675C-4539-8344-D7A9D10C6F9C}" destId="{16F65277-1DC6-4FB6-A959-C765224F1BDD}" srcOrd="2" destOrd="0" presId="urn:microsoft.com/office/officeart/2005/8/layout/chevron1"/>
    <dgm:cxn modelId="{08CEB602-3C61-403A-BD8C-2B5B008725E5}" type="presParOf" srcId="{11B41B80-675C-4539-8344-D7A9D10C6F9C}" destId="{139A0658-2E52-460A-BF6A-ACEB5A1B5AD4}" srcOrd="3" destOrd="0" presId="urn:microsoft.com/office/officeart/2005/8/layout/chevron1"/>
    <dgm:cxn modelId="{8CBFEC4D-B97E-4D0E-9394-64DAF67A1C12}" type="presParOf" srcId="{11B41B80-675C-4539-8344-D7A9D10C6F9C}" destId="{1D05DB65-059B-470B-8C55-6287F0F1D455}" srcOrd="4" destOrd="0" presId="urn:microsoft.com/office/officeart/2005/8/layout/chevron1"/>
    <dgm:cxn modelId="{8A7D8C9A-98B7-4DB8-B31D-EADB68856D4D}" type="presParOf" srcId="{11B41B80-675C-4539-8344-D7A9D10C6F9C}" destId="{9C20C818-5703-428A-9E8F-A0FAD70D19E5}" srcOrd="5" destOrd="0" presId="urn:microsoft.com/office/officeart/2005/8/layout/chevron1"/>
    <dgm:cxn modelId="{A1AAA2CB-941E-407F-882A-6C6B015EF2DF}" type="presParOf" srcId="{11B41B80-675C-4539-8344-D7A9D10C6F9C}" destId="{92995B04-E4C0-46C2-947F-81FF23D6CCCD}" srcOrd="6" destOrd="0" presId="urn:microsoft.com/office/officeart/2005/8/layout/chevron1"/>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2284DA6-8963-4DEE-9AB8-1A5311491282}" type="doc">
      <dgm:prSet loTypeId="urn:microsoft.com/office/officeart/2005/8/layout/vList5" loCatId="list" qsTypeId="urn:microsoft.com/office/officeart/2005/8/quickstyle/simple1" qsCatId="simple" csTypeId="urn:microsoft.com/office/officeart/2005/8/colors/colorful1" csCatId="colorful" phldr="1"/>
      <dgm:spPr/>
      <dgm:t>
        <a:bodyPr/>
        <a:lstStyle/>
        <a:p>
          <a:endParaRPr lang="ru-RU"/>
        </a:p>
      </dgm:t>
    </dgm:pt>
    <dgm:pt modelId="{48942B07-68CC-4F17-A165-316A1557CE29}">
      <dgm:prSet phldrT="[Текст]" custT="1"/>
      <dgm:spPr/>
      <dgm:t>
        <a:bodyPr/>
        <a:lstStyle/>
        <a:p>
          <a:r>
            <a:rPr lang="ru-RU" sz="1200" b="1" dirty="0" smtClean="0">
              <a:solidFill>
                <a:schemeClr val="tx1"/>
              </a:solidFill>
              <a:latin typeface="Times New Roman" panose="02020603050405020304" pitchFamily="18" charset="0"/>
              <a:cs typeface="Times New Roman" panose="02020603050405020304" pitchFamily="18" charset="0"/>
            </a:rPr>
            <a:t>Дошкольные учреждения</a:t>
          </a:r>
        </a:p>
        <a:p>
          <a:r>
            <a:rPr lang="ru-RU" sz="1200" b="1" dirty="0" smtClean="0">
              <a:solidFill>
                <a:schemeClr val="tx1"/>
              </a:solidFill>
              <a:latin typeface="Times New Roman" panose="02020603050405020304" pitchFamily="18" charset="0"/>
              <a:cs typeface="Times New Roman" panose="02020603050405020304" pitchFamily="18" charset="0"/>
            </a:rPr>
            <a:t>8 учреждений</a:t>
          </a:r>
          <a:endParaRPr lang="ru-RU" sz="1200" b="1" dirty="0">
            <a:solidFill>
              <a:schemeClr val="tx1"/>
            </a:solidFill>
            <a:latin typeface="Times New Roman" panose="02020603050405020304" pitchFamily="18" charset="0"/>
            <a:cs typeface="Times New Roman" panose="02020603050405020304" pitchFamily="18" charset="0"/>
          </a:endParaRPr>
        </a:p>
      </dgm:t>
    </dgm:pt>
    <dgm:pt modelId="{E2643DC7-A87D-425A-87DE-56866B63A13C}" type="parTrans" cxnId="{E487372D-5E15-45DA-B2C4-75548AD72DD9}">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A137F3A3-076F-49F1-A906-929D84FDB113}" type="sibTrans" cxnId="{E487372D-5E15-45DA-B2C4-75548AD72DD9}">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520FA39B-2BFA-43C9-87FD-CE2F5AE27FB7}">
      <dgm:prSet phldrT="[Текст]" custT="1"/>
      <dgm:spPr/>
      <dgm:t>
        <a:bodyPr/>
        <a:lstStyle/>
        <a:p>
          <a:r>
            <a:rPr lang="ru-RU" sz="1200" b="1" dirty="0" smtClean="0">
              <a:solidFill>
                <a:schemeClr val="tx1"/>
              </a:solidFill>
              <a:latin typeface="Times New Roman" panose="02020603050405020304" pitchFamily="18" charset="0"/>
              <a:cs typeface="Times New Roman" panose="02020603050405020304" pitchFamily="18" charset="0"/>
            </a:rPr>
            <a:t>947 детей</a:t>
          </a:r>
          <a:endParaRPr lang="ru-RU" sz="1200" b="1" dirty="0">
            <a:solidFill>
              <a:schemeClr val="tx1"/>
            </a:solidFill>
            <a:latin typeface="Times New Roman" panose="02020603050405020304" pitchFamily="18" charset="0"/>
            <a:cs typeface="Times New Roman" panose="02020603050405020304" pitchFamily="18" charset="0"/>
          </a:endParaRPr>
        </a:p>
      </dgm:t>
    </dgm:pt>
    <dgm:pt modelId="{F14735D9-E6A9-4658-AE07-6A1E77C5B26D}" type="parTrans" cxnId="{064AD229-9F14-4AD2-8B9A-0FE4CA9238F4}">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3B1EB92D-D38E-40E1-BB8D-215B9C416270}" type="sibTrans" cxnId="{064AD229-9F14-4AD2-8B9A-0FE4CA9238F4}">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4DA7D257-50E5-488B-A18B-6BAF61CEF84A}">
      <dgm:prSet phldrT="[Текст]" custT="1"/>
      <dgm:spPr/>
      <dgm:t>
        <a:bodyPr/>
        <a:lstStyle/>
        <a:p>
          <a:r>
            <a:rPr lang="ru-RU" sz="1200" b="1" dirty="0" smtClean="0">
              <a:solidFill>
                <a:schemeClr val="bg1"/>
              </a:solidFill>
              <a:latin typeface="Times New Roman" panose="02020603050405020304" pitchFamily="18" charset="0"/>
              <a:cs typeface="Times New Roman" panose="02020603050405020304" pitchFamily="18" charset="0"/>
            </a:rPr>
            <a:t>Общеобразовательные учреждения</a:t>
          </a:r>
        </a:p>
        <a:p>
          <a:r>
            <a:rPr lang="ru-RU" sz="1200" b="1" dirty="0" smtClean="0">
              <a:solidFill>
                <a:schemeClr val="bg1"/>
              </a:solidFill>
              <a:latin typeface="Times New Roman" panose="02020603050405020304" pitchFamily="18" charset="0"/>
              <a:cs typeface="Times New Roman" panose="02020603050405020304" pitchFamily="18" charset="0"/>
            </a:rPr>
            <a:t>4 учреждения</a:t>
          </a:r>
          <a:endParaRPr lang="ru-RU" sz="1200" b="1" dirty="0">
            <a:solidFill>
              <a:schemeClr val="bg1"/>
            </a:solidFill>
            <a:latin typeface="Times New Roman" panose="02020603050405020304" pitchFamily="18" charset="0"/>
            <a:cs typeface="Times New Roman" panose="02020603050405020304" pitchFamily="18" charset="0"/>
          </a:endParaRPr>
        </a:p>
      </dgm:t>
    </dgm:pt>
    <dgm:pt modelId="{35EDE519-D455-4810-AE71-7D2504FD1A30}" type="parTrans" cxnId="{A3AF7D7C-CF66-429B-A592-99623DA585B4}">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A3D5C392-876B-4FD8-A5DF-3EAEFE22B577}" type="sibTrans" cxnId="{A3AF7D7C-CF66-429B-A592-99623DA585B4}">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C577ED9C-014A-4591-9CF0-F1D633A80B30}">
      <dgm:prSet phldrT="[Текст]" custT="1"/>
      <dgm:spPr/>
      <dgm:t>
        <a:bodyPr/>
        <a:lstStyle/>
        <a:p>
          <a:r>
            <a:rPr lang="ru-RU" sz="1200" b="1" dirty="0" smtClean="0">
              <a:solidFill>
                <a:schemeClr val="tx1"/>
              </a:solidFill>
              <a:latin typeface="Times New Roman" panose="02020603050405020304" pitchFamily="18" charset="0"/>
              <a:cs typeface="Times New Roman" panose="02020603050405020304" pitchFamily="18" charset="0"/>
            </a:rPr>
            <a:t>1804 человек</a:t>
          </a:r>
          <a:endParaRPr lang="ru-RU" sz="1200" b="1" dirty="0">
            <a:solidFill>
              <a:schemeClr val="tx1"/>
            </a:solidFill>
            <a:latin typeface="Times New Roman" panose="02020603050405020304" pitchFamily="18" charset="0"/>
            <a:cs typeface="Times New Roman" panose="02020603050405020304" pitchFamily="18" charset="0"/>
          </a:endParaRPr>
        </a:p>
      </dgm:t>
    </dgm:pt>
    <dgm:pt modelId="{9450D941-CE7E-4B25-8C10-56BF0AB967A0}" type="parTrans" cxnId="{3236DCD8-253D-4865-AA43-17976F90C58B}">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C62A0F77-7B6E-42B4-94DB-8022497DEC03}" type="sibTrans" cxnId="{3236DCD8-253D-4865-AA43-17976F90C58B}">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35A51154-266D-4F0D-8CFB-1F3C51C7392D}">
      <dgm:prSet phldrT="[Текст]" custT="1"/>
      <dgm:spPr/>
      <dgm:t>
        <a:bodyPr/>
        <a:lstStyle/>
        <a:p>
          <a:r>
            <a:rPr lang="ru-RU" sz="1200" b="1" dirty="0" smtClean="0">
              <a:solidFill>
                <a:schemeClr val="tx1"/>
              </a:solidFill>
              <a:latin typeface="Times New Roman" panose="02020603050405020304" pitchFamily="18" charset="0"/>
              <a:cs typeface="Times New Roman" panose="02020603050405020304" pitchFamily="18" charset="0"/>
            </a:rPr>
            <a:t>Учреждения дополнительного образования</a:t>
          </a:r>
        </a:p>
        <a:p>
          <a:r>
            <a:rPr lang="ru-RU" sz="1200" b="1" dirty="0" smtClean="0">
              <a:solidFill>
                <a:schemeClr val="tx1"/>
              </a:solidFill>
              <a:latin typeface="Times New Roman" panose="02020603050405020304" pitchFamily="18" charset="0"/>
              <a:cs typeface="Times New Roman" panose="02020603050405020304" pitchFamily="18" charset="0"/>
            </a:rPr>
            <a:t>1 учреждение</a:t>
          </a:r>
          <a:endParaRPr lang="ru-RU" sz="1200" b="1" dirty="0">
            <a:solidFill>
              <a:schemeClr val="tx1"/>
            </a:solidFill>
            <a:latin typeface="Times New Roman" panose="02020603050405020304" pitchFamily="18" charset="0"/>
            <a:cs typeface="Times New Roman" panose="02020603050405020304" pitchFamily="18" charset="0"/>
          </a:endParaRPr>
        </a:p>
      </dgm:t>
    </dgm:pt>
    <dgm:pt modelId="{D2F62004-7593-4ABB-B311-A8E58C525063}" type="parTrans" cxnId="{7B20AA9E-4F8A-4EFC-8EAE-498129FB9E65}">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04750CE3-FC4F-45A3-81EB-624F7C705953}" type="sibTrans" cxnId="{7B20AA9E-4F8A-4EFC-8EAE-498129FB9E65}">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84F779FC-8E43-464D-9D0C-F10DA6C5760A}">
      <dgm:prSet phldrT="[Текст]" custT="1"/>
      <dgm:spPr/>
      <dgm:t>
        <a:bodyPr/>
        <a:lstStyle/>
        <a:p>
          <a:r>
            <a:rPr lang="ru-RU" sz="1200" b="1" dirty="0" smtClean="0">
              <a:solidFill>
                <a:schemeClr val="tx1"/>
              </a:solidFill>
              <a:latin typeface="Times New Roman" panose="02020603050405020304" pitchFamily="18" charset="0"/>
              <a:cs typeface="Times New Roman" panose="02020603050405020304" pitchFamily="18" charset="0"/>
            </a:rPr>
            <a:t>292 человека</a:t>
          </a:r>
          <a:endParaRPr lang="ru-RU" sz="1200" b="1" dirty="0">
            <a:solidFill>
              <a:schemeClr val="tx1"/>
            </a:solidFill>
            <a:latin typeface="Times New Roman" panose="02020603050405020304" pitchFamily="18" charset="0"/>
            <a:cs typeface="Times New Roman" panose="02020603050405020304" pitchFamily="18" charset="0"/>
          </a:endParaRPr>
        </a:p>
      </dgm:t>
    </dgm:pt>
    <dgm:pt modelId="{7B632EEC-39A4-446F-92D6-697069C52873}" type="parTrans" cxnId="{DFECDBB3-301B-4ADB-BFC5-D3FC0CBBA817}">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21C462D9-C7CB-4DC0-9BE9-71650EE6ED9B}" type="sibTrans" cxnId="{DFECDBB3-301B-4ADB-BFC5-D3FC0CBBA817}">
      <dgm:prSet/>
      <dgm:spPr/>
      <dgm:t>
        <a:bodyPr/>
        <a:lstStyle/>
        <a:p>
          <a:endParaRPr lang="ru-RU" sz="1200" b="1">
            <a:solidFill>
              <a:schemeClr val="tx1"/>
            </a:solidFill>
            <a:latin typeface="Times New Roman" panose="02020603050405020304" pitchFamily="18" charset="0"/>
            <a:cs typeface="Times New Roman" panose="02020603050405020304" pitchFamily="18" charset="0"/>
          </a:endParaRPr>
        </a:p>
      </dgm:t>
    </dgm:pt>
    <dgm:pt modelId="{412C6227-E25F-4DE6-A04E-5998164F5ACF}" type="pres">
      <dgm:prSet presAssocID="{92284DA6-8963-4DEE-9AB8-1A5311491282}" presName="Name0" presStyleCnt="0">
        <dgm:presLayoutVars>
          <dgm:dir/>
          <dgm:animLvl val="lvl"/>
          <dgm:resizeHandles val="exact"/>
        </dgm:presLayoutVars>
      </dgm:prSet>
      <dgm:spPr/>
      <dgm:t>
        <a:bodyPr/>
        <a:lstStyle/>
        <a:p>
          <a:endParaRPr lang="ru-RU"/>
        </a:p>
      </dgm:t>
    </dgm:pt>
    <dgm:pt modelId="{99CAECD6-CFA8-45BC-8A40-05CB4EDEBD61}" type="pres">
      <dgm:prSet presAssocID="{48942B07-68CC-4F17-A165-316A1557CE29}" presName="linNode" presStyleCnt="0"/>
      <dgm:spPr/>
    </dgm:pt>
    <dgm:pt modelId="{D1865E3E-C91A-4CE2-BA7F-D67D67CA7D53}" type="pres">
      <dgm:prSet presAssocID="{48942B07-68CC-4F17-A165-316A1557CE29}" presName="parentText" presStyleLbl="node1" presStyleIdx="0" presStyleCnt="3" custScaleX="159080">
        <dgm:presLayoutVars>
          <dgm:chMax val="1"/>
          <dgm:bulletEnabled val="1"/>
        </dgm:presLayoutVars>
      </dgm:prSet>
      <dgm:spPr/>
      <dgm:t>
        <a:bodyPr/>
        <a:lstStyle/>
        <a:p>
          <a:endParaRPr lang="ru-RU"/>
        </a:p>
      </dgm:t>
    </dgm:pt>
    <dgm:pt modelId="{4693AF6D-A9DB-4251-8415-264792DA77B2}" type="pres">
      <dgm:prSet presAssocID="{48942B07-68CC-4F17-A165-316A1557CE29}" presName="descendantText" presStyleLbl="alignAccFollowNode1" presStyleIdx="0" presStyleCnt="3">
        <dgm:presLayoutVars>
          <dgm:bulletEnabled val="1"/>
        </dgm:presLayoutVars>
      </dgm:prSet>
      <dgm:spPr/>
      <dgm:t>
        <a:bodyPr/>
        <a:lstStyle/>
        <a:p>
          <a:endParaRPr lang="ru-RU"/>
        </a:p>
      </dgm:t>
    </dgm:pt>
    <dgm:pt modelId="{D0CB3453-28E6-443C-A088-C64777AA7CC1}" type="pres">
      <dgm:prSet presAssocID="{A137F3A3-076F-49F1-A906-929D84FDB113}" presName="sp" presStyleCnt="0"/>
      <dgm:spPr/>
    </dgm:pt>
    <dgm:pt modelId="{8B65D765-37CD-453E-92C7-E32C5AEE7449}" type="pres">
      <dgm:prSet presAssocID="{4DA7D257-50E5-488B-A18B-6BAF61CEF84A}" presName="linNode" presStyleCnt="0"/>
      <dgm:spPr/>
    </dgm:pt>
    <dgm:pt modelId="{FBA3F7AA-8A16-42A0-B324-B68D50C0E02B}" type="pres">
      <dgm:prSet presAssocID="{4DA7D257-50E5-488B-A18B-6BAF61CEF84A}" presName="parentText" presStyleLbl="node1" presStyleIdx="1" presStyleCnt="3" custScaleX="159081">
        <dgm:presLayoutVars>
          <dgm:chMax val="1"/>
          <dgm:bulletEnabled val="1"/>
        </dgm:presLayoutVars>
      </dgm:prSet>
      <dgm:spPr/>
      <dgm:t>
        <a:bodyPr/>
        <a:lstStyle/>
        <a:p>
          <a:endParaRPr lang="ru-RU"/>
        </a:p>
      </dgm:t>
    </dgm:pt>
    <dgm:pt modelId="{686450A5-813A-4E0E-BBDA-147ABD1CFB58}" type="pres">
      <dgm:prSet presAssocID="{4DA7D257-50E5-488B-A18B-6BAF61CEF84A}" presName="descendantText" presStyleLbl="alignAccFollowNode1" presStyleIdx="1" presStyleCnt="3">
        <dgm:presLayoutVars>
          <dgm:bulletEnabled val="1"/>
        </dgm:presLayoutVars>
      </dgm:prSet>
      <dgm:spPr/>
      <dgm:t>
        <a:bodyPr/>
        <a:lstStyle/>
        <a:p>
          <a:endParaRPr lang="ru-RU"/>
        </a:p>
      </dgm:t>
    </dgm:pt>
    <dgm:pt modelId="{3F268351-10EC-4BBA-94C4-4740AF866618}" type="pres">
      <dgm:prSet presAssocID="{A3D5C392-876B-4FD8-A5DF-3EAEFE22B577}" presName="sp" presStyleCnt="0"/>
      <dgm:spPr/>
    </dgm:pt>
    <dgm:pt modelId="{8FB430C3-19B0-47EA-8CA9-9DA8984FDA4A}" type="pres">
      <dgm:prSet presAssocID="{35A51154-266D-4F0D-8CFB-1F3C51C7392D}" presName="linNode" presStyleCnt="0"/>
      <dgm:spPr/>
    </dgm:pt>
    <dgm:pt modelId="{93960D03-0299-4C17-9AE3-FFF5FD42DDB4}" type="pres">
      <dgm:prSet presAssocID="{35A51154-266D-4F0D-8CFB-1F3C51C7392D}" presName="parentText" presStyleLbl="node1" presStyleIdx="2" presStyleCnt="3" custScaleX="159080">
        <dgm:presLayoutVars>
          <dgm:chMax val="1"/>
          <dgm:bulletEnabled val="1"/>
        </dgm:presLayoutVars>
      </dgm:prSet>
      <dgm:spPr/>
      <dgm:t>
        <a:bodyPr/>
        <a:lstStyle/>
        <a:p>
          <a:endParaRPr lang="ru-RU"/>
        </a:p>
      </dgm:t>
    </dgm:pt>
    <dgm:pt modelId="{3B82A175-CF81-41E2-84FF-4005AD735812}" type="pres">
      <dgm:prSet presAssocID="{35A51154-266D-4F0D-8CFB-1F3C51C7392D}" presName="descendantText" presStyleLbl="alignAccFollowNode1" presStyleIdx="2" presStyleCnt="3" custLinFactNeighborX="-486" custLinFactNeighborY="1222">
        <dgm:presLayoutVars>
          <dgm:bulletEnabled val="1"/>
        </dgm:presLayoutVars>
      </dgm:prSet>
      <dgm:spPr/>
      <dgm:t>
        <a:bodyPr/>
        <a:lstStyle/>
        <a:p>
          <a:endParaRPr lang="ru-RU"/>
        </a:p>
      </dgm:t>
    </dgm:pt>
  </dgm:ptLst>
  <dgm:cxnLst>
    <dgm:cxn modelId="{A3AF7D7C-CF66-429B-A592-99623DA585B4}" srcId="{92284DA6-8963-4DEE-9AB8-1A5311491282}" destId="{4DA7D257-50E5-488B-A18B-6BAF61CEF84A}" srcOrd="1" destOrd="0" parTransId="{35EDE519-D455-4810-AE71-7D2504FD1A30}" sibTransId="{A3D5C392-876B-4FD8-A5DF-3EAEFE22B577}"/>
    <dgm:cxn modelId="{FC51C405-2BED-429C-8F50-3EE6BBB6AB33}" type="presOf" srcId="{48942B07-68CC-4F17-A165-316A1557CE29}" destId="{D1865E3E-C91A-4CE2-BA7F-D67D67CA7D53}" srcOrd="0" destOrd="0" presId="urn:microsoft.com/office/officeart/2005/8/layout/vList5"/>
    <dgm:cxn modelId="{35AF03CE-1001-41C7-B94C-FD1A8BAA520E}" type="presOf" srcId="{4DA7D257-50E5-488B-A18B-6BAF61CEF84A}" destId="{FBA3F7AA-8A16-42A0-B324-B68D50C0E02B}" srcOrd="0" destOrd="0" presId="urn:microsoft.com/office/officeart/2005/8/layout/vList5"/>
    <dgm:cxn modelId="{064AD229-9F14-4AD2-8B9A-0FE4CA9238F4}" srcId="{48942B07-68CC-4F17-A165-316A1557CE29}" destId="{520FA39B-2BFA-43C9-87FD-CE2F5AE27FB7}" srcOrd="0" destOrd="0" parTransId="{F14735D9-E6A9-4658-AE07-6A1E77C5B26D}" sibTransId="{3B1EB92D-D38E-40E1-BB8D-215B9C416270}"/>
    <dgm:cxn modelId="{476E71D1-1F0D-4CB1-BD4F-4AC0D713701B}" type="presOf" srcId="{C577ED9C-014A-4591-9CF0-F1D633A80B30}" destId="{686450A5-813A-4E0E-BBDA-147ABD1CFB58}" srcOrd="0" destOrd="0" presId="urn:microsoft.com/office/officeart/2005/8/layout/vList5"/>
    <dgm:cxn modelId="{3236DCD8-253D-4865-AA43-17976F90C58B}" srcId="{4DA7D257-50E5-488B-A18B-6BAF61CEF84A}" destId="{C577ED9C-014A-4591-9CF0-F1D633A80B30}" srcOrd="0" destOrd="0" parTransId="{9450D941-CE7E-4B25-8C10-56BF0AB967A0}" sibTransId="{C62A0F77-7B6E-42B4-94DB-8022497DEC03}"/>
    <dgm:cxn modelId="{7B20AA9E-4F8A-4EFC-8EAE-498129FB9E65}" srcId="{92284DA6-8963-4DEE-9AB8-1A5311491282}" destId="{35A51154-266D-4F0D-8CFB-1F3C51C7392D}" srcOrd="2" destOrd="0" parTransId="{D2F62004-7593-4ABB-B311-A8E58C525063}" sibTransId="{04750CE3-FC4F-45A3-81EB-624F7C705953}"/>
    <dgm:cxn modelId="{5F8C967B-D364-4B8D-A38B-799022D5B2C3}" type="presOf" srcId="{520FA39B-2BFA-43C9-87FD-CE2F5AE27FB7}" destId="{4693AF6D-A9DB-4251-8415-264792DA77B2}" srcOrd="0" destOrd="0" presId="urn:microsoft.com/office/officeart/2005/8/layout/vList5"/>
    <dgm:cxn modelId="{DFECDBB3-301B-4ADB-BFC5-D3FC0CBBA817}" srcId="{35A51154-266D-4F0D-8CFB-1F3C51C7392D}" destId="{84F779FC-8E43-464D-9D0C-F10DA6C5760A}" srcOrd="0" destOrd="0" parTransId="{7B632EEC-39A4-446F-92D6-697069C52873}" sibTransId="{21C462D9-C7CB-4DC0-9BE9-71650EE6ED9B}"/>
    <dgm:cxn modelId="{E487372D-5E15-45DA-B2C4-75548AD72DD9}" srcId="{92284DA6-8963-4DEE-9AB8-1A5311491282}" destId="{48942B07-68CC-4F17-A165-316A1557CE29}" srcOrd="0" destOrd="0" parTransId="{E2643DC7-A87D-425A-87DE-56866B63A13C}" sibTransId="{A137F3A3-076F-49F1-A906-929D84FDB113}"/>
    <dgm:cxn modelId="{C6FF5B1D-12A1-4CF1-AF4D-AB16CA97E782}" type="presOf" srcId="{84F779FC-8E43-464D-9D0C-F10DA6C5760A}" destId="{3B82A175-CF81-41E2-84FF-4005AD735812}" srcOrd="0" destOrd="0" presId="urn:microsoft.com/office/officeart/2005/8/layout/vList5"/>
    <dgm:cxn modelId="{7781CBBC-436A-401B-A6D0-3A75016F1E94}" type="presOf" srcId="{35A51154-266D-4F0D-8CFB-1F3C51C7392D}" destId="{93960D03-0299-4C17-9AE3-FFF5FD42DDB4}" srcOrd="0" destOrd="0" presId="urn:microsoft.com/office/officeart/2005/8/layout/vList5"/>
    <dgm:cxn modelId="{5EFE88D9-3E22-4A8D-8CA6-957C8C4B76C2}" type="presOf" srcId="{92284DA6-8963-4DEE-9AB8-1A5311491282}" destId="{412C6227-E25F-4DE6-A04E-5998164F5ACF}" srcOrd="0" destOrd="0" presId="urn:microsoft.com/office/officeart/2005/8/layout/vList5"/>
    <dgm:cxn modelId="{6445168B-1C8A-4DB4-BB11-87EB21A1BD71}" type="presParOf" srcId="{412C6227-E25F-4DE6-A04E-5998164F5ACF}" destId="{99CAECD6-CFA8-45BC-8A40-05CB4EDEBD61}" srcOrd="0" destOrd="0" presId="urn:microsoft.com/office/officeart/2005/8/layout/vList5"/>
    <dgm:cxn modelId="{E189FF91-A67D-4652-AE8A-45D5759AB07F}" type="presParOf" srcId="{99CAECD6-CFA8-45BC-8A40-05CB4EDEBD61}" destId="{D1865E3E-C91A-4CE2-BA7F-D67D67CA7D53}" srcOrd="0" destOrd="0" presId="urn:microsoft.com/office/officeart/2005/8/layout/vList5"/>
    <dgm:cxn modelId="{F927BFCE-5F79-4A0F-A4E1-5F93F8DB43FD}" type="presParOf" srcId="{99CAECD6-CFA8-45BC-8A40-05CB4EDEBD61}" destId="{4693AF6D-A9DB-4251-8415-264792DA77B2}" srcOrd="1" destOrd="0" presId="urn:microsoft.com/office/officeart/2005/8/layout/vList5"/>
    <dgm:cxn modelId="{2CC31718-8AAC-4FB8-8C8B-AD1F5498C8A3}" type="presParOf" srcId="{412C6227-E25F-4DE6-A04E-5998164F5ACF}" destId="{D0CB3453-28E6-443C-A088-C64777AA7CC1}" srcOrd="1" destOrd="0" presId="urn:microsoft.com/office/officeart/2005/8/layout/vList5"/>
    <dgm:cxn modelId="{799591B2-A67F-4066-B0A3-2BFDB261DEB1}" type="presParOf" srcId="{412C6227-E25F-4DE6-A04E-5998164F5ACF}" destId="{8B65D765-37CD-453E-92C7-E32C5AEE7449}" srcOrd="2" destOrd="0" presId="urn:microsoft.com/office/officeart/2005/8/layout/vList5"/>
    <dgm:cxn modelId="{95046C5B-2834-407D-AFD6-D17547CA007B}" type="presParOf" srcId="{8B65D765-37CD-453E-92C7-E32C5AEE7449}" destId="{FBA3F7AA-8A16-42A0-B324-B68D50C0E02B}" srcOrd="0" destOrd="0" presId="urn:microsoft.com/office/officeart/2005/8/layout/vList5"/>
    <dgm:cxn modelId="{9E1D1207-00B5-42D1-80CB-E72BCDF993DA}" type="presParOf" srcId="{8B65D765-37CD-453E-92C7-E32C5AEE7449}" destId="{686450A5-813A-4E0E-BBDA-147ABD1CFB58}" srcOrd="1" destOrd="0" presId="urn:microsoft.com/office/officeart/2005/8/layout/vList5"/>
    <dgm:cxn modelId="{9C822652-E631-4615-A68C-2CD391F3A06B}" type="presParOf" srcId="{412C6227-E25F-4DE6-A04E-5998164F5ACF}" destId="{3F268351-10EC-4BBA-94C4-4740AF866618}" srcOrd="3" destOrd="0" presId="urn:microsoft.com/office/officeart/2005/8/layout/vList5"/>
    <dgm:cxn modelId="{5EAA937F-79C4-4FD4-8EA2-C2B061D8125F}" type="presParOf" srcId="{412C6227-E25F-4DE6-A04E-5998164F5ACF}" destId="{8FB430C3-19B0-47EA-8CA9-9DA8984FDA4A}" srcOrd="4" destOrd="0" presId="urn:microsoft.com/office/officeart/2005/8/layout/vList5"/>
    <dgm:cxn modelId="{FF650A75-D925-421D-B137-3B65A044B134}" type="presParOf" srcId="{8FB430C3-19B0-47EA-8CA9-9DA8984FDA4A}" destId="{93960D03-0299-4C17-9AE3-FFF5FD42DDB4}" srcOrd="0" destOrd="0" presId="urn:microsoft.com/office/officeart/2005/8/layout/vList5"/>
    <dgm:cxn modelId="{69A385C2-F727-46F2-A2F9-E0690FB37717}" type="presParOf" srcId="{8FB430C3-19B0-47EA-8CA9-9DA8984FDA4A}" destId="{3B82A175-CF81-41E2-84FF-4005AD735812}"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91C1E976-5C5A-4039-BD94-F162E94A3A85}" type="doc">
      <dgm:prSet loTypeId="urn:microsoft.com/office/officeart/2005/8/layout/lProcess1" loCatId="process" qsTypeId="urn:microsoft.com/office/officeart/2005/8/quickstyle/simple3" qsCatId="simple" csTypeId="urn:microsoft.com/office/officeart/2005/8/colors/colorful2" csCatId="colorful" phldr="1"/>
      <dgm:spPr/>
      <dgm:t>
        <a:bodyPr/>
        <a:lstStyle/>
        <a:p>
          <a:endParaRPr lang="ru-RU"/>
        </a:p>
      </dgm:t>
    </dgm:pt>
    <dgm:pt modelId="{E2E0A961-F9B8-4F6C-BD88-C5A588500362}">
      <dgm:prSet phldrT="[Текст]" custT="1"/>
      <dgm:spPr/>
      <dgm:t>
        <a:bodyPr/>
        <a:lstStyle/>
        <a:p>
          <a:r>
            <a:rPr lang="ru-RU" sz="1200" dirty="0" smtClean="0">
              <a:latin typeface="Times New Roman" panose="02020603050405020304" pitchFamily="18" charset="0"/>
              <a:cs typeface="Times New Roman" panose="02020603050405020304" pitchFamily="18" charset="0"/>
            </a:rPr>
            <a:t>Строительство жилых домов в с. Горнозаводск</a:t>
          </a:r>
          <a:endParaRPr lang="ru-RU" sz="1200" dirty="0">
            <a:latin typeface="Times New Roman" panose="02020603050405020304" pitchFamily="18" charset="0"/>
            <a:cs typeface="Times New Roman" panose="02020603050405020304" pitchFamily="18" charset="0"/>
          </a:endParaRPr>
        </a:p>
      </dgm:t>
    </dgm:pt>
    <dgm:pt modelId="{9C173268-578D-41FB-9507-E907AB0804DC}" type="parTrans" cxnId="{051F90A7-A582-41A6-B14E-D9D56104897E}">
      <dgm:prSet/>
      <dgm:spPr/>
      <dgm:t>
        <a:bodyPr/>
        <a:lstStyle/>
        <a:p>
          <a:endParaRPr lang="ru-RU" sz="1200">
            <a:latin typeface="Times New Roman" panose="02020603050405020304" pitchFamily="18" charset="0"/>
            <a:cs typeface="Times New Roman" panose="02020603050405020304" pitchFamily="18" charset="0"/>
          </a:endParaRPr>
        </a:p>
      </dgm:t>
    </dgm:pt>
    <dgm:pt modelId="{CA153F21-8F6B-4613-B7D5-1483239431EE}" type="sibTrans" cxnId="{051F90A7-A582-41A6-B14E-D9D56104897E}">
      <dgm:prSet custT="1"/>
      <dgm:spPr/>
      <dgm:t>
        <a:bodyPr/>
        <a:lstStyle/>
        <a:p>
          <a:endParaRPr lang="ru-RU" sz="1200">
            <a:latin typeface="Times New Roman" panose="02020603050405020304" pitchFamily="18" charset="0"/>
            <a:cs typeface="Times New Roman" panose="02020603050405020304" pitchFamily="18" charset="0"/>
          </a:endParaRPr>
        </a:p>
      </dgm:t>
    </dgm:pt>
    <dgm:pt modelId="{E519B3FF-80CE-4BA2-8C6E-3F8E8230FD85}">
      <dgm:prSet phldrT="[Текст]" custT="1"/>
      <dgm:spPr/>
      <dgm:t>
        <a:bodyPr/>
        <a:lstStyle/>
        <a:p>
          <a:r>
            <a:rPr lang="ru-RU" sz="1200" b="1" dirty="0" smtClean="0">
              <a:latin typeface="Times New Roman" panose="02020603050405020304" pitchFamily="18" charset="0"/>
              <a:cs typeface="Times New Roman" panose="02020603050405020304" pitchFamily="18" charset="0"/>
            </a:rPr>
            <a:t>315,2 млн. руб.</a:t>
          </a:r>
        </a:p>
        <a:p>
          <a:r>
            <a:rPr lang="ru-RU" sz="1200" b="0" u="sng" dirty="0" smtClean="0">
              <a:latin typeface="Times New Roman" panose="02020603050405020304" pitchFamily="18" charset="0"/>
              <a:cs typeface="Times New Roman" panose="02020603050405020304" pitchFamily="18" charset="0"/>
            </a:rPr>
            <a:t>Областной бюджет:</a:t>
          </a:r>
        </a:p>
        <a:p>
          <a:r>
            <a:rPr lang="ru-RU" sz="1200" b="0" dirty="0" smtClean="0">
              <a:latin typeface="Times New Roman" panose="02020603050405020304" pitchFamily="18" charset="0"/>
              <a:cs typeface="Times New Roman" panose="02020603050405020304" pitchFamily="18" charset="0"/>
            </a:rPr>
            <a:t>2018 – 88,3 млн. руб. </a:t>
          </a:r>
        </a:p>
        <a:p>
          <a:r>
            <a:rPr lang="ru-RU" sz="1200" b="0" dirty="0" smtClean="0">
              <a:latin typeface="Times New Roman" panose="02020603050405020304" pitchFamily="18" charset="0"/>
              <a:cs typeface="Times New Roman" panose="02020603050405020304" pitchFamily="18" charset="0"/>
            </a:rPr>
            <a:t>2019 – 216,3 млн. руб.</a:t>
          </a:r>
        </a:p>
        <a:p>
          <a:r>
            <a:rPr lang="ru-RU" sz="1200" b="0" u="sng" dirty="0" smtClean="0">
              <a:latin typeface="Times New Roman" panose="02020603050405020304" pitchFamily="18" charset="0"/>
              <a:cs typeface="Times New Roman" panose="02020603050405020304" pitchFamily="18" charset="0"/>
            </a:rPr>
            <a:t>Местный бюджет:</a:t>
          </a:r>
        </a:p>
        <a:p>
          <a:r>
            <a:rPr lang="ru-RU" sz="1200" b="0" u="none" dirty="0" smtClean="0">
              <a:latin typeface="Times New Roman" panose="02020603050405020304" pitchFamily="18" charset="0"/>
              <a:cs typeface="Times New Roman" panose="02020603050405020304" pitchFamily="18" charset="0"/>
            </a:rPr>
            <a:t>2018 – 0,9 млн. руб.</a:t>
          </a:r>
        </a:p>
        <a:p>
          <a:r>
            <a:rPr lang="ru-RU" sz="1200" b="0" u="none" dirty="0" smtClean="0">
              <a:latin typeface="Times New Roman" panose="02020603050405020304" pitchFamily="18" charset="0"/>
              <a:cs typeface="Times New Roman" panose="02020603050405020304" pitchFamily="18" charset="0"/>
            </a:rPr>
            <a:t>2019 – 9,7 млн. руб.</a:t>
          </a:r>
        </a:p>
        <a:p>
          <a:r>
            <a:rPr lang="ru-RU" sz="1200" b="0" u="none" dirty="0" smtClean="0">
              <a:latin typeface="Times New Roman" panose="02020603050405020304" pitchFamily="18" charset="0"/>
              <a:cs typeface="Times New Roman" panose="02020603050405020304" pitchFamily="18" charset="0"/>
            </a:rPr>
            <a:t>Срок строительства: 2018-2019 гг</a:t>
          </a:r>
          <a:r>
            <a:rPr lang="ru-RU" sz="1200" b="0" u="none" dirty="0" smtClean="0">
              <a:latin typeface="Times New Roman" panose="02020603050405020304" pitchFamily="18" charset="0"/>
              <a:cs typeface="Times New Roman" panose="02020603050405020304" pitchFamily="18" charset="0"/>
            </a:rPr>
            <a:t>.</a:t>
          </a:r>
        </a:p>
        <a:p>
          <a:r>
            <a:rPr lang="ru-RU" sz="1200" b="0" u="none" dirty="0" smtClean="0">
              <a:latin typeface="Times New Roman" panose="02020603050405020304" pitchFamily="18" charset="0"/>
              <a:cs typeface="Times New Roman" panose="02020603050405020304" pitchFamily="18" charset="0"/>
            </a:rPr>
            <a:t>Объект введен в эксплуатацию в 2019 г.</a:t>
          </a:r>
          <a:endParaRPr lang="ru-RU" sz="1200" b="0" u="none" dirty="0">
            <a:latin typeface="Times New Roman" panose="02020603050405020304" pitchFamily="18" charset="0"/>
            <a:cs typeface="Times New Roman" panose="02020603050405020304" pitchFamily="18" charset="0"/>
          </a:endParaRPr>
        </a:p>
      </dgm:t>
    </dgm:pt>
    <dgm:pt modelId="{0A1C45CB-7E0A-4998-B105-9440F31F1679}" type="parTrans" cxnId="{5E8E8DE7-A1A7-49B3-B7DF-9F9B9C7F28C1}">
      <dgm:prSet/>
      <dgm:spPr/>
      <dgm:t>
        <a:bodyPr/>
        <a:lstStyle/>
        <a:p>
          <a:endParaRPr lang="ru-RU" sz="1200">
            <a:latin typeface="Times New Roman" panose="02020603050405020304" pitchFamily="18" charset="0"/>
            <a:cs typeface="Times New Roman" panose="02020603050405020304" pitchFamily="18" charset="0"/>
          </a:endParaRPr>
        </a:p>
      </dgm:t>
    </dgm:pt>
    <dgm:pt modelId="{2F9A6EEB-FB91-4BF1-B752-0CDBABEF1687}" type="sibTrans" cxnId="{5E8E8DE7-A1A7-49B3-B7DF-9F9B9C7F28C1}">
      <dgm:prSet custT="1"/>
      <dgm:spPr/>
      <dgm:t>
        <a:bodyPr/>
        <a:lstStyle/>
        <a:p>
          <a:endParaRPr lang="ru-RU" sz="1200">
            <a:latin typeface="Times New Roman" panose="02020603050405020304" pitchFamily="18" charset="0"/>
            <a:cs typeface="Times New Roman" panose="02020603050405020304" pitchFamily="18" charset="0"/>
          </a:endParaRPr>
        </a:p>
      </dgm:t>
    </dgm:pt>
    <dgm:pt modelId="{F4A6212E-FD09-43CE-BDB5-E7B13C08D0AB}">
      <dgm:prSet custT="1"/>
      <dgm:spPr/>
      <dgm:t>
        <a:bodyPr/>
        <a:lstStyle/>
        <a:p>
          <a:r>
            <a:rPr lang="ru-RU" sz="1200" dirty="0" smtClean="0">
              <a:latin typeface="Times New Roman" panose="02020603050405020304" pitchFamily="18" charset="0"/>
              <a:cs typeface="Times New Roman" panose="02020603050405020304" pitchFamily="18" charset="0"/>
            </a:rPr>
            <a:t>Обустройство рекреационного парка со смотровой площадкой по ул. Береговой в г. Невельске</a:t>
          </a:r>
          <a:endParaRPr lang="ru-RU" sz="1200" dirty="0">
            <a:latin typeface="Times New Roman" panose="02020603050405020304" pitchFamily="18" charset="0"/>
            <a:cs typeface="Times New Roman" panose="02020603050405020304" pitchFamily="18" charset="0"/>
          </a:endParaRPr>
        </a:p>
      </dgm:t>
    </dgm:pt>
    <dgm:pt modelId="{6532D253-EDA5-47CB-A269-7A5308000BF7}" type="parTrans" cxnId="{7B500B87-F548-4CC9-A1D9-9AB477F6A3F6}">
      <dgm:prSet/>
      <dgm:spPr/>
      <dgm:t>
        <a:bodyPr/>
        <a:lstStyle/>
        <a:p>
          <a:endParaRPr lang="ru-RU" sz="1200">
            <a:latin typeface="Times New Roman" panose="02020603050405020304" pitchFamily="18" charset="0"/>
            <a:cs typeface="Times New Roman" panose="02020603050405020304" pitchFamily="18" charset="0"/>
          </a:endParaRPr>
        </a:p>
      </dgm:t>
    </dgm:pt>
    <dgm:pt modelId="{8C821F50-1302-4B2C-9B13-96C0D5875696}" type="sibTrans" cxnId="{7B500B87-F548-4CC9-A1D9-9AB477F6A3F6}">
      <dgm:prSet/>
      <dgm:spPr/>
      <dgm:t>
        <a:bodyPr/>
        <a:lstStyle/>
        <a:p>
          <a:endParaRPr lang="ru-RU" sz="1200">
            <a:latin typeface="Times New Roman" panose="02020603050405020304" pitchFamily="18" charset="0"/>
            <a:cs typeface="Times New Roman" panose="02020603050405020304" pitchFamily="18" charset="0"/>
          </a:endParaRPr>
        </a:p>
      </dgm:t>
    </dgm:pt>
    <dgm:pt modelId="{63C6D8CD-8E94-444A-9DE8-22996744B48D}">
      <dgm:prSet custT="1"/>
      <dgm:spPr/>
      <dgm:t>
        <a:bodyPr/>
        <a:lstStyle/>
        <a:p>
          <a:r>
            <a:rPr lang="ru-RU" sz="1200" b="1" dirty="0" smtClean="0">
              <a:latin typeface="Times New Roman" panose="02020603050405020304" pitchFamily="18" charset="0"/>
              <a:cs typeface="Times New Roman" panose="02020603050405020304" pitchFamily="18" charset="0"/>
            </a:rPr>
            <a:t>100,0 </a:t>
          </a:r>
          <a:r>
            <a:rPr lang="ru-RU" sz="1200" b="1" dirty="0" smtClean="0">
              <a:latin typeface="Times New Roman" panose="02020603050405020304" pitchFamily="18" charset="0"/>
              <a:cs typeface="Times New Roman" panose="02020603050405020304" pitchFamily="18" charset="0"/>
            </a:rPr>
            <a:t>млн. руб.</a:t>
          </a:r>
        </a:p>
        <a:p>
          <a:r>
            <a:rPr lang="ru-RU" sz="1200" b="0" u="sng" dirty="0" smtClean="0">
              <a:latin typeface="Times New Roman" panose="02020603050405020304" pitchFamily="18" charset="0"/>
              <a:cs typeface="Times New Roman" panose="02020603050405020304" pitchFamily="18" charset="0"/>
            </a:rPr>
            <a:t>Областной бюджет:</a:t>
          </a:r>
        </a:p>
        <a:p>
          <a:r>
            <a:rPr lang="ru-RU" sz="1200" dirty="0" smtClean="0">
              <a:latin typeface="Times New Roman" panose="02020603050405020304" pitchFamily="18" charset="0"/>
              <a:cs typeface="Times New Roman" panose="02020603050405020304" pitchFamily="18" charset="0"/>
            </a:rPr>
            <a:t>2019 </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99,0 </a:t>
          </a:r>
          <a:r>
            <a:rPr lang="ru-RU" sz="1200" dirty="0" smtClean="0">
              <a:latin typeface="Times New Roman" panose="02020603050405020304" pitchFamily="18" charset="0"/>
              <a:cs typeface="Times New Roman" panose="02020603050405020304" pitchFamily="18" charset="0"/>
            </a:rPr>
            <a:t>млн. руб.</a:t>
          </a:r>
        </a:p>
        <a:p>
          <a:r>
            <a:rPr lang="ru-RU" sz="1200" u="sng" dirty="0" smtClean="0">
              <a:latin typeface="Times New Roman" panose="02020603050405020304" pitchFamily="18" charset="0"/>
              <a:cs typeface="Times New Roman" panose="02020603050405020304" pitchFamily="18" charset="0"/>
            </a:rPr>
            <a:t>Местный бюджет:</a:t>
          </a:r>
        </a:p>
        <a:p>
          <a:r>
            <a:rPr lang="ru-RU" sz="1200" u="none" dirty="0" smtClean="0">
              <a:latin typeface="Times New Roman" panose="02020603050405020304" pitchFamily="18" charset="0"/>
              <a:cs typeface="Times New Roman" panose="02020603050405020304" pitchFamily="18" charset="0"/>
            </a:rPr>
            <a:t>2019 </a:t>
          </a:r>
          <a:r>
            <a:rPr lang="ru-RU" sz="1200" u="none" dirty="0" smtClean="0">
              <a:latin typeface="Times New Roman" panose="02020603050405020304" pitchFamily="18" charset="0"/>
              <a:cs typeface="Times New Roman" panose="02020603050405020304" pitchFamily="18" charset="0"/>
            </a:rPr>
            <a:t>– </a:t>
          </a:r>
          <a:r>
            <a:rPr lang="ru-RU" sz="1200" u="none" dirty="0" smtClean="0">
              <a:latin typeface="Times New Roman" panose="02020603050405020304" pitchFamily="18" charset="0"/>
              <a:cs typeface="Times New Roman" panose="02020603050405020304" pitchFamily="18" charset="0"/>
            </a:rPr>
            <a:t>1,0 млн</a:t>
          </a:r>
          <a:r>
            <a:rPr lang="ru-RU" sz="1200" u="none" dirty="0" smtClean="0">
              <a:latin typeface="Times New Roman" panose="02020603050405020304" pitchFamily="18" charset="0"/>
              <a:cs typeface="Times New Roman" panose="02020603050405020304" pitchFamily="18" charset="0"/>
            </a:rPr>
            <a:t>. руб.</a:t>
          </a:r>
        </a:p>
        <a:p>
          <a:r>
            <a:rPr lang="ru-RU" sz="1200" u="none" dirty="0" smtClean="0">
              <a:latin typeface="Times New Roman" panose="02020603050405020304" pitchFamily="18" charset="0"/>
              <a:cs typeface="Times New Roman" panose="02020603050405020304" pitchFamily="18" charset="0"/>
            </a:rPr>
            <a:t>Срок </a:t>
          </a:r>
          <a:r>
            <a:rPr lang="ru-RU" sz="1200" u="none" dirty="0" smtClean="0">
              <a:latin typeface="Times New Roman" panose="02020603050405020304" pitchFamily="18" charset="0"/>
              <a:cs typeface="Times New Roman" panose="02020603050405020304" pitchFamily="18" charset="0"/>
            </a:rPr>
            <a:t>строительство: </a:t>
          </a:r>
          <a:r>
            <a:rPr lang="ru-RU" sz="1200" u="none" dirty="0" smtClean="0">
              <a:latin typeface="Times New Roman" panose="02020603050405020304" pitchFamily="18" charset="0"/>
              <a:cs typeface="Times New Roman" panose="02020603050405020304" pitchFamily="18" charset="0"/>
            </a:rPr>
            <a:t>2019 г</a:t>
          </a:r>
          <a:r>
            <a:rPr lang="ru-RU" sz="1200" u="none" dirty="0" smtClean="0">
              <a:latin typeface="Times New Roman" panose="02020603050405020304" pitchFamily="18" charset="0"/>
              <a:cs typeface="Times New Roman" panose="02020603050405020304" pitchFamily="18" charset="0"/>
            </a:rPr>
            <a:t>.</a:t>
          </a:r>
        </a:p>
        <a:p>
          <a:r>
            <a:rPr lang="ru-RU" sz="1200" b="0" u="none" dirty="0" smtClean="0">
              <a:latin typeface="Times New Roman" panose="02020603050405020304" pitchFamily="18" charset="0"/>
              <a:cs typeface="Times New Roman" panose="02020603050405020304" pitchFamily="18" charset="0"/>
            </a:rPr>
            <a:t>Объект введен в эксплуатацию в </a:t>
          </a:r>
          <a:r>
            <a:rPr lang="ru-RU" sz="1200" b="0" u="none" dirty="0" smtClean="0">
              <a:latin typeface="Times New Roman" panose="02020603050405020304" pitchFamily="18" charset="0"/>
              <a:cs typeface="Times New Roman" panose="02020603050405020304" pitchFamily="18" charset="0"/>
            </a:rPr>
            <a:t>2019 </a:t>
          </a:r>
          <a:r>
            <a:rPr lang="ru-RU" sz="1200" b="0" u="none" dirty="0" smtClean="0">
              <a:latin typeface="Times New Roman" panose="02020603050405020304" pitchFamily="18" charset="0"/>
              <a:cs typeface="Times New Roman" panose="02020603050405020304" pitchFamily="18" charset="0"/>
            </a:rPr>
            <a:t>г.</a:t>
          </a:r>
          <a:endParaRPr lang="ru-RU" sz="1200" u="none" dirty="0">
            <a:latin typeface="Times New Roman" panose="02020603050405020304" pitchFamily="18" charset="0"/>
            <a:cs typeface="Times New Roman" panose="02020603050405020304" pitchFamily="18" charset="0"/>
          </a:endParaRPr>
        </a:p>
      </dgm:t>
    </dgm:pt>
    <dgm:pt modelId="{FF58B8D0-1BA5-4A26-9305-6C42789D2C0C}" type="parTrans" cxnId="{04863290-4328-416C-B9B4-DECCECCC1CED}">
      <dgm:prSet/>
      <dgm:spPr/>
      <dgm:t>
        <a:bodyPr/>
        <a:lstStyle/>
        <a:p>
          <a:endParaRPr lang="ru-RU" sz="1200">
            <a:latin typeface="Times New Roman" panose="02020603050405020304" pitchFamily="18" charset="0"/>
            <a:cs typeface="Times New Roman" panose="02020603050405020304" pitchFamily="18" charset="0"/>
          </a:endParaRPr>
        </a:p>
      </dgm:t>
    </dgm:pt>
    <dgm:pt modelId="{6FCB2F52-8B3E-4F14-A98C-997E04964414}" type="sibTrans" cxnId="{04863290-4328-416C-B9B4-DECCECCC1CED}">
      <dgm:prSet/>
      <dgm:spPr/>
      <dgm:t>
        <a:bodyPr/>
        <a:lstStyle/>
        <a:p>
          <a:endParaRPr lang="ru-RU" sz="1200">
            <a:latin typeface="Times New Roman" panose="02020603050405020304" pitchFamily="18" charset="0"/>
            <a:cs typeface="Times New Roman" panose="02020603050405020304" pitchFamily="18" charset="0"/>
          </a:endParaRPr>
        </a:p>
      </dgm:t>
    </dgm:pt>
    <dgm:pt modelId="{084FBB1D-614B-40B5-8F66-BAC77DA8007A}">
      <dgm:prSet custT="1"/>
      <dgm:spPr/>
      <dgm:t>
        <a:bodyPr/>
        <a:lstStyle/>
        <a:p>
          <a:r>
            <a:rPr lang="ru-RU" sz="1200" dirty="0" smtClean="0">
              <a:latin typeface="Times New Roman" panose="02020603050405020304" pitchFamily="18" charset="0"/>
              <a:cs typeface="Times New Roman" panose="02020603050405020304" pitchFamily="18" charset="0"/>
            </a:rPr>
            <a:t>Строительство очистных сооружений в с. Горнозаводск, в т. ч. проектные работы. Третий пусковой комплекс. Очистные сооружения на 60 м3/</a:t>
          </a:r>
          <a:r>
            <a:rPr lang="ru-RU" sz="1200" dirty="0" err="1" smtClean="0">
              <a:latin typeface="Times New Roman" panose="02020603050405020304" pitchFamily="18" charset="0"/>
              <a:cs typeface="Times New Roman" panose="02020603050405020304" pitchFamily="18" charset="0"/>
            </a:rPr>
            <a:t>сут</a:t>
          </a:r>
          <a:r>
            <a:rPr lang="ru-RU" sz="1200" dirty="0" smtClean="0">
              <a:latin typeface="Times New Roman" panose="02020603050405020304" pitchFamily="18" charset="0"/>
              <a:cs typeface="Times New Roman" panose="02020603050405020304" pitchFamily="18" charset="0"/>
            </a:rPr>
            <a:t>., сети обеспечивающие канализацию объектов по ул. Кирпичной</a:t>
          </a:r>
          <a:endParaRPr lang="ru-RU" sz="1200" dirty="0">
            <a:latin typeface="Times New Roman" panose="02020603050405020304" pitchFamily="18" charset="0"/>
            <a:cs typeface="Times New Roman" panose="02020603050405020304" pitchFamily="18" charset="0"/>
          </a:endParaRPr>
        </a:p>
      </dgm:t>
    </dgm:pt>
    <dgm:pt modelId="{2C40DB01-BEB1-4079-B14E-525ED201A0F6}" type="parTrans" cxnId="{BB34C90F-6B5E-4E91-9EA5-68529C61643A}">
      <dgm:prSet/>
      <dgm:spPr/>
      <dgm:t>
        <a:bodyPr/>
        <a:lstStyle/>
        <a:p>
          <a:endParaRPr lang="ru-RU" sz="1200">
            <a:latin typeface="Times New Roman" panose="02020603050405020304" pitchFamily="18" charset="0"/>
            <a:cs typeface="Times New Roman" panose="02020603050405020304" pitchFamily="18" charset="0"/>
          </a:endParaRPr>
        </a:p>
      </dgm:t>
    </dgm:pt>
    <dgm:pt modelId="{4047832F-DC07-4F22-B1B9-1F2E9FC76CC0}" type="sibTrans" cxnId="{BB34C90F-6B5E-4E91-9EA5-68529C61643A}">
      <dgm:prSet/>
      <dgm:spPr/>
      <dgm:t>
        <a:bodyPr/>
        <a:lstStyle/>
        <a:p>
          <a:endParaRPr lang="ru-RU" sz="1200">
            <a:latin typeface="Times New Roman" panose="02020603050405020304" pitchFamily="18" charset="0"/>
            <a:cs typeface="Times New Roman" panose="02020603050405020304" pitchFamily="18" charset="0"/>
          </a:endParaRPr>
        </a:p>
      </dgm:t>
    </dgm:pt>
    <dgm:pt modelId="{369D9F40-4645-4C40-8F84-09B63A44FE5C}">
      <dgm:prSet custT="1"/>
      <dgm:spPr/>
      <dgm:t>
        <a:bodyPr/>
        <a:lstStyle/>
        <a:p>
          <a:r>
            <a:rPr lang="ru-RU" sz="1200" b="1" dirty="0" smtClean="0">
              <a:latin typeface="Times New Roman" panose="02020603050405020304" pitchFamily="18" charset="0"/>
              <a:cs typeface="Times New Roman" panose="02020603050405020304" pitchFamily="18" charset="0"/>
            </a:rPr>
            <a:t>141,2 </a:t>
          </a:r>
          <a:r>
            <a:rPr lang="ru-RU" sz="1200" b="1" dirty="0" smtClean="0">
              <a:latin typeface="Times New Roman" panose="02020603050405020304" pitchFamily="18" charset="0"/>
              <a:cs typeface="Times New Roman" panose="02020603050405020304" pitchFamily="18" charset="0"/>
            </a:rPr>
            <a:t>млн. руб.</a:t>
          </a:r>
        </a:p>
        <a:p>
          <a:r>
            <a:rPr lang="ru-RU" sz="1200" b="0" u="sng" dirty="0" smtClean="0">
              <a:latin typeface="Times New Roman" panose="02020603050405020304" pitchFamily="18" charset="0"/>
              <a:cs typeface="Times New Roman" panose="02020603050405020304" pitchFamily="18" charset="0"/>
            </a:rPr>
            <a:t>Областной бюджет:</a:t>
          </a:r>
        </a:p>
        <a:p>
          <a:r>
            <a:rPr lang="ru-RU" sz="1200" b="0" u="none" dirty="0" smtClean="0">
              <a:latin typeface="Times New Roman" panose="02020603050405020304" pitchFamily="18" charset="0"/>
              <a:cs typeface="Times New Roman" panose="02020603050405020304" pitchFamily="18" charset="0"/>
            </a:rPr>
            <a:t>2019 </a:t>
          </a:r>
          <a:r>
            <a:rPr lang="ru-RU" sz="1200" b="0" u="none" dirty="0" smtClean="0">
              <a:latin typeface="Times New Roman" panose="02020603050405020304" pitchFamily="18" charset="0"/>
              <a:cs typeface="Times New Roman" panose="02020603050405020304" pitchFamily="18" charset="0"/>
            </a:rPr>
            <a:t>– </a:t>
          </a:r>
          <a:r>
            <a:rPr lang="ru-RU" sz="1200" b="0" u="none" dirty="0" smtClean="0">
              <a:latin typeface="Times New Roman" panose="02020603050405020304" pitchFamily="18" charset="0"/>
              <a:cs typeface="Times New Roman" panose="02020603050405020304" pitchFamily="18" charset="0"/>
            </a:rPr>
            <a:t>135,1 </a:t>
          </a:r>
          <a:r>
            <a:rPr lang="ru-RU" sz="1200" b="0" u="none" dirty="0" smtClean="0">
              <a:latin typeface="Times New Roman" panose="02020603050405020304" pitchFamily="18" charset="0"/>
              <a:cs typeface="Times New Roman" panose="02020603050405020304" pitchFamily="18" charset="0"/>
            </a:rPr>
            <a:t>млн. руб.</a:t>
          </a:r>
        </a:p>
        <a:p>
          <a:r>
            <a:rPr lang="ru-RU" sz="1200" b="0" u="sng" dirty="0" smtClean="0">
              <a:latin typeface="Times New Roman" panose="02020603050405020304" pitchFamily="18" charset="0"/>
              <a:cs typeface="Times New Roman" panose="02020603050405020304" pitchFamily="18" charset="0"/>
            </a:rPr>
            <a:t>Местный бюджет:</a:t>
          </a:r>
        </a:p>
        <a:p>
          <a:r>
            <a:rPr lang="ru-RU" sz="1200" b="0" u="none" dirty="0" smtClean="0">
              <a:latin typeface="Times New Roman" panose="02020603050405020304" pitchFamily="18" charset="0"/>
              <a:cs typeface="Times New Roman" panose="02020603050405020304" pitchFamily="18" charset="0"/>
            </a:rPr>
            <a:t>2019 </a:t>
          </a:r>
          <a:r>
            <a:rPr lang="ru-RU" sz="1200" b="0" u="none" dirty="0" smtClean="0">
              <a:latin typeface="Times New Roman" panose="02020603050405020304" pitchFamily="18" charset="0"/>
              <a:cs typeface="Times New Roman" panose="02020603050405020304" pitchFamily="18" charset="0"/>
            </a:rPr>
            <a:t>– </a:t>
          </a:r>
          <a:r>
            <a:rPr lang="ru-RU" sz="1200" b="0" u="none" dirty="0" smtClean="0">
              <a:latin typeface="Times New Roman" panose="02020603050405020304" pitchFamily="18" charset="0"/>
              <a:cs typeface="Times New Roman" panose="02020603050405020304" pitchFamily="18" charset="0"/>
            </a:rPr>
            <a:t>6,1 </a:t>
          </a:r>
          <a:r>
            <a:rPr lang="ru-RU" sz="1200" b="0" u="none" dirty="0" smtClean="0">
              <a:latin typeface="Times New Roman" panose="02020603050405020304" pitchFamily="18" charset="0"/>
              <a:cs typeface="Times New Roman" panose="02020603050405020304" pitchFamily="18" charset="0"/>
            </a:rPr>
            <a:t>млн. руб.</a:t>
          </a:r>
        </a:p>
        <a:p>
          <a:r>
            <a:rPr lang="ru-RU" sz="1200" b="0" u="none" dirty="0" smtClean="0">
              <a:latin typeface="Times New Roman" panose="02020603050405020304" pitchFamily="18" charset="0"/>
              <a:cs typeface="Times New Roman" panose="02020603050405020304" pitchFamily="18" charset="0"/>
            </a:rPr>
            <a:t>Срок строительства: </a:t>
          </a:r>
          <a:r>
            <a:rPr lang="ru-RU" sz="1200" b="0" u="none" dirty="0" smtClean="0">
              <a:latin typeface="Times New Roman" panose="02020603050405020304" pitchFamily="18" charset="0"/>
              <a:cs typeface="Times New Roman" panose="02020603050405020304" pitchFamily="18" charset="0"/>
            </a:rPr>
            <a:t>2019-2020г</a:t>
          </a:r>
          <a:r>
            <a:rPr lang="ru-RU" sz="1200" b="0" u="none" dirty="0" smtClean="0">
              <a:latin typeface="Times New Roman" panose="02020603050405020304" pitchFamily="18" charset="0"/>
              <a:cs typeface="Times New Roman" panose="02020603050405020304" pitchFamily="18" charset="0"/>
            </a:rPr>
            <a:t>.</a:t>
          </a:r>
        </a:p>
        <a:p>
          <a:r>
            <a:rPr lang="ru-RU" sz="1200" b="0" u="none" dirty="0" smtClean="0">
              <a:latin typeface="Times New Roman" panose="02020603050405020304" pitchFamily="18" charset="0"/>
              <a:cs typeface="Times New Roman" panose="02020603050405020304" pitchFamily="18" charset="0"/>
            </a:rPr>
            <a:t>Объект </a:t>
          </a:r>
          <a:r>
            <a:rPr lang="ru-RU" sz="1200" b="0" u="none" dirty="0" smtClean="0">
              <a:latin typeface="Times New Roman" panose="02020603050405020304" pitchFamily="18" charset="0"/>
              <a:cs typeface="Times New Roman" panose="02020603050405020304" pitchFamily="18" charset="0"/>
            </a:rPr>
            <a:t>планируется ввести </a:t>
          </a:r>
          <a:r>
            <a:rPr lang="ru-RU" sz="1200" b="0" u="none" dirty="0" smtClean="0">
              <a:latin typeface="Times New Roman" panose="02020603050405020304" pitchFamily="18" charset="0"/>
              <a:cs typeface="Times New Roman" panose="02020603050405020304" pitchFamily="18" charset="0"/>
            </a:rPr>
            <a:t>в эксплуатацию в </a:t>
          </a:r>
          <a:r>
            <a:rPr lang="ru-RU" sz="1200" b="0" u="none" dirty="0" smtClean="0">
              <a:latin typeface="Times New Roman" panose="02020603050405020304" pitchFamily="18" charset="0"/>
              <a:cs typeface="Times New Roman" panose="02020603050405020304" pitchFamily="18" charset="0"/>
            </a:rPr>
            <a:t>2020 </a:t>
          </a:r>
          <a:r>
            <a:rPr lang="ru-RU" sz="1200" b="0" u="none" dirty="0" smtClean="0">
              <a:latin typeface="Times New Roman" panose="02020603050405020304" pitchFamily="18" charset="0"/>
              <a:cs typeface="Times New Roman" panose="02020603050405020304" pitchFamily="18" charset="0"/>
            </a:rPr>
            <a:t>г.</a:t>
          </a:r>
          <a:endParaRPr lang="ru-RU" sz="1200" b="0" u="none" dirty="0">
            <a:latin typeface="Times New Roman" panose="02020603050405020304" pitchFamily="18" charset="0"/>
            <a:cs typeface="Times New Roman" panose="02020603050405020304" pitchFamily="18" charset="0"/>
          </a:endParaRPr>
        </a:p>
      </dgm:t>
    </dgm:pt>
    <dgm:pt modelId="{A7A9E792-9B6F-49E8-832E-C706A0F45636}" type="parTrans" cxnId="{FBE4A0E1-7821-4D60-BD19-49CAD17D138C}">
      <dgm:prSet/>
      <dgm:spPr/>
      <dgm:t>
        <a:bodyPr/>
        <a:lstStyle/>
        <a:p>
          <a:endParaRPr lang="ru-RU" sz="1200">
            <a:latin typeface="Times New Roman" panose="02020603050405020304" pitchFamily="18" charset="0"/>
            <a:cs typeface="Times New Roman" panose="02020603050405020304" pitchFamily="18" charset="0"/>
          </a:endParaRPr>
        </a:p>
      </dgm:t>
    </dgm:pt>
    <dgm:pt modelId="{89334E03-260A-492E-9CC8-76E65F6B305A}" type="sibTrans" cxnId="{FBE4A0E1-7821-4D60-BD19-49CAD17D138C}">
      <dgm:prSet/>
      <dgm:spPr/>
      <dgm:t>
        <a:bodyPr/>
        <a:lstStyle/>
        <a:p>
          <a:endParaRPr lang="ru-RU" sz="1200">
            <a:latin typeface="Times New Roman" panose="02020603050405020304" pitchFamily="18" charset="0"/>
            <a:cs typeface="Times New Roman" panose="02020603050405020304" pitchFamily="18" charset="0"/>
          </a:endParaRPr>
        </a:p>
      </dgm:t>
    </dgm:pt>
    <dgm:pt modelId="{5E321738-4733-47C2-9995-1C4EC3B3C90E}">
      <dgm:prSet custT="1"/>
      <dgm:spPr/>
      <dgm:t>
        <a:bodyPr/>
        <a:lstStyle/>
        <a:p>
          <a:r>
            <a:rPr lang="ru-RU" sz="1200" dirty="0" smtClean="0">
              <a:latin typeface="Times New Roman" panose="02020603050405020304" pitchFamily="18" charset="0"/>
              <a:cs typeface="Times New Roman" panose="02020603050405020304" pitchFamily="18" charset="0"/>
            </a:rPr>
            <a:t>Благоустройство </a:t>
          </a:r>
          <a:r>
            <a:rPr lang="ru-RU" sz="1200" dirty="0" smtClean="0">
              <a:latin typeface="Times New Roman" panose="02020603050405020304" pitchFamily="18" charset="0"/>
              <a:cs typeface="Times New Roman" panose="02020603050405020304" pitchFamily="18" charset="0"/>
            </a:rPr>
            <a:t>9 </a:t>
          </a:r>
          <a:r>
            <a:rPr lang="ru-RU" sz="1200" dirty="0" smtClean="0">
              <a:latin typeface="Times New Roman" panose="02020603050405020304" pitchFamily="18" charset="0"/>
              <a:cs typeface="Times New Roman" panose="02020603050405020304" pitchFamily="18" charset="0"/>
            </a:rPr>
            <a:t>дворовых территорий в рамках федерального проекта «Формирование современной городской среды»</a:t>
          </a:r>
          <a:endParaRPr lang="ru-RU" sz="1200" dirty="0">
            <a:latin typeface="Times New Roman" panose="02020603050405020304" pitchFamily="18" charset="0"/>
            <a:cs typeface="Times New Roman" panose="02020603050405020304" pitchFamily="18" charset="0"/>
          </a:endParaRPr>
        </a:p>
      </dgm:t>
    </dgm:pt>
    <dgm:pt modelId="{B3AD8D27-1787-4B3D-9A53-A108AFF060C0}" type="parTrans" cxnId="{BF67C57C-68EE-47E1-A19B-0457B4D5CDCE}">
      <dgm:prSet/>
      <dgm:spPr/>
      <dgm:t>
        <a:bodyPr/>
        <a:lstStyle/>
        <a:p>
          <a:endParaRPr lang="ru-RU" sz="1200">
            <a:latin typeface="Times New Roman" panose="02020603050405020304" pitchFamily="18" charset="0"/>
            <a:cs typeface="Times New Roman" panose="02020603050405020304" pitchFamily="18" charset="0"/>
          </a:endParaRPr>
        </a:p>
      </dgm:t>
    </dgm:pt>
    <dgm:pt modelId="{D7D7438C-6F5F-4303-8AF7-63F897F869C6}" type="sibTrans" cxnId="{BF67C57C-68EE-47E1-A19B-0457B4D5CDCE}">
      <dgm:prSet/>
      <dgm:spPr/>
      <dgm:t>
        <a:bodyPr/>
        <a:lstStyle/>
        <a:p>
          <a:endParaRPr lang="ru-RU" sz="1200">
            <a:latin typeface="Times New Roman" panose="02020603050405020304" pitchFamily="18" charset="0"/>
            <a:cs typeface="Times New Roman" panose="02020603050405020304" pitchFamily="18" charset="0"/>
          </a:endParaRPr>
        </a:p>
      </dgm:t>
    </dgm:pt>
    <dgm:pt modelId="{BB742E96-BEC5-48A6-9B94-F798F758CFFD}">
      <dgm:prSet custT="1"/>
      <dgm:spPr/>
      <dgm:t>
        <a:bodyPr/>
        <a:lstStyle/>
        <a:p>
          <a:r>
            <a:rPr lang="ru-RU" sz="1200" b="1" dirty="0" smtClean="0">
              <a:latin typeface="Times New Roman" panose="02020603050405020304" pitchFamily="18" charset="0"/>
              <a:cs typeface="Times New Roman" panose="02020603050405020304" pitchFamily="18" charset="0"/>
            </a:rPr>
            <a:t>85,2 </a:t>
          </a:r>
          <a:r>
            <a:rPr lang="ru-RU" sz="1200" b="1" dirty="0" smtClean="0">
              <a:latin typeface="Times New Roman" panose="02020603050405020304" pitchFamily="18" charset="0"/>
              <a:cs typeface="Times New Roman" panose="02020603050405020304" pitchFamily="18" charset="0"/>
            </a:rPr>
            <a:t>млн. руб.</a:t>
          </a:r>
        </a:p>
        <a:p>
          <a:r>
            <a:rPr lang="ru-RU" sz="1200" b="0" u="sng" dirty="0" smtClean="0">
              <a:latin typeface="Times New Roman" panose="02020603050405020304" pitchFamily="18" charset="0"/>
              <a:cs typeface="Times New Roman" panose="02020603050405020304" pitchFamily="18" charset="0"/>
            </a:rPr>
            <a:t>Областной бюджет:</a:t>
          </a:r>
        </a:p>
        <a:p>
          <a:r>
            <a:rPr lang="ru-RU" sz="1200" b="0" u="none" dirty="0" smtClean="0">
              <a:latin typeface="Times New Roman" panose="02020603050405020304" pitchFamily="18" charset="0"/>
              <a:cs typeface="Times New Roman" panose="02020603050405020304" pitchFamily="18" charset="0"/>
            </a:rPr>
            <a:t>2019 </a:t>
          </a:r>
          <a:r>
            <a:rPr lang="ru-RU" sz="1200" b="0" u="none" dirty="0" smtClean="0">
              <a:latin typeface="Times New Roman" panose="02020603050405020304" pitchFamily="18" charset="0"/>
              <a:cs typeface="Times New Roman" panose="02020603050405020304" pitchFamily="18" charset="0"/>
            </a:rPr>
            <a:t>–  </a:t>
          </a:r>
          <a:r>
            <a:rPr lang="ru-RU" sz="1200" b="0" u="none" dirty="0" smtClean="0">
              <a:latin typeface="Times New Roman" panose="02020603050405020304" pitchFamily="18" charset="0"/>
              <a:cs typeface="Times New Roman" panose="02020603050405020304" pitchFamily="18" charset="0"/>
            </a:rPr>
            <a:t>84,3 </a:t>
          </a:r>
          <a:r>
            <a:rPr lang="ru-RU" sz="1200" b="0" u="none" dirty="0" smtClean="0">
              <a:latin typeface="Times New Roman" panose="02020603050405020304" pitchFamily="18" charset="0"/>
              <a:cs typeface="Times New Roman" panose="02020603050405020304" pitchFamily="18" charset="0"/>
            </a:rPr>
            <a:t>млн. руб.</a:t>
          </a:r>
        </a:p>
        <a:p>
          <a:r>
            <a:rPr lang="ru-RU" sz="1200" b="0" u="sng" dirty="0" smtClean="0">
              <a:latin typeface="Times New Roman" panose="02020603050405020304" pitchFamily="18" charset="0"/>
              <a:cs typeface="Times New Roman" panose="02020603050405020304" pitchFamily="18" charset="0"/>
            </a:rPr>
            <a:t>Местный бюджет:</a:t>
          </a:r>
        </a:p>
        <a:p>
          <a:r>
            <a:rPr lang="ru-RU" sz="1200" b="0" u="none" dirty="0" smtClean="0">
              <a:latin typeface="Times New Roman" panose="02020603050405020304" pitchFamily="18" charset="0"/>
              <a:cs typeface="Times New Roman" panose="02020603050405020304" pitchFamily="18" charset="0"/>
            </a:rPr>
            <a:t>2019 </a:t>
          </a:r>
          <a:r>
            <a:rPr lang="ru-RU" sz="1200" b="0" u="none" dirty="0" smtClean="0">
              <a:latin typeface="Times New Roman" panose="02020603050405020304" pitchFamily="18" charset="0"/>
              <a:cs typeface="Times New Roman" panose="02020603050405020304" pitchFamily="18" charset="0"/>
            </a:rPr>
            <a:t>– </a:t>
          </a:r>
          <a:r>
            <a:rPr lang="ru-RU" sz="1200" b="0" u="none" dirty="0" smtClean="0">
              <a:latin typeface="Times New Roman" panose="02020603050405020304" pitchFamily="18" charset="0"/>
              <a:cs typeface="Times New Roman" panose="02020603050405020304" pitchFamily="18" charset="0"/>
            </a:rPr>
            <a:t>0,9 </a:t>
          </a:r>
          <a:r>
            <a:rPr lang="ru-RU" sz="1200" b="0" u="none" dirty="0" smtClean="0">
              <a:latin typeface="Times New Roman" panose="02020603050405020304" pitchFamily="18" charset="0"/>
              <a:cs typeface="Times New Roman" panose="02020603050405020304" pitchFamily="18" charset="0"/>
            </a:rPr>
            <a:t>млн. руб.</a:t>
          </a:r>
        </a:p>
        <a:p>
          <a:r>
            <a:rPr lang="ru-RU" sz="1200" b="0" u="none" dirty="0" smtClean="0">
              <a:latin typeface="Times New Roman" panose="02020603050405020304" pitchFamily="18" charset="0"/>
              <a:cs typeface="Times New Roman" panose="02020603050405020304" pitchFamily="18" charset="0"/>
            </a:rPr>
            <a:t>Срок реализации: </a:t>
          </a:r>
          <a:r>
            <a:rPr lang="ru-RU" sz="1200" b="0" u="none" dirty="0" smtClean="0">
              <a:latin typeface="Times New Roman" panose="02020603050405020304" pitchFamily="18" charset="0"/>
              <a:cs typeface="Times New Roman" panose="02020603050405020304" pitchFamily="18" charset="0"/>
            </a:rPr>
            <a:t>      2019 </a:t>
          </a:r>
          <a:r>
            <a:rPr lang="ru-RU" sz="1200" b="0" u="none" dirty="0" smtClean="0">
              <a:latin typeface="Times New Roman" panose="02020603050405020304" pitchFamily="18" charset="0"/>
              <a:cs typeface="Times New Roman" panose="02020603050405020304" pitchFamily="18" charset="0"/>
            </a:rPr>
            <a:t>год</a:t>
          </a:r>
        </a:p>
        <a:p>
          <a:r>
            <a:rPr lang="ru-RU" sz="1200" b="0" u="none" dirty="0" smtClean="0">
              <a:latin typeface="Times New Roman" panose="02020603050405020304" pitchFamily="18" charset="0"/>
              <a:cs typeface="Times New Roman" panose="02020603050405020304" pitchFamily="18" charset="0"/>
            </a:rPr>
            <a:t>Работы выполнены в </a:t>
          </a:r>
          <a:r>
            <a:rPr lang="ru-RU" sz="1200" b="0" u="none" dirty="0" smtClean="0">
              <a:latin typeface="Times New Roman" panose="02020603050405020304" pitchFamily="18" charset="0"/>
              <a:cs typeface="Times New Roman" panose="02020603050405020304" pitchFamily="18" charset="0"/>
            </a:rPr>
            <a:t>2019 </a:t>
          </a:r>
          <a:r>
            <a:rPr lang="ru-RU" sz="1200" b="0" u="none" dirty="0" smtClean="0">
              <a:latin typeface="Times New Roman" panose="02020603050405020304" pitchFamily="18" charset="0"/>
              <a:cs typeface="Times New Roman" panose="02020603050405020304" pitchFamily="18" charset="0"/>
            </a:rPr>
            <a:t>году.</a:t>
          </a:r>
          <a:endParaRPr lang="ru-RU" sz="1200" b="0" u="none" dirty="0">
            <a:latin typeface="Times New Roman" panose="02020603050405020304" pitchFamily="18" charset="0"/>
            <a:cs typeface="Times New Roman" panose="02020603050405020304" pitchFamily="18" charset="0"/>
          </a:endParaRPr>
        </a:p>
      </dgm:t>
    </dgm:pt>
    <dgm:pt modelId="{58573665-A952-4471-B9F5-176FA935E447}" type="parTrans" cxnId="{707F6134-C7E5-4F26-87A6-1620A5C50383}">
      <dgm:prSet/>
      <dgm:spPr/>
      <dgm:t>
        <a:bodyPr/>
        <a:lstStyle/>
        <a:p>
          <a:endParaRPr lang="ru-RU" sz="1200">
            <a:latin typeface="Times New Roman" panose="02020603050405020304" pitchFamily="18" charset="0"/>
            <a:cs typeface="Times New Roman" panose="02020603050405020304" pitchFamily="18" charset="0"/>
          </a:endParaRPr>
        </a:p>
      </dgm:t>
    </dgm:pt>
    <dgm:pt modelId="{11F7E286-8951-4685-879B-DFA1B753AE39}" type="sibTrans" cxnId="{707F6134-C7E5-4F26-87A6-1620A5C50383}">
      <dgm:prSet/>
      <dgm:spPr/>
      <dgm:t>
        <a:bodyPr/>
        <a:lstStyle/>
        <a:p>
          <a:endParaRPr lang="ru-RU" sz="1200">
            <a:latin typeface="Times New Roman" panose="02020603050405020304" pitchFamily="18" charset="0"/>
            <a:cs typeface="Times New Roman" panose="02020603050405020304" pitchFamily="18" charset="0"/>
          </a:endParaRPr>
        </a:p>
      </dgm:t>
    </dgm:pt>
    <dgm:pt modelId="{2908BDF2-EBAA-456C-94B7-067A8B81AC1C}" type="pres">
      <dgm:prSet presAssocID="{91C1E976-5C5A-4039-BD94-F162E94A3A85}" presName="Name0" presStyleCnt="0">
        <dgm:presLayoutVars>
          <dgm:dir/>
          <dgm:animLvl val="lvl"/>
          <dgm:resizeHandles val="exact"/>
        </dgm:presLayoutVars>
      </dgm:prSet>
      <dgm:spPr/>
      <dgm:t>
        <a:bodyPr/>
        <a:lstStyle/>
        <a:p>
          <a:endParaRPr lang="ru-RU"/>
        </a:p>
      </dgm:t>
    </dgm:pt>
    <dgm:pt modelId="{3F7F62D4-0AC6-4B95-9FFA-5500727CC1D7}" type="pres">
      <dgm:prSet presAssocID="{E2E0A961-F9B8-4F6C-BD88-C5A588500362}" presName="vertFlow" presStyleCnt="0"/>
      <dgm:spPr/>
    </dgm:pt>
    <dgm:pt modelId="{C2699B7E-16AF-482C-9DD0-238F70C9E544}" type="pres">
      <dgm:prSet presAssocID="{E2E0A961-F9B8-4F6C-BD88-C5A588500362}" presName="header" presStyleLbl="node1" presStyleIdx="0" presStyleCnt="4" custScaleY="381601"/>
      <dgm:spPr/>
      <dgm:t>
        <a:bodyPr/>
        <a:lstStyle/>
        <a:p>
          <a:endParaRPr lang="ru-RU"/>
        </a:p>
      </dgm:t>
    </dgm:pt>
    <dgm:pt modelId="{1EC1AC71-E4E6-4B31-AA12-9F3BF48F4492}" type="pres">
      <dgm:prSet presAssocID="{0A1C45CB-7E0A-4998-B105-9440F31F1679}" presName="parTrans" presStyleLbl="sibTrans2D1" presStyleIdx="0" presStyleCnt="4"/>
      <dgm:spPr/>
      <dgm:t>
        <a:bodyPr/>
        <a:lstStyle/>
        <a:p>
          <a:endParaRPr lang="ru-RU"/>
        </a:p>
      </dgm:t>
    </dgm:pt>
    <dgm:pt modelId="{4B15F16C-D2FA-49C8-99F0-65228845651E}" type="pres">
      <dgm:prSet presAssocID="{E519B3FF-80CE-4BA2-8C6E-3F8E8230FD85}" presName="child" presStyleLbl="alignAccFollowNode1" presStyleIdx="0" presStyleCnt="4" custScaleY="521817">
        <dgm:presLayoutVars>
          <dgm:chMax val="0"/>
          <dgm:bulletEnabled val="1"/>
        </dgm:presLayoutVars>
      </dgm:prSet>
      <dgm:spPr/>
      <dgm:t>
        <a:bodyPr/>
        <a:lstStyle/>
        <a:p>
          <a:endParaRPr lang="ru-RU"/>
        </a:p>
      </dgm:t>
    </dgm:pt>
    <dgm:pt modelId="{F5678444-15E7-4B13-A4E2-7447CA2DC026}" type="pres">
      <dgm:prSet presAssocID="{E2E0A961-F9B8-4F6C-BD88-C5A588500362}" presName="hSp" presStyleCnt="0"/>
      <dgm:spPr/>
    </dgm:pt>
    <dgm:pt modelId="{0CC56461-8B16-4110-BF22-F913F1BCE848}" type="pres">
      <dgm:prSet presAssocID="{F4A6212E-FD09-43CE-BDB5-E7B13C08D0AB}" presName="vertFlow" presStyleCnt="0"/>
      <dgm:spPr/>
    </dgm:pt>
    <dgm:pt modelId="{FDC7484D-50BD-4945-AC7D-EBB7C654EB8B}" type="pres">
      <dgm:prSet presAssocID="{F4A6212E-FD09-43CE-BDB5-E7B13C08D0AB}" presName="header" presStyleLbl="node1" presStyleIdx="1" presStyleCnt="4" custScaleY="381600"/>
      <dgm:spPr/>
      <dgm:t>
        <a:bodyPr/>
        <a:lstStyle/>
        <a:p>
          <a:endParaRPr lang="ru-RU"/>
        </a:p>
      </dgm:t>
    </dgm:pt>
    <dgm:pt modelId="{59342001-4C8A-4C6F-89E8-932EC6701D84}" type="pres">
      <dgm:prSet presAssocID="{FF58B8D0-1BA5-4A26-9305-6C42789D2C0C}" presName="parTrans" presStyleLbl="sibTrans2D1" presStyleIdx="1" presStyleCnt="4"/>
      <dgm:spPr/>
      <dgm:t>
        <a:bodyPr/>
        <a:lstStyle/>
        <a:p>
          <a:endParaRPr lang="ru-RU"/>
        </a:p>
      </dgm:t>
    </dgm:pt>
    <dgm:pt modelId="{AD9BB705-180A-4903-9CBA-B0E7C567BE4F}" type="pres">
      <dgm:prSet presAssocID="{63C6D8CD-8E94-444A-9DE8-22996744B48D}" presName="child" presStyleLbl="alignAccFollowNode1" presStyleIdx="1" presStyleCnt="4" custScaleY="521816">
        <dgm:presLayoutVars>
          <dgm:chMax val="0"/>
          <dgm:bulletEnabled val="1"/>
        </dgm:presLayoutVars>
      </dgm:prSet>
      <dgm:spPr/>
      <dgm:t>
        <a:bodyPr/>
        <a:lstStyle/>
        <a:p>
          <a:endParaRPr lang="ru-RU"/>
        </a:p>
      </dgm:t>
    </dgm:pt>
    <dgm:pt modelId="{5A72F4DE-ACB9-4C9D-825D-7088000235E1}" type="pres">
      <dgm:prSet presAssocID="{F4A6212E-FD09-43CE-BDB5-E7B13C08D0AB}" presName="hSp" presStyleCnt="0"/>
      <dgm:spPr/>
    </dgm:pt>
    <dgm:pt modelId="{BCEC6DEA-5E38-432A-8C43-E685FFDF0C22}" type="pres">
      <dgm:prSet presAssocID="{084FBB1D-614B-40B5-8F66-BAC77DA8007A}" presName="vertFlow" presStyleCnt="0"/>
      <dgm:spPr/>
    </dgm:pt>
    <dgm:pt modelId="{17F75CE1-79A2-4A04-8DD0-DB165E3625A6}" type="pres">
      <dgm:prSet presAssocID="{084FBB1D-614B-40B5-8F66-BAC77DA8007A}" presName="header" presStyleLbl="node1" presStyleIdx="2" presStyleCnt="4" custScaleY="376486"/>
      <dgm:spPr/>
      <dgm:t>
        <a:bodyPr/>
        <a:lstStyle/>
        <a:p>
          <a:endParaRPr lang="ru-RU"/>
        </a:p>
      </dgm:t>
    </dgm:pt>
    <dgm:pt modelId="{22E52C92-0365-4E2C-8172-97FDD8D6A494}" type="pres">
      <dgm:prSet presAssocID="{A7A9E792-9B6F-49E8-832E-C706A0F45636}" presName="parTrans" presStyleLbl="sibTrans2D1" presStyleIdx="2" presStyleCnt="4"/>
      <dgm:spPr/>
      <dgm:t>
        <a:bodyPr/>
        <a:lstStyle/>
        <a:p>
          <a:endParaRPr lang="ru-RU"/>
        </a:p>
      </dgm:t>
    </dgm:pt>
    <dgm:pt modelId="{55C3E1BE-B7AC-4BAD-B655-CABD18B5EA14}" type="pres">
      <dgm:prSet presAssocID="{369D9F40-4645-4C40-8F84-09B63A44FE5C}" presName="child" presStyleLbl="alignAccFollowNode1" presStyleIdx="2" presStyleCnt="4" custScaleY="528311">
        <dgm:presLayoutVars>
          <dgm:chMax val="0"/>
          <dgm:bulletEnabled val="1"/>
        </dgm:presLayoutVars>
      </dgm:prSet>
      <dgm:spPr/>
      <dgm:t>
        <a:bodyPr/>
        <a:lstStyle/>
        <a:p>
          <a:endParaRPr lang="ru-RU"/>
        </a:p>
      </dgm:t>
    </dgm:pt>
    <dgm:pt modelId="{954FAAF9-201F-43D6-984A-AACE8E7455DB}" type="pres">
      <dgm:prSet presAssocID="{084FBB1D-614B-40B5-8F66-BAC77DA8007A}" presName="hSp" presStyleCnt="0"/>
      <dgm:spPr/>
    </dgm:pt>
    <dgm:pt modelId="{B113F800-A670-42E4-AC9E-2768BE69AB97}" type="pres">
      <dgm:prSet presAssocID="{5E321738-4733-47C2-9995-1C4EC3B3C90E}" presName="vertFlow" presStyleCnt="0"/>
      <dgm:spPr/>
    </dgm:pt>
    <dgm:pt modelId="{C63BFF2F-18F9-4145-874E-ED5F56D8B0E7}" type="pres">
      <dgm:prSet presAssocID="{5E321738-4733-47C2-9995-1C4EC3B3C90E}" presName="header" presStyleLbl="node1" presStyleIdx="3" presStyleCnt="4" custScaleY="386717"/>
      <dgm:spPr/>
      <dgm:t>
        <a:bodyPr/>
        <a:lstStyle/>
        <a:p>
          <a:endParaRPr lang="ru-RU"/>
        </a:p>
      </dgm:t>
    </dgm:pt>
    <dgm:pt modelId="{CC80FDF3-28B3-44D8-8E7E-6745DB8BEFB0}" type="pres">
      <dgm:prSet presAssocID="{58573665-A952-4471-B9F5-176FA935E447}" presName="parTrans" presStyleLbl="sibTrans2D1" presStyleIdx="3" presStyleCnt="4"/>
      <dgm:spPr/>
      <dgm:t>
        <a:bodyPr/>
        <a:lstStyle/>
        <a:p>
          <a:endParaRPr lang="ru-RU"/>
        </a:p>
      </dgm:t>
    </dgm:pt>
    <dgm:pt modelId="{4AA69DDD-DA6A-4D02-92C2-DDFC43B20FDE}" type="pres">
      <dgm:prSet presAssocID="{BB742E96-BEC5-48A6-9B94-F798F758CFFD}" presName="child" presStyleLbl="alignAccFollowNode1" presStyleIdx="3" presStyleCnt="4" custScaleY="514148">
        <dgm:presLayoutVars>
          <dgm:chMax val="0"/>
          <dgm:bulletEnabled val="1"/>
        </dgm:presLayoutVars>
      </dgm:prSet>
      <dgm:spPr/>
      <dgm:t>
        <a:bodyPr/>
        <a:lstStyle/>
        <a:p>
          <a:endParaRPr lang="ru-RU"/>
        </a:p>
      </dgm:t>
    </dgm:pt>
  </dgm:ptLst>
  <dgm:cxnLst>
    <dgm:cxn modelId="{07C85AD4-4FC4-4949-837E-CA48B764F45B}" type="presOf" srcId="{A7A9E792-9B6F-49E8-832E-C706A0F45636}" destId="{22E52C92-0365-4E2C-8172-97FDD8D6A494}" srcOrd="0" destOrd="0" presId="urn:microsoft.com/office/officeart/2005/8/layout/lProcess1"/>
    <dgm:cxn modelId="{BB34C90F-6B5E-4E91-9EA5-68529C61643A}" srcId="{91C1E976-5C5A-4039-BD94-F162E94A3A85}" destId="{084FBB1D-614B-40B5-8F66-BAC77DA8007A}" srcOrd="2" destOrd="0" parTransId="{2C40DB01-BEB1-4079-B14E-525ED201A0F6}" sibTransId="{4047832F-DC07-4F22-B1B9-1F2E9FC76CC0}"/>
    <dgm:cxn modelId="{C852A793-66BB-4567-AFF1-74EB6AF2B646}" type="presOf" srcId="{63C6D8CD-8E94-444A-9DE8-22996744B48D}" destId="{AD9BB705-180A-4903-9CBA-B0E7C567BE4F}" srcOrd="0" destOrd="0" presId="urn:microsoft.com/office/officeart/2005/8/layout/lProcess1"/>
    <dgm:cxn modelId="{051F90A7-A582-41A6-B14E-D9D56104897E}" srcId="{91C1E976-5C5A-4039-BD94-F162E94A3A85}" destId="{E2E0A961-F9B8-4F6C-BD88-C5A588500362}" srcOrd="0" destOrd="0" parTransId="{9C173268-578D-41FB-9507-E907AB0804DC}" sibTransId="{CA153F21-8F6B-4613-B7D5-1483239431EE}"/>
    <dgm:cxn modelId="{F4B6C170-CEB3-46F2-9839-6A25A9FF4DF8}" type="presOf" srcId="{FF58B8D0-1BA5-4A26-9305-6C42789D2C0C}" destId="{59342001-4C8A-4C6F-89E8-932EC6701D84}" srcOrd="0" destOrd="0" presId="urn:microsoft.com/office/officeart/2005/8/layout/lProcess1"/>
    <dgm:cxn modelId="{7B500B87-F548-4CC9-A1D9-9AB477F6A3F6}" srcId="{91C1E976-5C5A-4039-BD94-F162E94A3A85}" destId="{F4A6212E-FD09-43CE-BDB5-E7B13C08D0AB}" srcOrd="1" destOrd="0" parTransId="{6532D253-EDA5-47CB-A269-7A5308000BF7}" sibTransId="{8C821F50-1302-4B2C-9B13-96C0D5875696}"/>
    <dgm:cxn modelId="{FBE4A0E1-7821-4D60-BD19-49CAD17D138C}" srcId="{084FBB1D-614B-40B5-8F66-BAC77DA8007A}" destId="{369D9F40-4645-4C40-8F84-09B63A44FE5C}" srcOrd="0" destOrd="0" parTransId="{A7A9E792-9B6F-49E8-832E-C706A0F45636}" sibTransId="{89334E03-260A-492E-9CC8-76E65F6B305A}"/>
    <dgm:cxn modelId="{8194727B-C9A4-4D7F-85E4-9268C593CE9F}" type="presOf" srcId="{0A1C45CB-7E0A-4998-B105-9440F31F1679}" destId="{1EC1AC71-E4E6-4B31-AA12-9F3BF48F4492}" srcOrd="0" destOrd="0" presId="urn:microsoft.com/office/officeart/2005/8/layout/lProcess1"/>
    <dgm:cxn modelId="{CA08272C-3D04-4BC5-9116-1163EFA80DA7}" type="presOf" srcId="{BB742E96-BEC5-48A6-9B94-F798F758CFFD}" destId="{4AA69DDD-DA6A-4D02-92C2-DDFC43B20FDE}" srcOrd="0" destOrd="0" presId="urn:microsoft.com/office/officeart/2005/8/layout/lProcess1"/>
    <dgm:cxn modelId="{F1830694-B8F6-43C9-96B4-06D5314E38FC}" type="presOf" srcId="{91C1E976-5C5A-4039-BD94-F162E94A3A85}" destId="{2908BDF2-EBAA-456C-94B7-067A8B81AC1C}" srcOrd="0" destOrd="0" presId="urn:microsoft.com/office/officeart/2005/8/layout/lProcess1"/>
    <dgm:cxn modelId="{AAE17FB2-FF25-41E2-883A-6E6FB0FF07AC}" type="presOf" srcId="{084FBB1D-614B-40B5-8F66-BAC77DA8007A}" destId="{17F75CE1-79A2-4A04-8DD0-DB165E3625A6}" srcOrd="0" destOrd="0" presId="urn:microsoft.com/office/officeart/2005/8/layout/lProcess1"/>
    <dgm:cxn modelId="{5E8E8DE7-A1A7-49B3-B7DF-9F9B9C7F28C1}" srcId="{E2E0A961-F9B8-4F6C-BD88-C5A588500362}" destId="{E519B3FF-80CE-4BA2-8C6E-3F8E8230FD85}" srcOrd="0" destOrd="0" parTransId="{0A1C45CB-7E0A-4998-B105-9440F31F1679}" sibTransId="{2F9A6EEB-FB91-4BF1-B752-0CDBABEF1687}"/>
    <dgm:cxn modelId="{F98C8252-C325-4B4C-9102-7CB94D9F14E4}" type="presOf" srcId="{58573665-A952-4471-B9F5-176FA935E447}" destId="{CC80FDF3-28B3-44D8-8E7E-6745DB8BEFB0}" srcOrd="0" destOrd="0" presId="urn:microsoft.com/office/officeart/2005/8/layout/lProcess1"/>
    <dgm:cxn modelId="{A9A05D6A-3649-4852-B6B2-A31CB032D1E3}" type="presOf" srcId="{E2E0A961-F9B8-4F6C-BD88-C5A588500362}" destId="{C2699B7E-16AF-482C-9DD0-238F70C9E544}" srcOrd="0" destOrd="0" presId="urn:microsoft.com/office/officeart/2005/8/layout/lProcess1"/>
    <dgm:cxn modelId="{035B1924-71B8-40AA-ADA6-A486C73ECE5B}" type="presOf" srcId="{F4A6212E-FD09-43CE-BDB5-E7B13C08D0AB}" destId="{FDC7484D-50BD-4945-AC7D-EBB7C654EB8B}" srcOrd="0" destOrd="0" presId="urn:microsoft.com/office/officeart/2005/8/layout/lProcess1"/>
    <dgm:cxn modelId="{9051223E-BD4D-45C1-AEF8-EB9C273CEF30}" type="presOf" srcId="{E519B3FF-80CE-4BA2-8C6E-3F8E8230FD85}" destId="{4B15F16C-D2FA-49C8-99F0-65228845651E}" srcOrd="0" destOrd="0" presId="urn:microsoft.com/office/officeart/2005/8/layout/lProcess1"/>
    <dgm:cxn modelId="{C9BA5094-A82B-4A91-9909-E77C1509D57A}" type="presOf" srcId="{5E321738-4733-47C2-9995-1C4EC3B3C90E}" destId="{C63BFF2F-18F9-4145-874E-ED5F56D8B0E7}" srcOrd="0" destOrd="0" presId="urn:microsoft.com/office/officeart/2005/8/layout/lProcess1"/>
    <dgm:cxn modelId="{707F6134-C7E5-4F26-87A6-1620A5C50383}" srcId="{5E321738-4733-47C2-9995-1C4EC3B3C90E}" destId="{BB742E96-BEC5-48A6-9B94-F798F758CFFD}" srcOrd="0" destOrd="0" parTransId="{58573665-A952-4471-B9F5-176FA935E447}" sibTransId="{11F7E286-8951-4685-879B-DFA1B753AE39}"/>
    <dgm:cxn modelId="{04863290-4328-416C-B9B4-DECCECCC1CED}" srcId="{F4A6212E-FD09-43CE-BDB5-E7B13C08D0AB}" destId="{63C6D8CD-8E94-444A-9DE8-22996744B48D}" srcOrd="0" destOrd="0" parTransId="{FF58B8D0-1BA5-4A26-9305-6C42789D2C0C}" sibTransId="{6FCB2F52-8B3E-4F14-A98C-997E04964414}"/>
    <dgm:cxn modelId="{BF67C57C-68EE-47E1-A19B-0457B4D5CDCE}" srcId="{91C1E976-5C5A-4039-BD94-F162E94A3A85}" destId="{5E321738-4733-47C2-9995-1C4EC3B3C90E}" srcOrd="3" destOrd="0" parTransId="{B3AD8D27-1787-4B3D-9A53-A108AFF060C0}" sibTransId="{D7D7438C-6F5F-4303-8AF7-63F897F869C6}"/>
    <dgm:cxn modelId="{3B7BAE42-88F7-4842-BB6E-6A931F8C83B7}" type="presOf" srcId="{369D9F40-4645-4C40-8F84-09B63A44FE5C}" destId="{55C3E1BE-B7AC-4BAD-B655-CABD18B5EA14}" srcOrd="0" destOrd="0" presId="urn:microsoft.com/office/officeart/2005/8/layout/lProcess1"/>
    <dgm:cxn modelId="{6DF60339-314E-4763-B1F6-097A7E26F0AD}" type="presParOf" srcId="{2908BDF2-EBAA-456C-94B7-067A8B81AC1C}" destId="{3F7F62D4-0AC6-4B95-9FFA-5500727CC1D7}" srcOrd="0" destOrd="0" presId="urn:microsoft.com/office/officeart/2005/8/layout/lProcess1"/>
    <dgm:cxn modelId="{6D72BD7E-E5DA-4AB3-A7D0-1A52048F9907}" type="presParOf" srcId="{3F7F62D4-0AC6-4B95-9FFA-5500727CC1D7}" destId="{C2699B7E-16AF-482C-9DD0-238F70C9E544}" srcOrd="0" destOrd="0" presId="urn:microsoft.com/office/officeart/2005/8/layout/lProcess1"/>
    <dgm:cxn modelId="{53344C57-08B8-4529-8F33-B53AEDF84D1C}" type="presParOf" srcId="{3F7F62D4-0AC6-4B95-9FFA-5500727CC1D7}" destId="{1EC1AC71-E4E6-4B31-AA12-9F3BF48F4492}" srcOrd="1" destOrd="0" presId="urn:microsoft.com/office/officeart/2005/8/layout/lProcess1"/>
    <dgm:cxn modelId="{DAF2E2AF-10EF-48F7-898B-6270353C4AF9}" type="presParOf" srcId="{3F7F62D4-0AC6-4B95-9FFA-5500727CC1D7}" destId="{4B15F16C-D2FA-49C8-99F0-65228845651E}" srcOrd="2" destOrd="0" presId="urn:microsoft.com/office/officeart/2005/8/layout/lProcess1"/>
    <dgm:cxn modelId="{6EA1C912-DC44-49ED-ABFF-8C05F696DD05}" type="presParOf" srcId="{2908BDF2-EBAA-456C-94B7-067A8B81AC1C}" destId="{F5678444-15E7-4B13-A4E2-7447CA2DC026}" srcOrd="1" destOrd="0" presId="urn:microsoft.com/office/officeart/2005/8/layout/lProcess1"/>
    <dgm:cxn modelId="{571B30ED-669C-41F3-9550-4F1CA2A91DC7}" type="presParOf" srcId="{2908BDF2-EBAA-456C-94B7-067A8B81AC1C}" destId="{0CC56461-8B16-4110-BF22-F913F1BCE848}" srcOrd="2" destOrd="0" presId="urn:microsoft.com/office/officeart/2005/8/layout/lProcess1"/>
    <dgm:cxn modelId="{1A4F36D4-1888-453F-9677-44A9A1AEAAD5}" type="presParOf" srcId="{0CC56461-8B16-4110-BF22-F913F1BCE848}" destId="{FDC7484D-50BD-4945-AC7D-EBB7C654EB8B}" srcOrd="0" destOrd="0" presId="urn:microsoft.com/office/officeart/2005/8/layout/lProcess1"/>
    <dgm:cxn modelId="{3173C4AF-B1CF-4CFC-86C4-8219E31A6A94}" type="presParOf" srcId="{0CC56461-8B16-4110-BF22-F913F1BCE848}" destId="{59342001-4C8A-4C6F-89E8-932EC6701D84}" srcOrd="1" destOrd="0" presId="urn:microsoft.com/office/officeart/2005/8/layout/lProcess1"/>
    <dgm:cxn modelId="{F9AD8A74-DEBB-424B-B02B-6B7FEA5B3C90}" type="presParOf" srcId="{0CC56461-8B16-4110-BF22-F913F1BCE848}" destId="{AD9BB705-180A-4903-9CBA-B0E7C567BE4F}" srcOrd="2" destOrd="0" presId="urn:microsoft.com/office/officeart/2005/8/layout/lProcess1"/>
    <dgm:cxn modelId="{A89D2533-0235-4D24-AF90-3CC5669BAFA6}" type="presParOf" srcId="{2908BDF2-EBAA-456C-94B7-067A8B81AC1C}" destId="{5A72F4DE-ACB9-4C9D-825D-7088000235E1}" srcOrd="3" destOrd="0" presId="urn:microsoft.com/office/officeart/2005/8/layout/lProcess1"/>
    <dgm:cxn modelId="{6642A282-1319-4E00-B2F8-46546A3185F5}" type="presParOf" srcId="{2908BDF2-EBAA-456C-94B7-067A8B81AC1C}" destId="{BCEC6DEA-5E38-432A-8C43-E685FFDF0C22}" srcOrd="4" destOrd="0" presId="urn:microsoft.com/office/officeart/2005/8/layout/lProcess1"/>
    <dgm:cxn modelId="{4BFA1806-9712-4B71-8B26-CC99210AA240}" type="presParOf" srcId="{BCEC6DEA-5E38-432A-8C43-E685FFDF0C22}" destId="{17F75CE1-79A2-4A04-8DD0-DB165E3625A6}" srcOrd="0" destOrd="0" presId="urn:microsoft.com/office/officeart/2005/8/layout/lProcess1"/>
    <dgm:cxn modelId="{D8E2526B-E40A-47BC-AEE3-A6C474E9B4BD}" type="presParOf" srcId="{BCEC6DEA-5E38-432A-8C43-E685FFDF0C22}" destId="{22E52C92-0365-4E2C-8172-97FDD8D6A494}" srcOrd="1" destOrd="0" presId="urn:microsoft.com/office/officeart/2005/8/layout/lProcess1"/>
    <dgm:cxn modelId="{F936308E-011B-4DFC-A61B-BC5D5B12A716}" type="presParOf" srcId="{BCEC6DEA-5E38-432A-8C43-E685FFDF0C22}" destId="{55C3E1BE-B7AC-4BAD-B655-CABD18B5EA14}" srcOrd="2" destOrd="0" presId="urn:microsoft.com/office/officeart/2005/8/layout/lProcess1"/>
    <dgm:cxn modelId="{0128843B-DEE6-48AF-B2E5-16BF67CDF9B2}" type="presParOf" srcId="{2908BDF2-EBAA-456C-94B7-067A8B81AC1C}" destId="{954FAAF9-201F-43D6-984A-AACE8E7455DB}" srcOrd="5" destOrd="0" presId="urn:microsoft.com/office/officeart/2005/8/layout/lProcess1"/>
    <dgm:cxn modelId="{874A1562-7A32-4CF5-82AC-C45646252674}" type="presParOf" srcId="{2908BDF2-EBAA-456C-94B7-067A8B81AC1C}" destId="{B113F800-A670-42E4-AC9E-2768BE69AB97}" srcOrd="6" destOrd="0" presId="urn:microsoft.com/office/officeart/2005/8/layout/lProcess1"/>
    <dgm:cxn modelId="{8B67E75A-21C5-4B13-985C-8609E2041A8A}" type="presParOf" srcId="{B113F800-A670-42E4-AC9E-2768BE69AB97}" destId="{C63BFF2F-18F9-4145-874E-ED5F56D8B0E7}" srcOrd="0" destOrd="0" presId="urn:microsoft.com/office/officeart/2005/8/layout/lProcess1"/>
    <dgm:cxn modelId="{984B35DC-F776-41D7-8C76-FC1259767BA9}" type="presParOf" srcId="{B113F800-A670-42E4-AC9E-2768BE69AB97}" destId="{CC80FDF3-28B3-44D8-8E7E-6745DB8BEFB0}" srcOrd="1" destOrd="0" presId="urn:microsoft.com/office/officeart/2005/8/layout/lProcess1"/>
    <dgm:cxn modelId="{0A6C9CED-BA62-4283-A8E0-B7E619E0F792}" type="presParOf" srcId="{B113F800-A670-42E4-AC9E-2768BE69AB97}" destId="{4AA69DDD-DA6A-4D02-92C2-DDFC43B20FDE}" srcOrd="2" destOrd="0" presId="urn:microsoft.com/office/officeart/2005/8/layout/l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CDB6318C-72F5-410F-8665-D75E8533B555}" type="doc">
      <dgm:prSet loTypeId="urn:microsoft.com/office/officeart/2005/8/layout/target3" loCatId="relationship" qsTypeId="urn:microsoft.com/office/officeart/2005/8/quickstyle/3d4" qsCatId="3D" csTypeId="urn:microsoft.com/office/officeart/2005/8/colors/colorful1" csCatId="colorful" phldr="1"/>
      <dgm:spPr/>
    </dgm:pt>
    <dgm:pt modelId="{FEB71B7B-D8C1-45D7-84BD-B268C74EBBE3}">
      <dgm:prSet phldrT="[Текст]" custT="1"/>
      <dgm:spPr/>
      <dgm:t>
        <a:bodyPr/>
        <a:lstStyle/>
        <a:p>
          <a:r>
            <a:rPr lang="ru-RU" sz="1400" b="1" dirty="0" smtClean="0">
              <a:latin typeface="Times New Roman" panose="02020603050405020304" pitchFamily="18" charset="0"/>
              <a:cs typeface="Times New Roman" panose="02020603050405020304" pitchFamily="18" charset="0"/>
            </a:rPr>
            <a:t>Открытый бюджет </a:t>
          </a:r>
          <a:r>
            <a:rPr lang="ru-RU" sz="1400" dirty="0" smtClean="0">
              <a:latin typeface="Times New Roman" panose="02020603050405020304" pitchFamily="18" charset="0"/>
              <a:cs typeface="Times New Roman" panose="02020603050405020304" pitchFamily="18" charset="0"/>
            </a:rPr>
            <a:t>– открытые данные, характеризующие бюджет и бюджетный процесс</a:t>
          </a:r>
          <a:endParaRPr lang="ru-RU" sz="1400" dirty="0">
            <a:latin typeface="Times New Roman" panose="02020603050405020304" pitchFamily="18" charset="0"/>
            <a:cs typeface="Times New Roman" panose="02020603050405020304" pitchFamily="18" charset="0"/>
          </a:endParaRPr>
        </a:p>
      </dgm:t>
    </dgm:pt>
    <dgm:pt modelId="{C343B869-9B5F-4383-BF52-C9DCBDDA781F}" type="parTrans" cxnId="{7700AF24-151C-47BA-A4CB-4DA5BDCF9474}">
      <dgm:prSet/>
      <dgm:spPr/>
      <dgm:t>
        <a:bodyPr/>
        <a:lstStyle/>
        <a:p>
          <a:endParaRPr lang="ru-RU" sz="1200"/>
        </a:p>
      </dgm:t>
    </dgm:pt>
    <dgm:pt modelId="{CF3CD960-1269-47F2-870B-1DDE0946F70A}" type="sibTrans" cxnId="{7700AF24-151C-47BA-A4CB-4DA5BDCF9474}">
      <dgm:prSet/>
      <dgm:spPr/>
      <dgm:t>
        <a:bodyPr/>
        <a:lstStyle/>
        <a:p>
          <a:endParaRPr lang="ru-RU" sz="1200"/>
        </a:p>
      </dgm:t>
    </dgm:pt>
    <dgm:pt modelId="{B5C609DD-509E-4304-B77D-D43478DC822D}">
      <dgm:prSet phldrT="[Текст]" custT="1"/>
      <dgm:spPr/>
      <dgm:t>
        <a:bodyPr/>
        <a:lstStyle/>
        <a:p>
          <a:r>
            <a:rPr lang="ru-RU" sz="1400" b="1" dirty="0" smtClean="0">
              <a:latin typeface="Times New Roman" panose="02020603050405020304" pitchFamily="18" charset="0"/>
              <a:cs typeface="Times New Roman" panose="02020603050405020304" pitchFamily="18" charset="0"/>
            </a:rPr>
            <a:t>Открытые бюджетные данные</a:t>
          </a:r>
          <a:r>
            <a:rPr lang="ru-RU" sz="1400" dirty="0" smtClean="0">
              <a:latin typeface="Times New Roman" panose="02020603050405020304" pitchFamily="18" charset="0"/>
              <a:cs typeface="Times New Roman" panose="02020603050405020304" pitchFamily="18" charset="0"/>
            </a:rPr>
            <a:t> – общедоступные документы и материалы, разрабатываемые органами власти в процессе составления, рассмотрения, утверждения, исполнения бюджета, а также контроля за его исполнением</a:t>
          </a:r>
          <a:endParaRPr lang="ru-RU" sz="1400" dirty="0">
            <a:latin typeface="Times New Roman" panose="02020603050405020304" pitchFamily="18" charset="0"/>
            <a:cs typeface="Times New Roman" panose="02020603050405020304" pitchFamily="18" charset="0"/>
          </a:endParaRPr>
        </a:p>
      </dgm:t>
    </dgm:pt>
    <dgm:pt modelId="{4661C5CD-000F-4981-9C26-372C642D01D2}" type="parTrans" cxnId="{0C4B7455-95F9-4559-ADB2-33CD7B80339D}">
      <dgm:prSet/>
      <dgm:spPr/>
      <dgm:t>
        <a:bodyPr/>
        <a:lstStyle/>
        <a:p>
          <a:endParaRPr lang="ru-RU" sz="1200"/>
        </a:p>
      </dgm:t>
    </dgm:pt>
    <dgm:pt modelId="{66D73FF4-10B4-4FAA-B1B4-DEEF9CC7D1FD}" type="sibTrans" cxnId="{0C4B7455-95F9-4559-ADB2-33CD7B80339D}">
      <dgm:prSet/>
      <dgm:spPr/>
      <dgm:t>
        <a:bodyPr/>
        <a:lstStyle/>
        <a:p>
          <a:endParaRPr lang="ru-RU" sz="1200"/>
        </a:p>
      </dgm:t>
    </dgm:pt>
    <dgm:pt modelId="{B278E0C9-90B1-44C8-8D05-EFD9FA0C9993}" type="pres">
      <dgm:prSet presAssocID="{CDB6318C-72F5-410F-8665-D75E8533B555}" presName="Name0" presStyleCnt="0">
        <dgm:presLayoutVars>
          <dgm:chMax val="7"/>
          <dgm:dir/>
          <dgm:animLvl val="lvl"/>
          <dgm:resizeHandles val="exact"/>
        </dgm:presLayoutVars>
      </dgm:prSet>
      <dgm:spPr/>
    </dgm:pt>
    <dgm:pt modelId="{94CCB3F6-E954-4298-9FAF-795F6B16938C}" type="pres">
      <dgm:prSet presAssocID="{FEB71B7B-D8C1-45D7-84BD-B268C74EBBE3}" presName="circle1" presStyleLbl="node1" presStyleIdx="0" presStyleCnt="2"/>
      <dgm:spPr/>
    </dgm:pt>
    <dgm:pt modelId="{F0021BCE-1DA5-40D6-A97C-57A13904008C}" type="pres">
      <dgm:prSet presAssocID="{FEB71B7B-D8C1-45D7-84BD-B268C74EBBE3}" presName="space" presStyleCnt="0"/>
      <dgm:spPr/>
    </dgm:pt>
    <dgm:pt modelId="{128DF418-0746-4528-A618-5AE55082926C}" type="pres">
      <dgm:prSet presAssocID="{FEB71B7B-D8C1-45D7-84BD-B268C74EBBE3}" presName="rect1" presStyleLbl="alignAcc1" presStyleIdx="0" presStyleCnt="2" custLinFactNeighborX="-1012"/>
      <dgm:spPr/>
      <dgm:t>
        <a:bodyPr/>
        <a:lstStyle/>
        <a:p>
          <a:endParaRPr lang="ru-RU"/>
        </a:p>
      </dgm:t>
    </dgm:pt>
    <dgm:pt modelId="{05ABC7ED-F0D2-4DD0-95EC-E8D94248E82F}" type="pres">
      <dgm:prSet presAssocID="{B5C609DD-509E-4304-B77D-D43478DC822D}" presName="vertSpace2" presStyleLbl="node1" presStyleIdx="0" presStyleCnt="2"/>
      <dgm:spPr/>
    </dgm:pt>
    <dgm:pt modelId="{D52ECE7B-9DE7-4D95-BBAB-9382D9D9F868}" type="pres">
      <dgm:prSet presAssocID="{B5C609DD-509E-4304-B77D-D43478DC822D}" presName="circle2" presStyleLbl="node1" presStyleIdx="1" presStyleCnt="2" custLinFactNeighborX="-682" custLinFactNeighborY="1365"/>
      <dgm:spPr/>
    </dgm:pt>
    <dgm:pt modelId="{A13576C7-9FAF-497C-9542-DE7572425254}" type="pres">
      <dgm:prSet presAssocID="{B5C609DD-509E-4304-B77D-D43478DC822D}" presName="rect2" presStyleLbl="alignAcc1" presStyleIdx="1" presStyleCnt="2" custScaleY="96746" custLinFactNeighborY="3509"/>
      <dgm:spPr/>
      <dgm:t>
        <a:bodyPr/>
        <a:lstStyle/>
        <a:p>
          <a:endParaRPr lang="ru-RU"/>
        </a:p>
      </dgm:t>
    </dgm:pt>
    <dgm:pt modelId="{DC06C8BF-EB8E-4980-BD1A-6A8843508C57}" type="pres">
      <dgm:prSet presAssocID="{FEB71B7B-D8C1-45D7-84BD-B268C74EBBE3}" presName="rect1ParTxNoCh" presStyleLbl="alignAcc1" presStyleIdx="1" presStyleCnt="2">
        <dgm:presLayoutVars>
          <dgm:chMax val="1"/>
          <dgm:bulletEnabled val="1"/>
        </dgm:presLayoutVars>
      </dgm:prSet>
      <dgm:spPr/>
      <dgm:t>
        <a:bodyPr/>
        <a:lstStyle/>
        <a:p>
          <a:endParaRPr lang="ru-RU"/>
        </a:p>
      </dgm:t>
    </dgm:pt>
    <dgm:pt modelId="{3B017BDF-1A44-4CDE-BC3E-5D836DCD2AA6}" type="pres">
      <dgm:prSet presAssocID="{B5C609DD-509E-4304-B77D-D43478DC822D}" presName="rect2ParTxNoCh" presStyleLbl="alignAcc1" presStyleIdx="1" presStyleCnt="2">
        <dgm:presLayoutVars>
          <dgm:chMax val="1"/>
          <dgm:bulletEnabled val="1"/>
        </dgm:presLayoutVars>
      </dgm:prSet>
      <dgm:spPr/>
      <dgm:t>
        <a:bodyPr/>
        <a:lstStyle/>
        <a:p>
          <a:endParaRPr lang="ru-RU"/>
        </a:p>
      </dgm:t>
    </dgm:pt>
  </dgm:ptLst>
  <dgm:cxnLst>
    <dgm:cxn modelId="{536E5634-8324-43EB-9222-BB3139D57983}" type="presOf" srcId="{B5C609DD-509E-4304-B77D-D43478DC822D}" destId="{A13576C7-9FAF-497C-9542-DE7572425254}" srcOrd="0" destOrd="0" presId="urn:microsoft.com/office/officeart/2005/8/layout/target3"/>
    <dgm:cxn modelId="{00591CAE-DEE2-4310-8599-8659705327A4}" type="presOf" srcId="{FEB71B7B-D8C1-45D7-84BD-B268C74EBBE3}" destId="{DC06C8BF-EB8E-4980-BD1A-6A8843508C57}" srcOrd="1" destOrd="0" presId="urn:microsoft.com/office/officeart/2005/8/layout/target3"/>
    <dgm:cxn modelId="{0C4B7455-95F9-4559-ADB2-33CD7B80339D}" srcId="{CDB6318C-72F5-410F-8665-D75E8533B555}" destId="{B5C609DD-509E-4304-B77D-D43478DC822D}" srcOrd="1" destOrd="0" parTransId="{4661C5CD-000F-4981-9C26-372C642D01D2}" sibTransId="{66D73FF4-10B4-4FAA-B1B4-DEEF9CC7D1FD}"/>
    <dgm:cxn modelId="{97AE160E-FC67-4199-92B4-8D92DFE55D91}" type="presOf" srcId="{FEB71B7B-D8C1-45D7-84BD-B268C74EBBE3}" destId="{128DF418-0746-4528-A618-5AE55082926C}" srcOrd="0" destOrd="0" presId="urn:microsoft.com/office/officeart/2005/8/layout/target3"/>
    <dgm:cxn modelId="{07665965-2CE0-4BF3-95CA-4157FAB0A878}" type="presOf" srcId="{CDB6318C-72F5-410F-8665-D75E8533B555}" destId="{B278E0C9-90B1-44C8-8D05-EFD9FA0C9993}" srcOrd="0" destOrd="0" presId="urn:microsoft.com/office/officeart/2005/8/layout/target3"/>
    <dgm:cxn modelId="{7700AF24-151C-47BA-A4CB-4DA5BDCF9474}" srcId="{CDB6318C-72F5-410F-8665-D75E8533B555}" destId="{FEB71B7B-D8C1-45D7-84BD-B268C74EBBE3}" srcOrd="0" destOrd="0" parTransId="{C343B869-9B5F-4383-BF52-C9DCBDDA781F}" sibTransId="{CF3CD960-1269-47F2-870B-1DDE0946F70A}"/>
    <dgm:cxn modelId="{ECB7D0E4-FBF9-4F1A-8275-898A740AEA6E}" type="presOf" srcId="{B5C609DD-509E-4304-B77D-D43478DC822D}" destId="{3B017BDF-1A44-4CDE-BC3E-5D836DCD2AA6}" srcOrd="1" destOrd="0" presId="urn:microsoft.com/office/officeart/2005/8/layout/target3"/>
    <dgm:cxn modelId="{A8467EF4-D83B-465C-941C-DD54F6911780}" type="presParOf" srcId="{B278E0C9-90B1-44C8-8D05-EFD9FA0C9993}" destId="{94CCB3F6-E954-4298-9FAF-795F6B16938C}" srcOrd="0" destOrd="0" presId="urn:microsoft.com/office/officeart/2005/8/layout/target3"/>
    <dgm:cxn modelId="{C6621018-0945-4D67-999C-2E827A43952F}" type="presParOf" srcId="{B278E0C9-90B1-44C8-8D05-EFD9FA0C9993}" destId="{F0021BCE-1DA5-40D6-A97C-57A13904008C}" srcOrd="1" destOrd="0" presId="urn:microsoft.com/office/officeart/2005/8/layout/target3"/>
    <dgm:cxn modelId="{A508574B-4A7F-469D-8E32-21745E6E50D1}" type="presParOf" srcId="{B278E0C9-90B1-44C8-8D05-EFD9FA0C9993}" destId="{128DF418-0746-4528-A618-5AE55082926C}" srcOrd="2" destOrd="0" presId="urn:microsoft.com/office/officeart/2005/8/layout/target3"/>
    <dgm:cxn modelId="{C8F0C865-C29A-4EE3-A6FE-FC3F0A3319FF}" type="presParOf" srcId="{B278E0C9-90B1-44C8-8D05-EFD9FA0C9993}" destId="{05ABC7ED-F0D2-4DD0-95EC-E8D94248E82F}" srcOrd="3" destOrd="0" presId="urn:microsoft.com/office/officeart/2005/8/layout/target3"/>
    <dgm:cxn modelId="{5E77C2E5-C577-4423-BAF4-B0ABA1824C50}" type="presParOf" srcId="{B278E0C9-90B1-44C8-8D05-EFD9FA0C9993}" destId="{D52ECE7B-9DE7-4D95-BBAB-9382D9D9F868}" srcOrd="4" destOrd="0" presId="urn:microsoft.com/office/officeart/2005/8/layout/target3"/>
    <dgm:cxn modelId="{125E1602-AE2D-4C79-8395-D4CAFCE146F8}" type="presParOf" srcId="{B278E0C9-90B1-44C8-8D05-EFD9FA0C9993}" destId="{A13576C7-9FAF-497C-9542-DE7572425254}" srcOrd="5" destOrd="0" presId="urn:microsoft.com/office/officeart/2005/8/layout/target3"/>
    <dgm:cxn modelId="{F0681B25-700F-49A0-8C6D-E57F279D2536}" type="presParOf" srcId="{B278E0C9-90B1-44C8-8D05-EFD9FA0C9993}" destId="{DC06C8BF-EB8E-4980-BD1A-6A8843508C57}" srcOrd="6" destOrd="0" presId="urn:microsoft.com/office/officeart/2005/8/layout/target3"/>
    <dgm:cxn modelId="{DED53BF2-7FDB-4BD2-AD13-4A299FC7FCA6}" type="presParOf" srcId="{B278E0C9-90B1-44C8-8D05-EFD9FA0C9993}" destId="{3B017BDF-1A44-4CDE-BC3E-5D836DCD2AA6}" srcOrd="7"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686A7A96-9D9E-4C34-8E07-8978033810C0}" type="doc">
      <dgm:prSet loTypeId="urn:microsoft.com/office/officeart/2005/8/layout/chevron2" loCatId="list" qsTypeId="urn:microsoft.com/office/officeart/2005/8/quickstyle/3d2" qsCatId="3D" csTypeId="urn:microsoft.com/office/officeart/2005/8/colors/colorful1" csCatId="colorful" phldr="1"/>
      <dgm:spPr/>
      <dgm:t>
        <a:bodyPr/>
        <a:lstStyle/>
        <a:p>
          <a:endParaRPr lang="ru-RU"/>
        </a:p>
      </dgm:t>
    </dgm:pt>
    <dgm:pt modelId="{28BF0609-F890-4071-878C-5B65DC569242}">
      <dgm:prSet phldrT="[Текст]" custT="1"/>
      <dgm:spPr/>
      <dgm:t>
        <a:bodyPr/>
        <a:lstStyle/>
        <a:p>
          <a:r>
            <a:rPr lang="ru-RU" sz="1400" b="1" dirty="0" smtClean="0">
              <a:solidFill>
                <a:schemeClr val="bg1"/>
              </a:solidFill>
              <a:latin typeface="Times New Roman" panose="02020603050405020304" pitchFamily="18" charset="0"/>
              <a:cs typeface="Times New Roman" panose="02020603050405020304" pitchFamily="18" charset="0"/>
            </a:rPr>
            <a:t>6 </a:t>
          </a:r>
          <a:r>
            <a:rPr lang="ru-RU" sz="1400" b="1" dirty="0" smtClean="0">
              <a:solidFill>
                <a:schemeClr val="bg1"/>
              </a:solidFill>
              <a:latin typeface="Times New Roman" panose="02020603050405020304" pitchFamily="18" charset="0"/>
              <a:cs typeface="Times New Roman" panose="02020603050405020304" pitchFamily="18" charset="0"/>
            </a:rPr>
            <a:t>место</a:t>
          </a:r>
          <a:endParaRPr lang="ru-RU" sz="1400" b="1" dirty="0">
            <a:solidFill>
              <a:schemeClr val="bg1"/>
            </a:solidFill>
            <a:latin typeface="Times New Roman" panose="02020603050405020304" pitchFamily="18" charset="0"/>
            <a:cs typeface="Times New Roman" panose="02020603050405020304" pitchFamily="18" charset="0"/>
          </a:endParaRPr>
        </a:p>
      </dgm:t>
    </dgm:pt>
    <dgm:pt modelId="{B7FB9464-CBC1-4C39-8A7C-8978687998C6}" type="parTrans" cxnId="{8527C41D-70CD-4F6D-9ADC-33051163B90B}">
      <dgm:prSet/>
      <dgm:spPr/>
      <dgm:t>
        <a:bodyPr/>
        <a:lstStyle/>
        <a:p>
          <a:endParaRPr lang="ru-RU" sz="1400" b="1">
            <a:solidFill>
              <a:schemeClr val="tx1"/>
            </a:solidFill>
            <a:latin typeface="Times New Roman" panose="02020603050405020304" pitchFamily="18" charset="0"/>
            <a:cs typeface="Times New Roman" panose="02020603050405020304" pitchFamily="18" charset="0"/>
          </a:endParaRPr>
        </a:p>
      </dgm:t>
    </dgm:pt>
    <dgm:pt modelId="{4AC4E13C-2D93-45A9-85F5-997E053E84E2}" type="sibTrans" cxnId="{8527C41D-70CD-4F6D-9ADC-33051163B90B}">
      <dgm:prSet/>
      <dgm:spPr/>
      <dgm:t>
        <a:bodyPr/>
        <a:lstStyle/>
        <a:p>
          <a:endParaRPr lang="ru-RU" sz="1400" b="1">
            <a:solidFill>
              <a:schemeClr val="tx1"/>
            </a:solidFill>
            <a:latin typeface="Times New Roman" panose="02020603050405020304" pitchFamily="18" charset="0"/>
            <a:cs typeface="Times New Roman" panose="02020603050405020304" pitchFamily="18" charset="0"/>
          </a:endParaRPr>
        </a:p>
      </dgm:t>
    </dgm:pt>
    <dgm:pt modelId="{DC9D5B21-D149-462C-92D0-0E405EA97AA9}">
      <dgm:prSet phldrT="[Текст]" custT="1"/>
      <dgm:spPr/>
      <dgm:t>
        <a:bodyPr/>
        <a:lstStyle/>
        <a:p>
          <a:r>
            <a:rPr lang="ru-RU" sz="1400" b="1" dirty="0" smtClean="0">
              <a:solidFill>
                <a:schemeClr val="tx1"/>
              </a:solidFill>
              <a:latin typeface="Times New Roman" panose="02020603050405020304" pitchFamily="18" charset="0"/>
              <a:cs typeface="Times New Roman" panose="02020603050405020304" pitchFamily="18" charset="0"/>
            </a:rPr>
            <a:t>«Лучшая муниципальная практика» в номинации «Муниципальная экономическая политика и управление муниципальными финансами»</a:t>
          </a:r>
          <a:endParaRPr lang="ru-RU" sz="1400" b="1" dirty="0">
            <a:solidFill>
              <a:schemeClr val="tx1"/>
            </a:solidFill>
            <a:latin typeface="Times New Roman" panose="02020603050405020304" pitchFamily="18" charset="0"/>
            <a:cs typeface="Times New Roman" panose="02020603050405020304" pitchFamily="18" charset="0"/>
          </a:endParaRPr>
        </a:p>
      </dgm:t>
    </dgm:pt>
    <dgm:pt modelId="{73166A7D-3D39-4EA4-98E6-C161A2F25902}" type="parTrans" cxnId="{8F99C67A-91A8-45F3-8F1C-85F987F532F6}">
      <dgm:prSet/>
      <dgm:spPr/>
      <dgm:t>
        <a:bodyPr/>
        <a:lstStyle/>
        <a:p>
          <a:endParaRPr lang="ru-RU" sz="1400" b="1">
            <a:solidFill>
              <a:schemeClr val="tx1"/>
            </a:solidFill>
            <a:latin typeface="Times New Roman" panose="02020603050405020304" pitchFamily="18" charset="0"/>
            <a:cs typeface="Times New Roman" panose="02020603050405020304" pitchFamily="18" charset="0"/>
          </a:endParaRPr>
        </a:p>
      </dgm:t>
    </dgm:pt>
    <dgm:pt modelId="{526A0379-D2E8-444F-A085-CDC3D4E54DA8}" type="sibTrans" cxnId="{8F99C67A-91A8-45F3-8F1C-85F987F532F6}">
      <dgm:prSet/>
      <dgm:spPr/>
      <dgm:t>
        <a:bodyPr/>
        <a:lstStyle/>
        <a:p>
          <a:endParaRPr lang="ru-RU" sz="1400" b="1">
            <a:solidFill>
              <a:schemeClr val="tx1"/>
            </a:solidFill>
            <a:latin typeface="Times New Roman" panose="02020603050405020304" pitchFamily="18" charset="0"/>
            <a:cs typeface="Times New Roman" panose="02020603050405020304" pitchFamily="18" charset="0"/>
          </a:endParaRPr>
        </a:p>
      </dgm:t>
    </dgm:pt>
    <dgm:pt modelId="{2A648EEE-3852-43BC-B79B-06C006C655F0}">
      <dgm:prSet phldrT="[Текст]" custT="1"/>
      <dgm:spPr/>
      <dgm:t>
        <a:bodyPr/>
        <a:lstStyle/>
        <a:p>
          <a:r>
            <a:rPr lang="ru-RU" sz="1400" b="1" dirty="0" smtClean="0">
              <a:solidFill>
                <a:schemeClr val="bg1"/>
              </a:solidFill>
              <a:latin typeface="Times New Roman" panose="02020603050405020304" pitchFamily="18" charset="0"/>
              <a:cs typeface="Times New Roman" panose="02020603050405020304" pitchFamily="18" charset="0"/>
            </a:rPr>
            <a:t>Участник</a:t>
          </a:r>
          <a:endParaRPr lang="ru-RU" sz="1400" b="1" dirty="0">
            <a:solidFill>
              <a:schemeClr val="bg1"/>
            </a:solidFill>
            <a:latin typeface="Times New Roman" panose="02020603050405020304" pitchFamily="18" charset="0"/>
            <a:cs typeface="Times New Roman" panose="02020603050405020304" pitchFamily="18" charset="0"/>
          </a:endParaRPr>
        </a:p>
      </dgm:t>
    </dgm:pt>
    <dgm:pt modelId="{F4E1A9B4-BB57-477E-BB65-72F92E8EEA6D}" type="parTrans" cxnId="{290F390D-42CE-45D0-A958-992D4E8D7262}">
      <dgm:prSet/>
      <dgm:spPr/>
      <dgm:t>
        <a:bodyPr/>
        <a:lstStyle/>
        <a:p>
          <a:endParaRPr lang="ru-RU" sz="1400" b="1">
            <a:solidFill>
              <a:schemeClr val="tx1"/>
            </a:solidFill>
            <a:latin typeface="Times New Roman" panose="02020603050405020304" pitchFamily="18" charset="0"/>
            <a:cs typeface="Times New Roman" panose="02020603050405020304" pitchFamily="18" charset="0"/>
          </a:endParaRPr>
        </a:p>
      </dgm:t>
    </dgm:pt>
    <dgm:pt modelId="{196F1F11-C16D-4EC3-BE86-BD305C102B15}" type="sibTrans" cxnId="{290F390D-42CE-45D0-A958-992D4E8D7262}">
      <dgm:prSet/>
      <dgm:spPr/>
      <dgm:t>
        <a:bodyPr/>
        <a:lstStyle/>
        <a:p>
          <a:endParaRPr lang="ru-RU" sz="1400" b="1">
            <a:solidFill>
              <a:schemeClr val="tx1"/>
            </a:solidFill>
            <a:latin typeface="Times New Roman" panose="02020603050405020304" pitchFamily="18" charset="0"/>
            <a:cs typeface="Times New Roman" panose="02020603050405020304" pitchFamily="18" charset="0"/>
          </a:endParaRPr>
        </a:p>
      </dgm:t>
    </dgm:pt>
    <dgm:pt modelId="{B67EC839-B1FD-4607-8405-DE4FF3343B4D}">
      <dgm:prSet phldrT="[Текст]" custT="1"/>
      <dgm:spPr/>
      <dgm:t>
        <a:bodyPr/>
        <a:lstStyle/>
        <a:p>
          <a:r>
            <a:rPr lang="ru-RU" sz="1400" b="1" dirty="0" smtClean="0">
              <a:solidFill>
                <a:schemeClr val="tx1"/>
              </a:solidFill>
              <a:latin typeface="Times New Roman" panose="02020603050405020304" pitchFamily="18" charset="0"/>
              <a:cs typeface="Times New Roman" panose="02020603050405020304" pitchFamily="18" charset="0"/>
            </a:rPr>
            <a:t>Областной конкурс проектов по предоставлению бюджетов для граждан» в номинации «Лучший проект бюджета для граждан»</a:t>
          </a:r>
          <a:endParaRPr lang="ru-RU" sz="1400" b="1" dirty="0">
            <a:solidFill>
              <a:schemeClr val="tx1"/>
            </a:solidFill>
            <a:latin typeface="Times New Roman" panose="02020603050405020304" pitchFamily="18" charset="0"/>
            <a:cs typeface="Times New Roman" panose="02020603050405020304" pitchFamily="18" charset="0"/>
          </a:endParaRPr>
        </a:p>
      </dgm:t>
    </dgm:pt>
    <dgm:pt modelId="{BAB5B46C-00FC-40E6-AD94-F26FA168E5FE}" type="parTrans" cxnId="{69AD2AE9-61F6-4C02-8345-02CD48B9F51F}">
      <dgm:prSet/>
      <dgm:spPr/>
      <dgm:t>
        <a:bodyPr/>
        <a:lstStyle/>
        <a:p>
          <a:endParaRPr lang="ru-RU" sz="1400" b="1">
            <a:solidFill>
              <a:schemeClr val="tx1"/>
            </a:solidFill>
            <a:latin typeface="Times New Roman" panose="02020603050405020304" pitchFamily="18" charset="0"/>
            <a:cs typeface="Times New Roman" panose="02020603050405020304" pitchFamily="18" charset="0"/>
          </a:endParaRPr>
        </a:p>
      </dgm:t>
    </dgm:pt>
    <dgm:pt modelId="{51E0FC7E-7FAE-42D7-BB51-8B7576BDB9A1}" type="sibTrans" cxnId="{69AD2AE9-61F6-4C02-8345-02CD48B9F51F}">
      <dgm:prSet/>
      <dgm:spPr/>
      <dgm:t>
        <a:bodyPr/>
        <a:lstStyle/>
        <a:p>
          <a:endParaRPr lang="ru-RU" sz="1400" b="1">
            <a:solidFill>
              <a:schemeClr val="tx1"/>
            </a:solidFill>
            <a:latin typeface="Times New Roman" panose="02020603050405020304" pitchFamily="18" charset="0"/>
            <a:cs typeface="Times New Roman" panose="02020603050405020304" pitchFamily="18" charset="0"/>
          </a:endParaRPr>
        </a:p>
      </dgm:t>
    </dgm:pt>
    <dgm:pt modelId="{D8E48CC1-0307-42E7-8983-B04DD6E3A4B3}">
      <dgm:prSet phldrT="[Текст]" custT="1"/>
      <dgm:spPr/>
      <dgm:t>
        <a:bodyPr/>
        <a:lstStyle/>
        <a:p>
          <a:r>
            <a:rPr lang="ru-RU" sz="1400" b="1" dirty="0" smtClean="0">
              <a:solidFill>
                <a:schemeClr val="tx1"/>
              </a:solidFill>
              <a:latin typeface="Times New Roman" panose="02020603050405020304" pitchFamily="18" charset="0"/>
              <a:cs typeface="Times New Roman" panose="02020603050405020304" pitchFamily="18" charset="0"/>
            </a:rPr>
            <a:t>2 </a:t>
          </a:r>
          <a:r>
            <a:rPr lang="ru-RU" sz="1400" b="1" dirty="0" smtClean="0">
              <a:solidFill>
                <a:schemeClr val="tx1"/>
              </a:solidFill>
              <a:latin typeface="Times New Roman" panose="02020603050405020304" pitchFamily="18" charset="0"/>
              <a:cs typeface="Times New Roman" panose="02020603050405020304" pitchFamily="18" charset="0"/>
            </a:rPr>
            <a:t>место</a:t>
          </a:r>
          <a:endParaRPr lang="ru-RU" sz="1400" b="1" dirty="0">
            <a:solidFill>
              <a:schemeClr val="tx1"/>
            </a:solidFill>
            <a:latin typeface="Times New Roman" panose="02020603050405020304" pitchFamily="18" charset="0"/>
            <a:cs typeface="Times New Roman" panose="02020603050405020304" pitchFamily="18" charset="0"/>
          </a:endParaRPr>
        </a:p>
      </dgm:t>
    </dgm:pt>
    <dgm:pt modelId="{4A5C36B8-1A08-42D3-BDF4-CFF2CA9BD7AF}" type="parTrans" cxnId="{C6BE86DB-E93E-4C1F-8048-5BE8C86B32C4}">
      <dgm:prSet/>
      <dgm:spPr/>
      <dgm:t>
        <a:bodyPr/>
        <a:lstStyle/>
        <a:p>
          <a:endParaRPr lang="ru-RU" sz="1400" b="1">
            <a:solidFill>
              <a:schemeClr val="tx1"/>
            </a:solidFill>
            <a:latin typeface="Times New Roman" panose="02020603050405020304" pitchFamily="18" charset="0"/>
            <a:cs typeface="Times New Roman" panose="02020603050405020304" pitchFamily="18" charset="0"/>
          </a:endParaRPr>
        </a:p>
      </dgm:t>
    </dgm:pt>
    <dgm:pt modelId="{9F662D98-86BF-4DAF-8E80-778AB28A6334}" type="sibTrans" cxnId="{C6BE86DB-E93E-4C1F-8048-5BE8C86B32C4}">
      <dgm:prSet/>
      <dgm:spPr/>
      <dgm:t>
        <a:bodyPr/>
        <a:lstStyle/>
        <a:p>
          <a:endParaRPr lang="ru-RU" sz="1400" b="1">
            <a:solidFill>
              <a:schemeClr val="tx1"/>
            </a:solidFill>
            <a:latin typeface="Times New Roman" panose="02020603050405020304" pitchFamily="18" charset="0"/>
            <a:cs typeface="Times New Roman" panose="02020603050405020304" pitchFamily="18" charset="0"/>
          </a:endParaRPr>
        </a:p>
      </dgm:t>
    </dgm:pt>
    <dgm:pt modelId="{3091E280-031E-43CE-AB5D-F849C80681BC}">
      <dgm:prSet phldrT="[Текст]" custT="1"/>
      <dgm:spPr/>
      <dgm:t>
        <a:bodyPr/>
        <a:lstStyle/>
        <a:p>
          <a:r>
            <a:rPr lang="ru-RU" sz="1400" b="1" dirty="0" smtClean="0">
              <a:solidFill>
                <a:schemeClr val="tx1"/>
              </a:solidFill>
              <a:latin typeface="Times New Roman" panose="02020603050405020304" pitchFamily="18" charset="0"/>
              <a:cs typeface="Times New Roman" panose="02020603050405020304" pitchFamily="18" charset="0"/>
            </a:rPr>
            <a:t>Рейтинг муниципальных образований Сахалинской области по качеству управления муниципальными финансами за </a:t>
          </a:r>
          <a:r>
            <a:rPr lang="ru-RU" sz="1400" b="1" dirty="0" smtClean="0">
              <a:solidFill>
                <a:schemeClr val="tx1"/>
              </a:solidFill>
              <a:latin typeface="Times New Roman" panose="02020603050405020304" pitchFamily="18" charset="0"/>
              <a:cs typeface="Times New Roman" panose="02020603050405020304" pitchFamily="18" charset="0"/>
            </a:rPr>
            <a:t>2018 </a:t>
          </a:r>
          <a:r>
            <a:rPr lang="ru-RU" sz="1400" b="1" dirty="0" smtClean="0">
              <a:solidFill>
                <a:schemeClr val="tx1"/>
              </a:solidFill>
              <a:latin typeface="Times New Roman" panose="02020603050405020304" pitchFamily="18" charset="0"/>
              <a:cs typeface="Times New Roman" panose="02020603050405020304" pitchFamily="18" charset="0"/>
            </a:rPr>
            <a:t>год</a:t>
          </a:r>
          <a:endParaRPr lang="ru-RU" sz="1400" b="1" dirty="0">
            <a:solidFill>
              <a:schemeClr val="tx1"/>
            </a:solidFill>
            <a:latin typeface="Times New Roman" panose="02020603050405020304" pitchFamily="18" charset="0"/>
            <a:cs typeface="Times New Roman" panose="02020603050405020304" pitchFamily="18" charset="0"/>
          </a:endParaRPr>
        </a:p>
      </dgm:t>
    </dgm:pt>
    <dgm:pt modelId="{A8BD10FB-DD0E-41B3-A08A-AF783EA08256}" type="parTrans" cxnId="{3AD4E3C7-E348-4B56-B58A-FD992D093129}">
      <dgm:prSet/>
      <dgm:spPr/>
      <dgm:t>
        <a:bodyPr/>
        <a:lstStyle/>
        <a:p>
          <a:endParaRPr lang="ru-RU" sz="1400" b="1">
            <a:solidFill>
              <a:schemeClr val="tx1"/>
            </a:solidFill>
            <a:latin typeface="Times New Roman" panose="02020603050405020304" pitchFamily="18" charset="0"/>
            <a:cs typeface="Times New Roman" panose="02020603050405020304" pitchFamily="18" charset="0"/>
          </a:endParaRPr>
        </a:p>
      </dgm:t>
    </dgm:pt>
    <dgm:pt modelId="{6ACD2BE8-505A-4018-B143-599FE164167F}" type="sibTrans" cxnId="{3AD4E3C7-E348-4B56-B58A-FD992D093129}">
      <dgm:prSet/>
      <dgm:spPr/>
      <dgm:t>
        <a:bodyPr/>
        <a:lstStyle/>
        <a:p>
          <a:endParaRPr lang="ru-RU" sz="1400" b="1">
            <a:solidFill>
              <a:schemeClr val="tx1"/>
            </a:solidFill>
            <a:latin typeface="Times New Roman" panose="02020603050405020304" pitchFamily="18" charset="0"/>
            <a:cs typeface="Times New Roman" panose="02020603050405020304" pitchFamily="18" charset="0"/>
          </a:endParaRPr>
        </a:p>
      </dgm:t>
    </dgm:pt>
    <dgm:pt modelId="{1E088A72-5CCE-4350-8D1B-10FFE2C07261}" type="pres">
      <dgm:prSet presAssocID="{686A7A96-9D9E-4C34-8E07-8978033810C0}" presName="linearFlow" presStyleCnt="0">
        <dgm:presLayoutVars>
          <dgm:dir/>
          <dgm:animLvl val="lvl"/>
          <dgm:resizeHandles val="exact"/>
        </dgm:presLayoutVars>
      </dgm:prSet>
      <dgm:spPr/>
      <dgm:t>
        <a:bodyPr/>
        <a:lstStyle/>
        <a:p>
          <a:endParaRPr lang="ru-RU"/>
        </a:p>
      </dgm:t>
    </dgm:pt>
    <dgm:pt modelId="{8252377E-555C-4DDB-8BEB-3AD4BEB152A7}" type="pres">
      <dgm:prSet presAssocID="{28BF0609-F890-4071-878C-5B65DC569242}" presName="composite" presStyleCnt="0"/>
      <dgm:spPr/>
    </dgm:pt>
    <dgm:pt modelId="{25418C40-1786-4215-A396-37FBECB70F51}" type="pres">
      <dgm:prSet presAssocID="{28BF0609-F890-4071-878C-5B65DC569242}" presName="parentText" presStyleLbl="alignNode1" presStyleIdx="0" presStyleCnt="3">
        <dgm:presLayoutVars>
          <dgm:chMax val="1"/>
          <dgm:bulletEnabled val="1"/>
        </dgm:presLayoutVars>
      </dgm:prSet>
      <dgm:spPr/>
      <dgm:t>
        <a:bodyPr/>
        <a:lstStyle/>
        <a:p>
          <a:endParaRPr lang="ru-RU"/>
        </a:p>
      </dgm:t>
    </dgm:pt>
    <dgm:pt modelId="{9F3FE8D6-DE32-438A-9715-DA118496FC23}" type="pres">
      <dgm:prSet presAssocID="{28BF0609-F890-4071-878C-5B65DC569242}" presName="descendantText" presStyleLbl="alignAcc1" presStyleIdx="0" presStyleCnt="3">
        <dgm:presLayoutVars>
          <dgm:bulletEnabled val="1"/>
        </dgm:presLayoutVars>
      </dgm:prSet>
      <dgm:spPr/>
      <dgm:t>
        <a:bodyPr/>
        <a:lstStyle/>
        <a:p>
          <a:endParaRPr lang="ru-RU"/>
        </a:p>
      </dgm:t>
    </dgm:pt>
    <dgm:pt modelId="{7C5E2B28-5F24-40E1-88CB-1B4C6B6001F9}" type="pres">
      <dgm:prSet presAssocID="{4AC4E13C-2D93-45A9-85F5-997E053E84E2}" presName="sp" presStyleCnt="0"/>
      <dgm:spPr/>
    </dgm:pt>
    <dgm:pt modelId="{90923539-3966-4A54-8C2D-5EEF28014BFB}" type="pres">
      <dgm:prSet presAssocID="{2A648EEE-3852-43BC-B79B-06C006C655F0}" presName="composite" presStyleCnt="0"/>
      <dgm:spPr/>
    </dgm:pt>
    <dgm:pt modelId="{FA4459F7-EA88-4B96-B224-9D7E96C26C75}" type="pres">
      <dgm:prSet presAssocID="{2A648EEE-3852-43BC-B79B-06C006C655F0}" presName="parentText" presStyleLbl="alignNode1" presStyleIdx="1" presStyleCnt="3">
        <dgm:presLayoutVars>
          <dgm:chMax val="1"/>
          <dgm:bulletEnabled val="1"/>
        </dgm:presLayoutVars>
      </dgm:prSet>
      <dgm:spPr/>
      <dgm:t>
        <a:bodyPr/>
        <a:lstStyle/>
        <a:p>
          <a:endParaRPr lang="ru-RU"/>
        </a:p>
      </dgm:t>
    </dgm:pt>
    <dgm:pt modelId="{326A650A-42C3-45DE-A2F3-E4513E1BA4CD}" type="pres">
      <dgm:prSet presAssocID="{2A648EEE-3852-43BC-B79B-06C006C655F0}" presName="descendantText" presStyleLbl="alignAcc1" presStyleIdx="1" presStyleCnt="3">
        <dgm:presLayoutVars>
          <dgm:bulletEnabled val="1"/>
        </dgm:presLayoutVars>
      </dgm:prSet>
      <dgm:spPr/>
      <dgm:t>
        <a:bodyPr/>
        <a:lstStyle/>
        <a:p>
          <a:endParaRPr lang="ru-RU"/>
        </a:p>
      </dgm:t>
    </dgm:pt>
    <dgm:pt modelId="{8A48E740-4919-4286-941A-7DE581A10C41}" type="pres">
      <dgm:prSet presAssocID="{196F1F11-C16D-4EC3-BE86-BD305C102B15}" presName="sp" presStyleCnt="0"/>
      <dgm:spPr/>
    </dgm:pt>
    <dgm:pt modelId="{92E06258-B22C-45F2-A482-A458C38CB254}" type="pres">
      <dgm:prSet presAssocID="{D8E48CC1-0307-42E7-8983-B04DD6E3A4B3}" presName="composite" presStyleCnt="0"/>
      <dgm:spPr/>
    </dgm:pt>
    <dgm:pt modelId="{D800BEF6-5BA8-475D-B666-3BB0B0227B9C}" type="pres">
      <dgm:prSet presAssocID="{D8E48CC1-0307-42E7-8983-B04DD6E3A4B3}" presName="parentText" presStyleLbl="alignNode1" presStyleIdx="2" presStyleCnt="3">
        <dgm:presLayoutVars>
          <dgm:chMax val="1"/>
          <dgm:bulletEnabled val="1"/>
        </dgm:presLayoutVars>
      </dgm:prSet>
      <dgm:spPr/>
      <dgm:t>
        <a:bodyPr/>
        <a:lstStyle/>
        <a:p>
          <a:endParaRPr lang="ru-RU"/>
        </a:p>
      </dgm:t>
    </dgm:pt>
    <dgm:pt modelId="{EC6C6BE1-C34B-401E-95EE-33A84CDF9620}" type="pres">
      <dgm:prSet presAssocID="{D8E48CC1-0307-42E7-8983-B04DD6E3A4B3}" presName="descendantText" presStyleLbl="alignAcc1" presStyleIdx="2" presStyleCnt="3">
        <dgm:presLayoutVars>
          <dgm:bulletEnabled val="1"/>
        </dgm:presLayoutVars>
      </dgm:prSet>
      <dgm:spPr/>
      <dgm:t>
        <a:bodyPr/>
        <a:lstStyle/>
        <a:p>
          <a:endParaRPr lang="ru-RU"/>
        </a:p>
      </dgm:t>
    </dgm:pt>
  </dgm:ptLst>
  <dgm:cxnLst>
    <dgm:cxn modelId="{3AD4E3C7-E348-4B56-B58A-FD992D093129}" srcId="{D8E48CC1-0307-42E7-8983-B04DD6E3A4B3}" destId="{3091E280-031E-43CE-AB5D-F849C80681BC}" srcOrd="0" destOrd="0" parTransId="{A8BD10FB-DD0E-41B3-A08A-AF783EA08256}" sibTransId="{6ACD2BE8-505A-4018-B143-599FE164167F}"/>
    <dgm:cxn modelId="{69AD2AE9-61F6-4C02-8345-02CD48B9F51F}" srcId="{2A648EEE-3852-43BC-B79B-06C006C655F0}" destId="{B67EC839-B1FD-4607-8405-DE4FF3343B4D}" srcOrd="0" destOrd="0" parTransId="{BAB5B46C-00FC-40E6-AD94-F26FA168E5FE}" sibTransId="{51E0FC7E-7FAE-42D7-BB51-8B7576BDB9A1}"/>
    <dgm:cxn modelId="{C6AE987B-3DD4-469D-8CEC-BB7E74B401FC}" type="presOf" srcId="{686A7A96-9D9E-4C34-8E07-8978033810C0}" destId="{1E088A72-5CCE-4350-8D1B-10FFE2C07261}" srcOrd="0" destOrd="0" presId="urn:microsoft.com/office/officeart/2005/8/layout/chevron2"/>
    <dgm:cxn modelId="{E8E1655B-3E8A-4F1C-8F9F-C5242F4F9B4B}" type="presOf" srcId="{D8E48CC1-0307-42E7-8983-B04DD6E3A4B3}" destId="{D800BEF6-5BA8-475D-B666-3BB0B0227B9C}" srcOrd="0" destOrd="0" presId="urn:microsoft.com/office/officeart/2005/8/layout/chevron2"/>
    <dgm:cxn modelId="{8F99C67A-91A8-45F3-8F1C-85F987F532F6}" srcId="{28BF0609-F890-4071-878C-5B65DC569242}" destId="{DC9D5B21-D149-462C-92D0-0E405EA97AA9}" srcOrd="0" destOrd="0" parTransId="{73166A7D-3D39-4EA4-98E6-C161A2F25902}" sibTransId="{526A0379-D2E8-444F-A085-CDC3D4E54DA8}"/>
    <dgm:cxn modelId="{290F390D-42CE-45D0-A958-992D4E8D7262}" srcId="{686A7A96-9D9E-4C34-8E07-8978033810C0}" destId="{2A648EEE-3852-43BC-B79B-06C006C655F0}" srcOrd="1" destOrd="0" parTransId="{F4E1A9B4-BB57-477E-BB65-72F92E8EEA6D}" sibTransId="{196F1F11-C16D-4EC3-BE86-BD305C102B15}"/>
    <dgm:cxn modelId="{8527C41D-70CD-4F6D-9ADC-33051163B90B}" srcId="{686A7A96-9D9E-4C34-8E07-8978033810C0}" destId="{28BF0609-F890-4071-878C-5B65DC569242}" srcOrd="0" destOrd="0" parTransId="{B7FB9464-CBC1-4C39-8A7C-8978687998C6}" sibTransId="{4AC4E13C-2D93-45A9-85F5-997E053E84E2}"/>
    <dgm:cxn modelId="{E6DC3790-BF02-4047-BD94-17A45BF704D0}" type="presOf" srcId="{2A648EEE-3852-43BC-B79B-06C006C655F0}" destId="{FA4459F7-EA88-4B96-B224-9D7E96C26C75}" srcOrd="0" destOrd="0" presId="urn:microsoft.com/office/officeart/2005/8/layout/chevron2"/>
    <dgm:cxn modelId="{F2D70A2F-0853-418B-91F7-973060DB7FD3}" type="presOf" srcId="{28BF0609-F890-4071-878C-5B65DC569242}" destId="{25418C40-1786-4215-A396-37FBECB70F51}" srcOrd="0" destOrd="0" presId="urn:microsoft.com/office/officeart/2005/8/layout/chevron2"/>
    <dgm:cxn modelId="{36D92434-F07A-402A-8A60-2F83BA0B52E9}" type="presOf" srcId="{3091E280-031E-43CE-AB5D-F849C80681BC}" destId="{EC6C6BE1-C34B-401E-95EE-33A84CDF9620}" srcOrd="0" destOrd="0" presId="urn:microsoft.com/office/officeart/2005/8/layout/chevron2"/>
    <dgm:cxn modelId="{C6BE86DB-E93E-4C1F-8048-5BE8C86B32C4}" srcId="{686A7A96-9D9E-4C34-8E07-8978033810C0}" destId="{D8E48CC1-0307-42E7-8983-B04DD6E3A4B3}" srcOrd="2" destOrd="0" parTransId="{4A5C36B8-1A08-42D3-BDF4-CFF2CA9BD7AF}" sibTransId="{9F662D98-86BF-4DAF-8E80-778AB28A6334}"/>
    <dgm:cxn modelId="{4787B6AC-8444-40C7-A29F-D209736D32E3}" type="presOf" srcId="{DC9D5B21-D149-462C-92D0-0E405EA97AA9}" destId="{9F3FE8D6-DE32-438A-9715-DA118496FC23}" srcOrd="0" destOrd="0" presId="urn:microsoft.com/office/officeart/2005/8/layout/chevron2"/>
    <dgm:cxn modelId="{D9295F29-6135-4100-B606-F8481118BA3D}" type="presOf" srcId="{B67EC839-B1FD-4607-8405-DE4FF3343B4D}" destId="{326A650A-42C3-45DE-A2F3-E4513E1BA4CD}" srcOrd="0" destOrd="0" presId="urn:microsoft.com/office/officeart/2005/8/layout/chevron2"/>
    <dgm:cxn modelId="{3BF0CAE7-C8CF-41A2-943C-55F463F298E4}" type="presParOf" srcId="{1E088A72-5CCE-4350-8D1B-10FFE2C07261}" destId="{8252377E-555C-4DDB-8BEB-3AD4BEB152A7}" srcOrd="0" destOrd="0" presId="urn:microsoft.com/office/officeart/2005/8/layout/chevron2"/>
    <dgm:cxn modelId="{3901FF02-A746-4B8F-82F2-350694C457D9}" type="presParOf" srcId="{8252377E-555C-4DDB-8BEB-3AD4BEB152A7}" destId="{25418C40-1786-4215-A396-37FBECB70F51}" srcOrd="0" destOrd="0" presId="urn:microsoft.com/office/officeart/2005/8/layout/chevron2"/>
    <dgm:cxn modelId="{4C03AC35-8D51-45FA-BD69-5F6A2E4D6B41}" type="presParOf" srcId="{8252377E-555C-4DDB-8BEB-3AD4BEB152A7}" destId="{9F3FE8D6-DE32-438A-9715-DA118496FC23}" srcOrd="1" destOrd="0" presId="urn:microsoft.com/office/officeart/2005/8/layout/chevron2"/>
    <dgm:cxn modelId="{9AEED773-18A4-4A62-B194-7D7696911252}" type="presParOf" srcId="{1E088A72-5CCE-4350-8D1B-10FFE2C07261}" destId="{7C5E2B28-5F24-40E1-88CB-1B4C6B6001F9}" srcOrd="1" destOrd="0" presId="urn:microsoft.com/office/officeart/2005/8/layout/chevron2"/>
    <dgm:cxn modelId="{582DA131-CB41-442D-BF21-F53D371498C6}" type="presParOf" srcId="{1E088A72-5CCE-4350-8D1B-10FFE2C07261}" destId="{90923539-3966-4A54-8C2D-5EEF28014BFB}" srcOrd="2" destOrd="0" presId="urn:microsoft.com/office/officeart/2005/8/layout/chevron2"/>
    <dgm:cxn modelId="{64F358C3-9A17-473D-8037-598BCE61D17E}" type="presParOf" srcId="{90923539-3966-4A54-8C2D-5EEF28014BFB}" destId="{FA4459F7-EA88-4B96-B224-9D7E96C26C75}" srcOrd="0" destOrd="0" presId="urn:microsoft.com/office/officeart/2005/8/layout/chevron2"/>
    <dgm:cxn modelId="{24D2EEB1-9F89-4FCE-B00C-BFBFD5170DE1}" type="presParOf" srcId="{90923539-3966-4A54-8C2D-5EEF28014BFB}" destId="{326A650A-42C3-45DE-A2F3-E4513E1BA4CD}" srcOrd="1" destOrd="0" presId="urn:microsoft.com/office/officeart/2005/8/layout/chevron2"/>
    <dgm:cxn modelId="{5A70D312-2E88-4922-9542-AADB652DF6BA}" type="presParOf" srcId="{1E088A72-5CCE-4350-8D1B-10FFE2C07261}" destId="{8A48E740-4919-4286-941A-7DE581A10C41}" srcOrd="3" destOrd="0" presId="urn:microsoft.com/office/officeart/2005/8/layout/chevron2"/>
    <dgm:cxn modelId="{A018BFC7-751A-4BEC-91BE-601FCE59DD85}" type="presParOf" srcId="{1E088A72-5CCE-4350-8D1B-10FFE2C07261}" destId="{92E06258-B22C-45F2-A482-A458C38CB254}" srcOrd="4" destOrd="0" presId="urn:microsoft.com/office/officeart/2005/8/layout/chevron2"/>
    <dgm:cxn modelId="{B53A5677-8AAA-4066-BA85-748FBAFB8F04}" type="presParOf" srcId="{92E06258-B22C-45F2-A482-A458C38CB254}" destId="{D800BEF6-5BA8-475D-B666-3BB0B0227B9C}" srcOrd="0" destOrd="0" presId="urn:microsoft.com/office/officeart/2005/8/layout/chevron2"/>
    <dgm:cxn modelId="{4B837CD7-5018-491D-B65D-4B22489C28C7}" type="presParOf" srcId="{92E06258-B22C-45F2-A482-A458C38CB254}" destId="{EC6C6BE1-C34B-401E-95EE-33A84CDF9620}" srcOrd="1" destOrd="0" presId="urn:microsoft.com/office/officeart/2005/8/layout/chevron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BEDE184C-41C5-4080-AD75-70249F683FAC}" type="doc">
      <dgm:prSet loTypeId="urn:microsoft.com/office/officeart/2005/8/layout/default" loCatId="list" qsTypeId="urn:microsoft.com/office/officeart/2005/8/quickstyle/simple3" qsCatId="simple" csTypeId="urn:microsoft.com/office/officeart/2005/8/colors/accent2_2" csCatId="accent2" phldr="1"/>
      <dgm:spPr/>
      <dgm:t>
        <a:bodyPr/>
        <a:lstStyle/>
        <a:p>
          <a:endParaRPr lang="ru-RU"/>
        </a:p>
      </dgm:t>
    </dgm:pt>
    <dgm:pt modelId="{45B4D82A-8071-428A-87E2-3A976913C4BE}">
      <dgm:prSet phldrT="[Текст]" custT="1"/>
      <dgm:spPr/>
      <dgm:t>
        <a:bodyPr/>
        <a:lstStyle/>
        <a:p>
          <a:r>
            <a:rPr lang="ru-RU" sz="1050" b="1" smtClean="0">
              <a:latin typeface="Times New Roman" panose="02020603050405020304" pitchFamily="18" charset="0"/>
              <a:cs typeface="Times New Roman" panose="02020603050405020304" pitchFamily="18" charset="0"/>
            </a:rPr>
            <a:t>Бюджет</a:t>
          </a:r>
          <a:r>
            <a:rPr lang="ru-RU" sz="1050" b="0" smtClean="0">
              <a:latin typeface="Times New Roman" panose="02020603050405020304" pitchFamily="18" charset="0"/>
              <a:cs typeface="Times New Roman" panose="02020603050405020304" pitchFamily="18" charset="0"/>
            </a:rPr>
            <a:t> </a:t>
          </a:r>
        </a:p>
        <a:p>
          <a:r>
            <a:rPr lang="ru-RU" sz="1050" b="0" smtClean="0">
              <a:latin typeface="Times New Roman" panose="02020603050405020304" pitchFamily="18" charset="0"/>
              <a:cs typeface="Times New Roman" panose="02020603050405020304" pitchFamily="18" charset="0"/>
            </a:rPr>
            <a:t>форма образования и расходования денежных средств, предназначенных для финансового обеспечения задач и функций государства и местного самоуправления.</a:t>
          </a:r>
          <a:endParaRPr lang="ru-RU" sz="1050" b="0" dirty="0">
            <a:latin typeface="Times New Roman" panose="02020603050405020304" pitchFamily="18" charset="0"/>
            <a:cs typeface="Times New Roman" panose="02020603050405020304" pitchFamily="18" charset="0"/>
          </a:endParaRPr>
        </a:p>
      </dgm:t>
    </dgm:pt>
    <dgm:pt modelId="{F77E144F-D105-4FF0-BC8D-DBEC29A95A5D}" type="parTrans" cxnId="{4BCC2C78-3FEA-4CFC-84B7-CD24507A8DD5}">
      <dgm:prSet/>
      <dgm:spPr/>
      <dgm:t>
        <a:bodyPr/>
        <a:lstStyle/>
        <a:p>
          <a:endParaRPr lang="ru-RU" sz="1050" b="0">
            <a:solidFill>
              <a:schemeClr val="tx1"/>
            </a:solidFill>
            <a:latin typeface="Times New Roman" panose="02020603050405020304" pitchFamily="18" charset="0"/>
            <a:cs typeface="Times New Roman" panose="02020603050405020304" pitchFamily="18" charset="0"/>
          </a:endParaRPr>
        </a:p>
      </dgm:t>
    </dgm:pt>
    <dgm:pt modelId="{01EA66FD-90F9-49B5-B9F1-E78B7C320896}" type="sibTrans" cxnId="{4BCC2C78-3FEA-4CFC-84B7-CD24507A8DD5}">
      <dgm:prSet/>
      <dgm:spPr/>
      <dgm:t>
        <a:bodyPr/>
        <a:lstStyle/>
        <a:p>
          <a:endParaRPr lang="ru-RU" sz="1050" b="0">
            <a:solidFill>
              <a:schemeClr val="tx1"/>
            </a:solidFill>
            <a:latin typeface="Times New Roman" panose="02020603050405020304" pitchFamily="18" charset="0"/>
            <a:cs typeface="Times New Roman" panose="02020603050405020304" pitchFamily="18" charset="0"/>
          </a:endParaRPr>
        </a:p>
      </dgm:t>
    </dgm:pt>
    <dgm:pt modelId="{C1EFA7C9-3194-40AF-A396-0863DD50AA85}">
      <dgm:prSet custT="1"/>
      <dgm:spPr/>
      <dgm:t>
        <a:bodyPr/>
        <a:lstStyle/>
        <a:p>
          <a:r>
            <a:rPr lang="ru-RU" sz="1050" b="1" smtClean="0">
              <a:latin typeface="Times New Roman" panose="02020603050405020304" pitchFamily="18" charset="0"/>
              <a:cs typeface="Times New Roman" panose="02020603050405020304" pitchFamily="18" charset="0"/>
            </a:rPr>
            <a:t>Дефицит бюджета </a:t>
          </a:r>
        </a:p>
        <a:p>
          <a:r>
            <a:rPr lang="ru-RU" sz="1050" b="0" smtClean="0">
              <a:latin typeface="Times New Roman" panose="02020603050405020304" pitchFamily="18" charset="0"/>
              <a:cs typeface="Times New Roman" panose="02020603050405020304" pitchFamily="18" charset="0"/>
            </a:rPr>
            <a:t>превышение расходов бюджета над его доходами.</a:t>
          </a:r>
          <a:endParaRPr lang="ru-RU" sz="1050" b="0" dirty="0">
            <a:latin typeface="Times New Roman" panose="02020603050405020304" pitchFamily="18" charset="0"/>
            <a:cs typeface="Times New Roman" panose="02020603050405020304" pitchFamily="18" charset="0"/>
          </a:endParaRPr>
        </a:p>
      </dgm:t>
    </dgm:pt>
    <dgm:pt modelId="{AE705F64-88AD-4E27-8C48-39548360CD19}" type="parTrans" cxnId="{9F0F2241-E73E-48ED-B03E-DE9AF77C1162}">
      <dgm:prSet/>
      <dgm:spPr/>
      <dgm:t>
        <a:bodyPr/>
        <a:lstStyle/>
        <a:p>
          <a:endParaRPr lang="ru-RU" sz="1050" b="0">
            <a:solidFill>
              <a:schemeClr val="tx1"/>
            </a:solidFill>
            <a:latin typeface="Times New Roman" panose="02020603050405020304" pitchFamily="18" charset="0"/>
            <a:cs typeface="Times New Roman" panose="02020603050405020304" pitchFamily="18" charset="0"/>
          </a:endParaRPr>
        </a:p>
      </dgm:t>
    </dgm:pt>
    <dgm:pt modelId="{D1819713-8B63-4328-8C0D-BF10306FA8BD}" type="sibTrans" cxnId="{9F0F2241-E73E-48ED-B03E-DE9AF77C1162}">
      <dgm:prSet/>
      <dgm:spPr/>
      <dgm:t>
        <a:bodyPr/>
        <a:lstStyle/>
        <a:p>
          <a:endParaRPr lang="ru-RU" sz="1050" b="0">
            <a:solidFill>
              <a:schemeClr val="tx1"/>
            </a:solidFill>
            <a:latin typeface="Times New Roman" panose="02020603050405020304" pitchFamily="18" charset="0"/>
            <a:cs typeface="Times New Roman" panose="02020603050405020304" pitchFamily="18" charset="0"/>
          </a:endParaRPr>
        </a:p>
      </dgm:t>
    </dgm:pt>
    <dgm:pt modelId="{101BB4ED-A1C0-4F8D-B25A-E590501ACE30}">
      <dgm:prSet custT="1"/>
      <dgm:spPr/>
      <dgm:t>
        <a:bodyPr/>
        <a:lstStyle/>
        <a:p>
          <a:r>
            <a:rPr lang="ru-RU" sz="1050" b="1" smtClean="0">
              <a:latin typeface="Times New Roman" panose="02020603050405020304" pitchFamily="18" charset="0"/>
              <a:cs typeface="Times New Roman" panose="02020603050405020304" pitchFamily="18" charset="0"/>
            </a:rPr>
            <a:t>Профицит бюджета</a:t>
          </a:r>
        </a:p>
        <a:p>
          <a:r>
            <a:rPr lang="ru-RU" sz="1050" b="0" smtClean="0">
              <a:latin typeface="Times New Roman" panose="02020603050405020304" pitchFamily="18" charset="0"/>
              <a:cs typeface="Times New Roman" panose="02020603050405020304" pitchFamily="18" charset="0"/>
            </a:rPr>
            <a:t>превышение доходов бюджета над его расходами.</a:t>
          </a:r>
          <a:endParaRPr lang="ru-RU" sz="1050" b="0" dirty="0">
            <a:latin typeface="Times New Roman" panose="02020603050405020304" pitchFamily="18" charset="0"/>
            <a:cs typeface="Times New Roman" panose="02020603050405020304" pitchFamily="18" charset="0"/>
          </a:endParaRPr>
        </a:p>
      </dgm:t>
    </dgm:pt>
    <dgm:pt modelId="{12C11F9A-80FE-406E-B654-030A4AAF841E}" type="parTrans" cxnId="{0EC7EFBC-F611-410F-BCCC-7E0B54958BCB}">
      <dgm:prSet/>
      <dgm:spPr/>
      <dgm:t>
        <a:bodyPr/>
        <a:lstStyle/>
        <a:p>
          <a:endParaRPr lang="ru-RU" sz="1050" b="0">
            <a:solidFill>
              <a:schemeClr val="tx1"/>
            </a:solidFill>
            <a:latin typeface="Times New Roman" panose="02020603050405020304" pitchFamily="18" charset="0"/>
            <a:cs typeface="Times New Roman" panose="02020603050405020304" pitchFamily="18" charset="0"/>
          </a:endParaRPr>
        </a:p>
      </dgm:t>
    </dgm:pt>
    <dgm:pt modelId="{63A62EFB-ABD6-4774-A6C5-FEAEFB035EE4}" type="sibTrans" cxnId="{0EC7EFBC-F611-410F-BCCC-7E0B54958BCB}">
      <dgm:prSet/>
      <dgm:spPr/>
      <dgm:t>
        <a:bodyPr/>
        <a:lstStyle/>
        <a:p>
          <a:endParaRPr lang="ru-RU" sz="1050" b="0">
            <a:solidFill>
              <a:schemeClr val="tx1"/>
            </a:solidFill>
            <a:latin typeface="Times New Roman" panose="02020603050405020304" pitchFamily="18" charset="0"/>
            <a:cs typeface="Times New Roman" panose="02020603050405020304" pitchFamily="18" charset="0"/>
          </a:endParaRPr>
        </a:p>
      </dgm:t>
    </dgm:pt>
    <dgm:pt modelId="{FF7867E8-E3AB-444D-801C-5858388D5A36}">
      <dgm:prSet custT="1"/>
      <dgm:spPr/>
      <dgm:t>
        <a:bodyPr/>
        <a:lstStyle/>
        <a:p>
          <a:r>
            <a:rPr lang="ru-RU" sz="1050" b="1" smtClean="0">
              <a:latin typeface="Times New Roman" panose="02020603050405020304" pitchFamily="18" charset="0"/>
              <a:cs typeface="Times New Roman" panose="02020603050405020304" pitchFamily="18" charset="0"/>
            </a:rPr>
            <a:t>Муниципальный долг</a:t>
          </a:r>
        </a:p>
        <a:p>
          <a:r>
            <a:rPr lang="ru-RU" sz="1050" b="0" smtClean="0">
              <a:latin typeface="Times New Roman" panose="02020603050405020304" pitchFamily="18" charset="0"/>
              <a:cs typeface="Times New Roman" panose="02020603050405020304" pitchFamily="18" charset="0"/>
            </a:rPr>
            <a:t>обязательства, возникающие из муниципальных заимствований, гарантий по обязательствам третьих лиц, другие обязательства в соответствии с видами долговых обязательств, принятые на себя муниципальным образованием.</a:t>
          </a:r>
          <a:endParaRPr lang="ru-RU" sz="1050" b="0" dirty="0">
            <a:latin typeface="Times New Roman" panose="02020603050405020304" pitchFamily="18" charset="0"/>
            <a:cs typeface="Times New Roman" panose="02020603050405020304" pitchFamily="18" charset="0"/>
          </a:endParaRPr>
        </a:p>
      </dgm:t>
    </dgm:pt>
    <dgm:pt modelId="{DA3323B1-DF90-4241-A6A3-1F6946C5EE6D}" type="parTrans" cxnId="{E5936B9F-80F9-4355-93D8-F9E01879C3FE}">
      <dgm:prSet/>
      <dgm:spPr/>
      <dgm:t>
        <a:bodyPr/>
        <a:lstStyle/>
        <a:p>
          <a:endParaRPr lang="ru-RU" sz="1050" b="0">
            <a:solidFill>
              <a:schemeClr val="tx1"/>
            </a:solidFill>
            <a:latin typeface="Times New Roman" panose="02020603050405020304" pitchFamily="18" charset="0"/>
            <a:cs typeface="Times New Roman" panose="02020603050405020304" pitchFamily="18" charset="0"/>
          </a:endParaRPr>
        </a:p>
      </dgm:t>
    </dgm:pt>
    <dgm:pt modelId="{CF8908D3-EA6A-4518-AFAB-ED06CCE9E3F6}" type="sibTrans" cxnId="{E5936B9F-80F9-4355-93D8-F9E01879C3FE}">
      <dgm:prSet/>
      <dgm:spPr/>
      <dgm:t>
        <a:bodyPr/>
        <a:lstStyle/>
        <a:p>
          <a:endParaRPr lang="ru-RU" sz="1050" b="0">
            <a:solidFill>
              <a:schemeClr val="tx1"/>
            </a:solidFill>
            <a:latin typeface="Times New Roman" panose="02020603050405020304" pitchFamily="18" charset="0"/>
            <a:cs typeface="Times New Roman" panose="02020603050405020304" pitchFamily="18" charset="0"/>
          </a:endParaRPr>
        </a:p>
      </dgm:t>
    </dgm:pt>
    <dgm:pt modelId="{727790CD-7C47-419D-9FDE-F4D6958BC1DC}">
      <dgm:prSet custT="1"/>
      <dgm:spPr/>
      <dgm:t>
        <a:bodyPr/>
        <a:lstStyle/>
        <a:p>
          <a:r>
            <a:rPr lang="ru-RU" sz="1050" b="1" smtClean="0">
              <a:latin typeface="Times New Roman" panose="02020603050405020304" pitchFamily="18" charset="0"/>
              <a:cs typeface="Times New Roman" panose="02020603050405020304" pitchFamily="18" charset="0"/>
            </a:rPr>
            <a:t>Межбюджетные трансферты </a:t>
          </a:r>
        </a:p>
        <a:p>
          <a:r>
            <a:rPr lang="ru-RU" sz="1050" b="0" smtClean="0">
              <a:latin typeface="Times New Roman" panose="02020603050405020304" pitchFamily="18" charset="0"/>
              <a:cs typeface="Times New Roman" panose="02020603050405020304" pitchFamily="18" charset="0"/>
            </a:rPr>
            <a:t>средства, предоставляемые одним бюджетом другому бюджету бюджетной системы Российской Федерации.</a:t>
          </a:r>
          <a:endParaRPr lang="ru-RU" sz="1050" b="0" dirty="0">
            <a:latin typeface="Times New Roman" panose="02020603050405020304" pitchFamily="18" charset="0"/>
            <a:cs typeface="Times New Roman" panose="02020603050405020304" pitchFamily="18" charset="0"/>
          </a:endParaRPr>
        </a:p>
      </dgm:t>
    </dgm:pt>
    <dgm:pt modelId="{B6DC4275-9BD3-44FE-96FE-0161F30B8F88}" type="parTrans" cxnId="{67312F20-BBBA-480E-A979-25FED51E71E4}">
      <dgm:prSet/>
      <dgm:spPr/>
      <dgm:t>
        <a:bodyPr/>
        <a:lstStyle/>
        <a:p>
          <a:endParaRPr lang="ru-RU" sz="1050" b="0">
            <a:solidFill>
              <a:schemeClr val="tx1"/>
            </a:solidFill>
            <a:latin typeface="Times New Roman" panose="02020603050405020304" pitchFamily="18" charset="0"/>
            <a:cs typeface="Times New Roman" panose="02020603050405020304" pitchFamily="18" charset="0"/>
          </a:endParaRPr>
        </a:p>
      </dgm:t>
    </dgm:pt>
    <dgm:pt modelId="{5167DD75-9841-4E04-9F00-EAEC595D6E40}" type="sibTrans" cxnId="{67312F20-BBBA-480E-A979-25FED51E71E4}">
      <dgm:prSet/>
      <dgm:spPr/>
      <dgm:t>
        <a:bodyPr/>
        <a:lstStyle/>
        <a:p>
          <a:endParaRPr lang="ru-RU" sz="1050" b="0">
            <a:solidFill>
              <a:schemeClr val="tx1"/>
            </a:solidFill>
            <a:latin typeface="Times New Roman" panose="02020603050405020304" pitchFamily="18" charset="0"/>
            <a:cs typeface="Times New Roman" panose="02020603050405020304" pitchFamily="18" charset="0"/>
          </a:endParaRPr>
        </a:p>
      </dgm:t>
    </dgm:pt>
    <dgm:pt modelId="{F09CA608-CC00-4B70-AF1E-682F3375B0F3}">
      <dgm:prSet custT="1"/>
      <dgm:spPr/>
      <dgm:t>
        <a:bodyPr/>
        <a:lstStyle/>
        <a:p>
          <a:r>
            <a:rPr lang="ru-RU" sz="1050" b="1" smtClean="0">
              <a:latin typeface="Times New Roman" panose="02020603050405020304" pitchFamily="18" charset="0"/>
              <a:cs typeface="Times New Roman" panose="02020603050405020304" pitchFamily="18" charset="0"/>
            </a:rPr>
            <a:t>Муниципальные услуги (работы) </a:t>
          </a:r>
        </a:p>
        <a:p>
          <a:r>
            <a:rPr lang="ru-RU" sz="1050" b="0" smtClean="0">
              <a:latin typeface="Times New Roman" panose="02020603050405020304" pitchFamily="18" charset="0"/>
              <a:cs typeface="Times New Roman" panose="02020603050405020304" pitchFamily="18" charset="0"/>
            </a:rPr>
            <a:t>услуги (работы), оказываемые (выполняемые) органами местного самоуправления, муниципальными учреждениями и в случаях, установленных законодательством РФ, иными юридическими лицами.</a:t>
          </a:r>
          <a:endParaRPr lang="ru-RU" sz="1050" b="0" dirty="0">
            <a:latin typeface="Times New Roman" panose="02020603050405020304" pitchFamily="18" charset="0"/>
            <a:cs typeface="Times New Roman" panose="02020603050405020304" pitchFamily="18" charset="0"/>
          </a:endParaRPr>
        </a:p>
      </dgm:t>
    </dgm:pt>
    <dgm:pt modelId="{0DA1982C-E5AE-414A-8E46-AC62F60FA32B}" type="parTrans" cxnId="{3228DE38-681B-4E63-895A-530FE6437376}">
      <dgm:prSet/>
      <dgm:spPr/>
      <dgm:t>
        <a:bodyPr/>
        <a:lstStyle/>
        <a:p>
          <a:endParaRPr lang="ru-RU" sz="1050" b="0">
            <a:solidFill>
              <a:schemeClr val="tx1"/>
            </a:solidFill>
            <a:latin typeface="Times New Roman" panose="02020603050405020304" pitchFamily="18" charset="0"/>
            <a:cs typeface="Times New Roman" panose="02020603050405020304" pitchFamily="18" charset="0"/>
          </a:endParaRPr>
        </a:p>
      </dgm:t>
    </dgm:pt>
    <dgm:pt modelId="{E79DCD13-784C-459C-A27F-47A3B06BBD00}" type="sibTrans" cxnId="{3228DE38-681B-4E63-895A-530FE6437376}">
      <dgm:prSet/>
      <dgm:spPr/>
      <dgm:t>
        <a:bodyPr/>
        <a:lstStyle/>
        <a:p>
          <a:endParaRPr lang="ru-RU" sz="1050" b="0">
            <a:solidFill>
              <a:schemeClr val="tx1"/>
            </a:solidFill>
            <a:latin typeface="Times New Roman" panose="02020603050405020304" pitchFamily="18" charset="0"/>
            <a:cs typeface="Times New Roman" panose="02020603050405020304" pitchFamily="18" charset="0"/>
          </a:endParaRPr>
        </a:p>
      </dgm:t>
    </dgm:pt>
    <dgm:pt modelId="{5FB14710-713C-4EB0-9C58-872E774B0E02}">
      <dgm:prSet custT="1"/>
      <dgm:spPr/>
      <dgm:t>
        <a:bodyPr/>
        <a:lstStyle/>
        <a:p>
          <a:r>
            <a:rPr lang="ru-RU" sz="1050" b="1" smtClean="0">
              <a:latin typeface="Times New Roman" panose="02020603050405020304" pitchFamily="18" charset="0"/>
              <a:cs typeface="Times New Roman" panose="02020603050405020304" pitchFamily="18" charset="0"/>
            </a:rPr>
            <a:t>Муниципальное задание </a:t>
          </a:r>
        </a:p>
        <a:p>
          <a:r>
            <a:rPr lang="ru-RU" sz="1050" b="0" smtClean="0">
              <a:latin typeface="Times New Roman" panose="02020603050405020304" pitchFamily="18" charset="0"/>
              <a:cs typeface="Times New Roman" panose="02020603050405020304" pitchFamily="18" charset="0"/>
            </a:rPr>
            <a:t>документ, устанавливающий требования к составу, качеству и (или) объему (содержанию), условиям, порядку и результатам оказания муниципальных услуг (выполнения работ).</a:t>
          </a:r>
          <a:endParaRPr lang="ru-RU" sz="1050" b="0" dirty="0">
            <a:latin typeface="Times New Roman" panose="02020603050405020304" pitchFamily="18" charset="0"/>
            <a:cs typeface="Times New Roman" panose="02020603050405020304" pitchFamily="18" charset="0"/>
          </a:endParaRPr>
        </a:p>
      </dgm:t>
    </dgm:pt>
    <dgm:pt modelId="{0AD5E8B4-7CCA-46F9-8CA6-000026CFE542}" type="parTrans" cxnId="{91A3D708-F117-4437-ACF7-AA8F3FA7CD47}">
      <dgm:prSet/>
      <dgm:spPr/>
      <dgm:t>
        <a:bodyPr/>
        <a:lstStyle/>
        <a:p>
          <a:endParaRPr lang="ru-RU" sz="1050" b="0">
            <a:solidFill>
              <a:schemeClr val="tx1"/>
            </a:solidFill>
            <a:latin typeface="Times New Roman" panose="02020603050405020304" pitchFamily="18" charset="0"/>
            <a:cs typeface="Times New Roman" panose="02020603050405020304" pitchFamily="18" charset="0"/>
          </a:endParaRPr>
        </a:p>
      </dgm:t>
    </dgm:pt>
    <dgm:pt modelId="{B3F5C48E-6C7F-4ECD-8FC8-D0B7317D8CE6}" type="sibTrans" cxnId="{91A3D708-F117-4437-ACF7-AA8F3FA7CD47}">
      <dgm:prSet/>
      <dgm:spPr/>
      <dgm:t>
        <a:bodyPr/>
        <a:lstStyle/>
        <a:p>
          <a:endParaRPr lang="ru-RU" sz="1050" b="0">
            <a:solidFill>
              <a:schemeClr val="tx1"/>
            </a:solidFill>
            <a:latin typeface="Times New Roman" panose="02020603050405020304" pitchFamily="18" charset="0"/>
            <a:cs typeface="Times New Roman" panose="02020603050405020304" pitchFamily="18" charset="0"/>
          </a:endParaRPr>
        </a:p>
      </dgm:t>
    </dgm:pt>
    <dgm:pt modelId="{48D649A3-A749-4C35-A0AA-B324F9BC075B}">
      <dgm:prSet custT="1"/>
      <dgm:spPr/>
      <dgm:t>
        <a:bodyPr/>
        <a:lstStyle/>
        <a:p>
          <a:r>
            <a:rPr lang="ru-RU" sz="1050" b="1" smtClean="0">
              <a:latin typeface="Times New Roman" panose="02020603050405020304" pitchFamily="18" charset="0"/>
              <a:cs typeface="Times New Roman" panose="02020603050405020304" pitchFamily="18" charset="0"/>
            </a:rPr>
            <a:t>Доходы бюджета </a:t>
          </a:r>
        </a:p>
        <a:p>
          <a:r>
            <a:rPr lang="ru-RU" sz="1050" b="0" smtClean="0">
              <a:latin typeface="Times New Roman" panose="02020603050405020304" pitchFamily="18" charset="0"/>
              <a:cs typeface="Times New Roman" panose="02020603050405020304" pitchFamily="18" charset="0"/>
            </a:rPr>
            <a:t>поступающие в бюджет денежные средства, за исключением средств, являющихся источниками финансирования дефицита бюджета.</a:t>
          </a:r>
          <a:endParaRPr lang="ru-RU" sz="1050" b="0" dirty="0">
            <a:latin typeface="Times New Roman" panose="02020603050405020304" pitchFamily="18" charset="0"/>
            <a:cs typeface="Times New Roman" panose="02020603050405020304" pitchFamily="18" charset="0"/>
          </a:endParaRPr>
        </a:p>
      </dgm:t>
    </dgm:pt>
    <dgm:pt modelId="{A38ADF55-1135-4240-BD0D-34544EFA2D90}" type="parTrans" cxnId="{7B53F9C2-8B3B-4072-A2C7-BE208A0134C3}">
      <dgm:prSet/>
      <dgm:spPr/>
      <dgm:t>
        <a:bodyPr/>
        <a:lstStyle/>
        <a:p>
          <a:endParaRPr lang="ru-RU" sz="1050" b="0">
            <a:solidFill>
              <a:schemeClr val="tx1"/>
            </a:solidFill>
            <a:latin typeface="Times New Roman" panose="02020603050405020304" pitchFamily="18" charset="0"/>
            <a:cs typeface="Times New Roman" panose="02020603050405020304" pitchFamily="18" charset="0"/>
          </a:endParaRPr>
        </a:p>
      </dgm:t>
    </dgm:pt>
    <dgm:pt modelId="{BD8575C5-3ED9-40D6-A02F-3B92C337D514}" type="sibTrans" cxnId="{7B53F9C2-8B3B-4072-A2C7-BE208A0134C3}">
      <dgm:prSet/>
      <dgm:spPr/>
      <dgm:t>
        <a:bodyPr/>
        <a:lstStyle/>
        <a:p>
          <a:endParaRPr lang="ru-RU" sz="1050" b="0">
            <a:solidFill>
              <a:schemeClr val="tx1"/>
            </a:solidFill>
            <a:latin typeface="Times New Roman" panose="02020603050405020304" pitchFamily="18" charset="0"/>
            <a:cs typeface="Times New Roman" panose="02020603050405020304" pitchFamily="18" charset="0"/>
          </a:endParaRPr>
        </a:p>
      </dgm:t>
    </dgm:pt>
    <dgm:pt modelId="{7FBDABC8-6E7D-4C9B-86C7-F073908A166B}">
      <dgm:prSet custT="1"/>
      <dgm:spPr/>
      <dgm:t>
        <a:bodyPr/>
        <a:lstStyle/>
        <a:p>
          <a:r>
            <a:rPr lang="ru-RU" sz="1050" b="1" smtClean="0">
              <a:latin typeface="Times New Roman" panose="02020603050405020304" pitchFamily="18" charset="0"/>
              <a:cs typeface="Times New Roman" panose="02020603050405020304" pitchFamily="18" charset="0"/>
            </a:rPr>
            <a:t>Расходы бюджета </a:t>
          </a:r>
        </a:p>
        <a:p>
          <a:r>
            <a:rPr lang="ru-RU" sz="1050" b="0" smtClean="0">
              <a:latin typeface="Times New Roman" panose="02020603050405020304" pitchFamily="18" charset="0"/>
              <a:cs typeface="Times New Roman" panose="02020603050405020304" pitchFamily="18" charset="0"/>
            </a:rPr>
            <a:t>выплачиваемые из бюджета денежные средства, за исключением средств, являющихся источниками финансирования дефицита бюджета.</a:t>
          </a:r>
          <a:endParaRPr lang="ru-RU" sz="1050" b="0" dirty="0">
            <a:latin typeface="Times New Roman" panose="02020603050405020304" pitchFamily="18" charset="0"/>
            <a:cs typeface="Times New Roman" panose="02020603050405020304" pitchFamily="18" charset="0"/>
          </a:endParaRPr>
        </a:p>
      </dgm:t>
    </dgm:pt>
    <dgm:pt modelId="{6C39E409-4A0B-454E-9F8D-EFB894B0F012}" type="parTrans" cxnId="{7CC677F1-DF56-492B-8F34-5A9443814866}">
      <dgm:prSet/>
      <dgm:spPr/>
      <dgm:t>
        <a:bodyPr/>
        <a:lstStyle/>
        <a:p>
          <a:endParaRPr lang="ru-RU" sz="1050" b="0">
            <a:solidFill>
              <a:schemeClr val="tx1"/>
            </a:solidFill>
            <a:latin typeface="Times New Roman" panose="02020603050405020304" pitchFamily="18" charset="0"/>
            <a:cs typeface="Times New Roman" panose="02020603050405020304" pitchFamily="18" charset="0"/>
          </a:endParaRPr>
        </a:p>
      </dgm:t>
    </dgm:pt>
    <dgm:pt modelId="{9C3B73E9-3AB7-4CE3-9B27-D085973BBD07}" type="sibTrans" cxnId="{7CC677F1-DF56-492B-8F34-5A9443814866}">
      <dgm:prSet/>
      <dgm:spPr/>
      <dgm:t>
        <a:bodyPr/>
        <a:lstStyle/>
        <a:p>
          <a:endParaRPr lang="ru-RU" sz="1050" b="0">
            <a:solidFill>
              <a:schemeClr val="tx1"/>
            </a:solidFill>
            <a:latin typeface="Times New Roman" panose="02020603050405020304" pitchFamily="18" charset="0"/>
            <a:cs typeface="Times New Roman" panose="02020603050405020304" pitchFamily="18" charset="0"/>
          </a:endParaRPr>
        </a:p>
      </dgm:t>
    </dgm:pt>
    <dgm:pt modelId="{E1AD8EF4-8B0D-4106-8DBD-9FFF60FFCF1A}">
      <dgm:prSet custT="1"/>
      <dgm:spPr/>
      <dgm:t>
        <a:bodyPr/>
        <a:lstStyle/>
        <a:p>
          <a:r>
            <a:rPr lang="ru-RU" sz="1050" b="1" smtClean="0">
              <a:latin typeface="Times New Roman" panose="02020603050405020304" pitchFamily="18" charset="0"/>
              <a:cs typeface="Times New Roman" panose="02020603050405020304" pitchFamily="18" charset="0"/>
            </a:rPr>
            <a:t>Текущий финансовый год</a:t>
          </a:r>
        </a:p>
        <a:p>
          <a:r>
            <a:rPr lang="ru-RU" sz="1050" b="0" smtClean="0">
              <a:latin typeface="Times New Roman" panose="02020603050405020304" pitchFamily="18" charset="0"/>
              <a:cs typeface="Times New Roman" panose="02020603050405020304" pitchFamily="18" charset="0"/>
            </a:rPr>
            <a:t>год, в котором осуществляется исполнение бюджета, составление и рассмотрение проекта бюджета на очередной финансовый год (очередной финансовый год и плановый период).</a:t>
          </a:r>
          <a:endParaRPr lang="ru-RU" sz="1050" b="0" dirty="0">
            <a:latin typeface="Times New Roman" panose="02020603050405020304" pitchFamily="18" charset="0"/>
            <a:cs typeface="Times New Roman" panose="02020603050405020304" pitchFamily="18" charset="0"/>
          </a:endParaRPr>
        </a:p>
      </dgm:t>
    </dgm:pt>
    <dgm:pt modelId="{87CD8BF1-C699-4797-9F98-96E17BFFC787}" type="parTrans" cxnId="{D4B7A3F2-84DE-4032-99C3-C54EE6F038F0}">
      <dgm:prSet/>
      <dgm:spPr/>
      <dgm:t>
        <a:bodyPr/>
        <a:lstStyle/>
        <a:p>
          <a:endParaRPr lang="ru-RU" sz="1050" b="0">
            <a:solidFill>
              <a:schemeClr val="tx1"/>
            </a:solidFill>
            <a:latin typeface="Times New Roman" panose="02020603050405020304" pitchFamily="18" charset="0"/>
            <a:cs typeface="Times New Roman" panose="02020603050405020304" pitchFamily="18" charset="0"/>
          </a:endParaRPr>
        </a:p>
      </dgm:t>
    </dgm:pt>
    <dgm:pt modelId="{CEBDB32A-4433-402B-B001-8671D827FC71}" type="sibTrans" cxnId="{D4B7A3F2-84DE-4032-99C3-C54EE6F038F0}">
      <dgm:prSet/>
      <dgm:spPr/>
      <dgm:t>
        <a:bodyPr/>
        <a:lstStyle/>
        <a:p>
          <a:endParaRPr lang="ru-RU" sz="1050" b="0">
            <a:solidFill>
              <a:schemeClr val="tx1"/>
            </a:solidFill>
            <a:latin typeface="Times New Roman" panose="02020603050405020304" pitchFamily="18" charset="0"/>
            <a:cs typeface="Times New Roman" panose="02020603050405020304" pitchFamily="18" charset="0"/>
          </a:endParaRPr>
        </a:p>
      </dgm:t>
    </dgm:pt>
    <dgm:pt modelId="{A52AAE4D-EBB6-4C35-A709-DDCD19FB043E}">
      <dgm:prSet custT="1"/>
      <dgm:spPr/>
      <dgm:t>
        <a:bodyPr/>
        <a:lstStyle/>
        <a:p>
          <a:r>
            <a:rPr lang="ru-RU" sz="1050" b="1" smtClean="0">
              <a:latin typeface="Times New Roman" panose="02020603050405020304" pitchFamily="18" charset="0"/>
              <a:cs typeface="Times New Roman" panose="02020603050405020304" pitchFamily="18" charset="0"/>
            </a:rPr>
            <a:t>Плановый период </a:t>
          </a:r>
        </a:p>
        <a:p>
          <a:r>
            <a:rPr lang="ru-RU" sz="1050" b="0" smtClean="0">
              <a:latin typeface="Times New Roman" panose="02020603050405020304" pitchFamily="18" charset="0"/>
              <a:cs typeface="Times New Roman" panose="02020603050405020304" pitchFamily="18" charset="0"/>
            </a:rPr>
            <a:t>два финансовых года, следующие за очередным финансовым годом.</a:t>
          </a:r>
          <a:endParaRPr lang="ru-RU" sz="1050" b="0" dirty="0">
            <a:latin typeface="Times New Roman" panose="02020603050405020304" pitchFamily="18" charset="0"/>
            <a:cs typeface="Times New Roman" panose="02020603050405020304" pitchFamily="18" charset="0"/>
          </a:endParaRPr>
        </a:p>
      </dgm:t>
    </dgm:pt>
    <dgm:pt modelId="{21B1584B-2054-41FD-AE3F-79DD54969693}" type="parTrans" cxnId="{50A27032-79AE-4E8E-AED9-D0C08FB438E1}">
      <dgm:prSet/>
      <dgm:spPr/>
      <dgm:t>
        <a:bodyPr/>
        <a:lstStyle/>
        <a:p>
          <a:endParaRPr lang="ru-RU" sz="1050" b="0">
            <a:solidFill>
              <a:schemeClr val="tx1"/>
            </a:solidFill>
            <a:latin typeface="Times New Roman" panose="02020603050405020304" pitchFamily="18" charset="0"/>
            <a:cs typeface="Times New Roman" panose="02020603050405020304" pitchFamily="18" charset="0"/>
          </a:endParaRPr>
        </a:p>
      </dgm:t>
    </dgm:pt>
    <dgm:pt modelId="{8B11F81E-FD7E-437B-AFC1-D2A96EF0396D}" type="sibTrans" cxnId="{50A27032-79AE-4E8E-AED9-D0C08FB438E1}">
      <dgm:prSet/>
      <dgm:spPr/>
      <dgm:t>
        <a:bodyPr/>
        <a:lstStyle/>
        <a:p>
          <a:endParaRPr lang="ru-RU" sz="1050" b="0">
            <a:solidFill>
              <a:schemeClr val="tx1"/>
            </a:solidFill>
            <a:latin typeface="Times New Roman" panose="02020603050405020304" pitchFamily="18" charset="0"/>
            <a:cs typeface="Times New Roman" panose="02020603050405020304" pitchFamily="18" charset="0"/>
          </a:endParaRPr>
        </a:p>
      </dgm:t>
    </dgm:pt>
    <dgm:pt modelId="{7C8B24F1-D8F3-49DD-AE23-AC0B3EDA2D93}">
      <dgm:prSet custT="1"/>
      <dgm:spPr/>
      <dgm:t>
        <a:bodyPr/>
        <a:lstStyle/>
        <a:p>
          <a:r>
            <a:rPr lang="ru-RU" sz="1050" b="1" smtClean="0">
              <a:latin typeface="Times New Roman" panose="02020603050405020304" pitchFamily="18" charset="0"/>
              <a:cs typeface="Times New Roman" panose="02020603050405020304" pitchFamily="18" charset="0"/>
            </a:rPr>
            <a:t>Отчетный финансовый год </a:t>
          </a:r>
        </a:p>
        <a:p>
          <a:r>
            <a:rPr lang="ru-RU" sz="1050" b="0" smtClean="0">
              <a:latin typeface="Times New Roman" panose="02020603050405020304" pitchFamily="18" charset="0"/>
              <a:cs typeface="Times New Roman" panose="02020603050405020304" pitchFamily="18" charset="0"/>
            </a:rPr>
            <a:t>год, предшествующий текущему финансовому году.</a:t>
          </a:r>
          <a:endParaRPr lang="ru-RU" sz="1050" b="0" dirty="0">
            <a:latin typeface="Times New Roman" panose="02020603050405020304" pitchFamily="18" charset="0"/>
            <a:cs typeface="Times New Roman" panose="02020603050405020304" pitchFamily="18" charset="0"/>
          </a:endParaRPr>
        </a:p>
      </dgm:t>
    </dgm:pt>
    <dgm:pt modelId="{EE6B2763-BA4E-4C93-9CDE-8BCAB9DBD432}" type="parTrans" cxnId="{1B1B2CD4-35CF-4454-AE12-FE7444FADD05}">
      <dgm:prSet/>
      <dgm:spPr/>
      <dgm:t>
        <a:bodyPr/>
        <a:lstStyle/>
        <a:p>
          <a:endParaRPr lang="ru-RU" sz="1050" b="0">
            <a:solidFill>
              <a:schemeClr val="tx1"/>
            </a:solidFill>
            <a:latin typeface="Times New Roman" panose="02020603050405020304" pitchFamily="18" charset="0"/>
            <a:cs typeface="Times New Roman" panose="02020603050405020304" pitchFamily="18" charset="0"/>
          </a:endParaRPr>
        </a:p>
      </dgm:t>
    </dgm:pt>
    <dgm:pt modelId="{3AE154DF-FE5E-46DE-AED4-0163D4FB03F7}" type="sibTrans" cxnId="{1B1B2CD4-35CF-4454-AE12-FE7444FADD05}">
      <dgm:prSet/>
      <dgm:spPr/>
      <dgm:t>
        <a:bodyPr/>
        <a:lstStyle/>
        <a:p>
          <a:endParaRPr lang="ru-RU" sz="1050" b="0">
            <a:solidFill>
              <a:schemeClr val="tx1"/>
            </a:solidFill>
            <a:latin typeface="Times New Roman" panose="02020603050405020304" pitchFamily="18" charset="0"/>
            <a:cs typeface="Times New Roman" panose="02020603050405020304" pitchFamily="18" charset="0"/>
          </a:endParaRPr>
        </a:p>
      </dgm:t>
    </dgm:pt>
    <dgm:pt modelId="{B1A2A052-1766-4E92-A131-CA5F4EEFC075}" type="pres">
      <dgm:prSet presAssocID="{BEDE184C-41C5-4080-AD75-70249F683FAC}" presName="diagram" presStyleCnt="0">
        <dgm:presLayoutVars>
          <dgm:dir/>
          <dgm:resizeHandles val="exact"/>
        </dgm:presLayoutVars>
      </dgm:prSet>
      <dgm:spPr/>
      <dgm:t>
        <a:bodyPr/>
        <a:lstStyle/>
        <a:p>
          <a:endParaRPr lang="ru-RU"/>
        </a:p>
      </dgm:t>
    </dgm:pt>
    <dgm:pt modelId="{13B3CC19-77FA-4853-996F-46D058AA7F48}" type="pres">
      <dgm:prSet presAssocID="{45B4D82A-8071-428A-87E2-3A976913C4BE}" presName="node" presStyleLbl="node1" presStyleIdx="0" presStyleCnt="12">
        <dgm:presLayoutVars>
          <dgm:bulletEnabled val="1"/>
        </dgm:presLayoutVars>
      </dgm:prSet>
      <dgm:spPr/>
      <dgm:t>
        <a:bodyPr/>
        <a:lstStyle/>
        <a:p>
          <a:endParaRPr lang="ru-RU"/>
        </a:p>
      </dgm:t>
    </dgm:pt>
    <dgm:pt modelId="{32AA6194-917F-4A9B-AC19-5DD3BE0F5152}" type="pres">
      <dgm:prSet presAssocID="{01EA66FD-90F9-49B5-B9F1-E78B7C320896}" presName="sibTrans" presStyleCnt="0"/>
      <dgm:spPr/>
      <dgm:t>
        <a:bodyPr/>
        <a:lstStyle/>
        <a:p>
          <a:endParaRPr lang="ru-RU"/>
        </a:p>
      </dgm:t>
    </dgm:pt>
    <dgm:pt modelId="{0F9DC3DB-6195-41C7-A561-F9E8077592E7}" type="pres">
      <dgm:prSet presAssocID="{C1EFA7C9-3194-40AF-A396-0863DD50AA85}" presName="node" presStyleLbl="node1" presStyleIdx="1" presStyleCnt="12" custLinFactY="100000" custLinFactNeighborX="-420" custLinFactNeighborY="136128">
        <dgm:presLayoutVars>
          <dgm:bulletEnabled val="1"/>
        </dgm:presLayoutVars>
      </dgm:prSet>
      <dgm:spPr/>
      <dgm:t>
        <a:bodyPr/>
        <a:lstStyle/>
        <a:p>
          <a:endParaRPr lang="ru-RU"/>
        </a:p>
      </dgm:t>
    </dgm:pt>
    <dgm:pt modelId="{5B35E7AB-52B5-4CF5-BC88-011725294A5A}" type="pres">
      <dgm:prSet presAssocID="{D1819713-8B63-4328-8C0D-BF10306FA8BD}" presName="sibTrans" presStyleCnt="0"/>
      <dgm:spPr/>
      <dgm:t>
        <a:bodyPr/>
        <a:lstStyle/>
        <a:p>
          <a:endParaRPr lang="ru-RU"/>
        </a:p>
      </dgm:t>
    </dgm:pt>
    <dgm:pt modelId="{AF289D34-8F3D-48BA-A4EE-E6D96129F748}" type="pres">
      <dgm:prSet presAssocID="{101BB4ED-A1C0-4F8D-B25A-E590501ACE30}" presName="node" presStyleLbl="node1" presStyleIdx="2" presStyleCnt="12" custLinFactX="-100000" custLinFactY="100000" custLinFactNeighborX="-119838" custLinFactNeighborY="136128">
        <dgm:presLayoutVars>
          <dgm:bulletEnabled val="1"/>
        </dgm:presLayoutVars>
      </dgm:prSet>
      <dgm:spPr/>
      <dgm:t>
        <a:bodyPr/>
        <a:lstStyle/>
        <a:p>
          <a:endParaRPr lang="ru-RU"/>
        </a:p>
      </dgm:t>
    </dgm:pt>
    <dgm:pt modelId="{F7C77269-4C1D-4523-8025-A464396E2CFF}" type="pres">
      <dgm:prSet presAssocID="{63A62EFB-ABD6-4774-A6C5-FEAEFB035EE4}" presName="sibTrans" presStyleCnt="0"/>
      <dgm:spPr/>
      <dgm:t>
        <a:bodyPr/>
        <a:lstStyle/>
        <a:p>
          <a:endParaRPr lang="ru-RU"/>
        </a:p>
      </dgm:t>
    </dgm:pt>
    <dgm:pt modelId="{04F7501D-11A4-4574-ADE9-CBDEAFBFA6E7}" type="pres">
      <dgm:prSet presAssocID="{FF7867E8-E3AB-444D-801C-5858388D5A36}" presName="node" presStyleLbl="node1" presStyleIdx="3" presStyleCnt="12">
        <dgm:presLayoutVars>
          <dgm:bulletEnabled val="1"/>
        </dgm:presLayoutVars>
      </dgm:prSet>
      <dgm:spPr/>
      <dgm:t>
        <a:bodyPr/>
        <a:lstStyle/>
        <a:p>
          <a:endParaRPr lang="ru-RU"/>
        </a:p>
      </dgm:t>
    </dgm:pt>
    <dgm:pt modelId="{025CB50D-1977-48E0-BDC2-C09958226718}" type="pres">
      <dgm:prSet presAssocID="{CF8908D3-EA6A-4518-AFAB-ED06CCE9E3F6}" presName="sibTrans" presStyleCnt="0"/>
      <dgm:spPr/>
      <dgm:t>
        <a:bodyPr/>
        <a:lstStyle/>
        <a:p>
          <a:endParaRPr lang="ru-RU"/>
        </a:p>
      </dgm:t>
    </dgm:pt>
    <dgm:pt modelId="{AA54C0E7-79B2-4583-836E-92380FAF8B72}" type="pres">
      <dgm:prSet presAssocID="{727790CD-7C47-419D-9FDE-F4D6958BC1DC}" presName="node" presStyleLbl="node1" presStyleIdx="4" presStyleCnt="12" custLinFactX="9838" custLinFactY="19461" custLinFactNeighborX="100000" custLinFactNeighborY="100000">
        <dgm:presLayoutVars>
          <dgm:bulletEnabled val="1"/>
        </dgm:presLayoutVars>
      </dgm:prSet>
      <dgm:spPr/>
      <dgm:t>
        <a:bodyPr/>
        <a:lstStyle/>
        <a:p>
          <a:endParaRPr lang="ru-RU"/>
        </a:p>
      </dgm:t>
    </dgm:pt>
    <dgm:pt modelId="{4BA87CCA-02C3-4A06-900D-77EE9CB97B62}" type="pres">
      <dgm:prSet presAssocID="{5167DD75-9841-4E04-9F00-EAEC595D6E40}" presName="sibTrans" presStyleCnt="0"/>
      <dgm:spPr/>
      <dgm:t>
        <a:bodyPr/>
        <a:lstStyle/>
        <a:p>
          <a:endParaRPr lang="ru-RU"/>
        </a:p>
      </dgm:t>
    </dgm:pt>
    <dgm:pt modelId="{73AA6501-4273-49CE-AD4E-568E8D006221}" type="pres">
      <dgm:prSet presAssocID="{F09CA608-CC00-4B70-AF1E-682F3375B0F3}" presName="node" presStyleLbl="node1" presStyleIdx="5" presStyleCnt="12">
        <dgm:presLayoutVars>
          <dgm:bulletEnabled val="1"/>
        </dgm:presLayoutVars>
      </dgm:prSet>
      <dgm:spPr/>
      <dgm:t>
        <a:bodyPr/>
        <a:lstStyle/>
        <a:p>
          <a:endParaRPr lang="ru-RU"/>
        </a:p>
      </dgm:t>
    </dgm:pt>
    <dgm:pt modelId="{1A2F6A06-FD53-498B-89F6-5A17DF3EDC5F}" type="pres">
      <dgm:prSet presAssocID="{E79DCD13-784C-459C-A27F-47A3B06BBD00}" presName="sibTrans" presStyleCnt="0"/>
      <dgm:spPr/>
      <dgm:t>
        <a:bodyPr/>
        <a:lstStyle/>
        <a:p>
          <a:endParaRPr lang="ru-RU"/>
        </a:p>
      </dgm:t>
    </dgm:pt>
    <dgm:pt modelId="{861D7953-E1D7-4600-82E9-FC9E84ABFDE4}" type="pres">
      <dgm:prSet presAssocID="{5FB14710-713C-4EB0-9C58-872E774B0E02}" presName="node" presStyleLbl="node1" presStyleIdx="6" presStyleCnt="12" custLinFactX="9580" custLinFactY="-16882" custLinFactNeighborX="100000" custLinFactNeighborY="-100000">
        <dgm:presLayoutVars>
          <dgm:bulletEnabled val="1"/>
        </dgm:presLayoutVars>
      </dgm:prSet>
      <dgm:spPr/>
      <dgm:t>
        <a:bodyPr/>
        <a:lstStyle/>
        <a:p>
          <a:endParaRPr lang="ru-RU"/>
        </a:p>
      </dgm:t>
    </dgm:pt>
    <dgm:pt modelId="{8CD1F16B-49D8-4EFD-923F-3D5A396EA29C}" type="pres">
      <dgm:prSet presAssocID="{B3F5C48E-6C7F-4ECD-8FC8-D0B7317D8CE6}" presName="sibTrans" presStyleCnt="0"/>
      <dgm:spPr/>
      <dgm:t>
        <a:bodyPr/>
        <a:lstStyle/>
        <a:p>
          <a:endParaRPr lang="ru-RU"/>
        </a:p>
      </dgm:t>
    </dgm:pt>
    <dgm:pt modelId="{360AC1B6-E19C-45F9-BC16-97ED8636C31B}" type="pres">
      <dgm:prSet presAssocID="{48D649A3-A749-4C35-A0AA-B324F9BC075B}" presName="node" presStyleLbl="node1" presStyleIdx="7" presStyleCnt="12" custLinFactY="-100000" custLinFactNeighborX="-420" custLinFactNeighborY="-133438">
        <dgm:presLayoutVars>
          <dgm:bulletEnabled val="1"/>
        </dgm:presLayoutVars>
      </dgm:prSet>
      <dgm:spPr/>
      <dgm:t>
        <a:bodyPr/>
        <a:lstStyle/>
        <a:p>
          <a:endParaRPr lang="ru-RU"/>
        </a:p>
      </dgm:t>
    </dgm:pt>
    <dgm:pt modelId="{96DDFE96-8414-4F36-9CE7-FB71471FFEB4}" type="pres">
      <dgm:prSet presAssocID="{BD8575C5-3ED9-40D6-A02F-3B92C337D514}" presName="sibTrans" presStyleCnt="0"/>
      <dgm:spPr/>
      <dgm:t>
        <a:bodyPr/>
        <a:lstStyle/>
        <a:p>
          <a:endParaRPr lang="ru-RU"/>
        </a:p>
      </dgm:t>
    </dgm:pt>
    <dgm:pt modelId="{B17F9629-4058-4372-9B38-982FAF639EE3}" type="pres">
      <dgm:prSet presAssocID="{7FBDABC8-6E7D-4C9B-86C7-F073908A166B}" presName="node" presStyleLbl="node1" presStyleIdx="8" presStyleCnt="12" custLinFactY="-100000" custLinFactNeighborX="-162" custLinFactNeighborY="-133438">
        <dgm:presLayoutVars>
          <dgm:bulletEnabled val="1"/>
        </dgm:presLayoutVars>
      </dgm:prSet>
      <dgm:spPr/>
      <dgm:t>
        <a:bodyPr/>
        <a:lstStyle/>
        <a:p>
          <a:endParaRPr lang="ru-RU"/>
        </a:p>
      </dgm:t>
    </dgm:pt>
    <dgm:pt modelId="{AAE62ED3-47CC-4084-91D9-B98BFBE9D8CB}" type="pres">
      <dgm:prSet presAssocID="{9C3B73E9-3AB7-4CE3-9B27-D085973BBD07}" presName="sibTrans" presStyleCnt="0"/>
      <dgm:spPr/>
      <dgm:t>
        <a:bodyPr/>
        <a:lstStyle/>
        <a:p>
          <a:endParaRPr lang="ru-RU"/>
        </a:p>
      </dgm:t>
    </dgm:pt>
    <dgm:pt modelId="{49048726-6570-4AE5-AF41-DECC31BCA734}" type="pres">
      <dgm:prSet presAssocID="{E1AD8EF4-8B0D-4106-8DBD-9FFF60FFCF1A}" presName="node" presStyleLbl="node1" presStyleIdx="9" presStyleCnt="12" custLinFactNeighborY="-5594">
        <dgm:presLayoutVars>
          <dgm:bulletEnabled val="1"/>
        </dgm:presLayoutVars>
      </dgm:prSet>
      <dgm:spPr/>
      <dgm:t>
        <a:bodyPr/>
        <a:lstStyle/>
        <a:p>
          <a:endParaRPr lang="ru-RU"/>
        </a:p>
      </dgm:t>
    </dgm:pt>
    <dgm:pt modelId="{69E3FF92-242D-421E-9B96-3CF6E70E6A1C}" type="pres">
      <dgm:prSet presAssocID="{CEBDB32A-4433-402B-B001-8671D827FC71}" presName="sibTrans" presStyleCnt="0"/>
      <dgm:spPr/>
      <dgm:t>
        <a:bodyPr/>
        <a:lstStyle/>
        <a:p>
          <a:endParaRPr lang="ru-RU"/>
        </a:p>
      </dgm:t>
    </dgm:pt>
    <dgm:pt modelId="{E1B43C39-6656-41EA-9F9E-7FFC8FFA2027}" type="pres">
      <dgm:prSet presAssocID="{A52AAE4D-EBB6-4C35-A709-DDCD19FB043E}" presName="node" presStyleLbl="node1" presStyleIdx="10" presStyleCnt="12" custLinFactNeighborY="-5594">
        <dgm:presLayoutVars>
          <dgm:bulletEnabled val="1"/>
        </dgm:presLayoutVars>
      </dgm:prSet>
      <dgm:spPr/>
      <dgm:t>
        <a:bodyPr/>
        <a:lstStyle/>
        <a:p>
          <a:endParaRPr lang="ru-RU"/>
        </a:p>
      </dgm:t>
    </dgm:pt>
    <dgm:pt modelId="{3194BA77-56BD-4251-84F4-7D8BFA38851D}" type="pres">
      <dgm:prSet presAssocID="{8B11F81E-FD7E-437B-AFC1-D2A96EF0396D}" presName="sibTrans" presStyleCnt="0"/>
      <dgm:spPr/>
      <dgm:t>
        <a:bodyPr/>
        <a:lstStyle/>
        <a:p>
          <a:endParaRPr lang="ru-RU"/>
        </a:p>
      </dgm:t>
    </dgm:pt>
    <dgm:pt modelId="{0ACD0026-9551-4FF6-B680-A10C93C1C3A7}" type="pres">
      <dgm:prSet presAssocID="{7C8B24F1-D8F3-49DD-AE23-AC0B3EDA2D93}" presName="node" presStyleLbl="node1" presStyleIdx="11" presStyleCnt="12" custLinFactNeighborY="-5594">
        <dgm:presLayoutVars>
          <dgm:bulletEnabled val="1"/>
        </dgm:presLayoutVars>
      </dgm:prSet>
      <dgm:spPr/>
      <dgm:t>
        <a:bodyPr/>
        <a:lstStyle/>
        <a:p>
          <a:endParaRPr lang="ru-RU"/>
        </a:p>
      </dgm:t>
    </dgm:pt>
  </dgm:ptLst>
  <dgm:cxnLst>
    <dgm:cxn modelId="{9F0F2241-E73E-48ED-B03E-DE9AF77C1162}" srcId="{BEDE184C-41C5-4080-AD75-70249F683FAC}" destId="{C1EFA7C9-3194-40AF-A396-0863DD50AA85}" srcOrd="1" destOrd="0" parTransId="{AE705F64-88AD-4E27-8C48-39548360CD19}" sibTransId="{D1819713-8B63-4328-8C0D-BF10306FA8BD}"/>
    <dgm:cxn modelId="{D4B7A3F2-84DE-4032-99C3-C54EE6F038F0}" srcId="{BEDE184C-41C5-4080-AD75-70249F683FAC}" destId="{E1AD8EF4-8B0D-4106-8DBD-9FFF60FFCF1A}" srcOrd="9" destOrd="0" parTransId="{87CD8BF1-C699-4797-9F98-96E17BFFC787}" sibTransId="{CEBDB32A-4433-402B-B001-8671D827FC71}"/>
    <dgm:cxn modelId="{B2A79181-A21C-4147-BCEE-8FAD05DF10DD}" type="presOf" srcId="{BEDE184C-41C5-4080-AD75-70249F683FAC}" destId="{B1A2A052-1766-4E92-A131-CA5F4EEFC075}" srcOrd="0" destOrd="0" presId="urn:microsoft.com/office/officeart/2005/8/layout/default"/>
    <dgm:cxn modelId="{C76277ED-3A8E-4626-8692-76644DE38C15}" type="presOf" srcId="{45B4D82A-8071-428A-87E2-3A976913C4BE}" destId="{13B3CC19-77FA-4853-996F-46D058AA7F48}" srcOrd="0" destOrd="0" presId="urn:microsoft.com/office/officeart/2005/8/layout/default"/>
    <dgm:cxn modelId="{7CC677F1-DF56-492B-8F34-5A9443814866}" srcId="{BEDE184C-41C5-4080-AD75-70249F683FAC}" destId="{7FBDABC8-6E7D-4C9B-86C7-F073908A166B}" srcOrd="8" destOrd="0" parTransId="{6C39E409-4A0B-454E-9F8D-EFB894B0F012}" sibTransId="{9C3B73E9-3AB7-4CE3-9B27-D085973BBD07}"/>
    <dgm:cxn modelId="{67312F20-BBBA-480E-A979-25FED51E71E4}" srcId="{BEDE184C-41C5-4080-AD75-70249F683FAC}" destId="{727790CD-7C47-419D-9FDE-F4D6958BC1DC}" srcOrd="4" destOrd="0" parTransId="{B6DC4275-9BD3-44FE-96FE-0161F30B8F88}" sibTransId="{5167DD75-9841-4E04-9F00-EAEC595D6E40}"/>
    <dgm:cxn modelId="{DB5FB21D-A12F-453E-BCD2-882B34F7AC8B}" type="presOf" srcId="{101BB4ED-A1C0-4F8D-B25A-E590501ACE30}" destId="{AF289D34-8F3D-48BA-A4EE-E6D96129F748}" srcOrd="0" destOrd="0" presId="urn:microsoft.com/office/officeart/2005/8/layout/default"/>
    <dgm:cxn modelId="{4F0205B2-5F64-4519-A963-C7EC46D03D21}" type="presOf" srcId="{F09CA608-CC00-4B70-AF1E-682F3375B0F3}" destId="{73AA6501-4273-49CE-AD4E-568E8D006221}" srcOrd="0" destOrd="0" presId="urn:microsoft.com/office/officeart/2005/8/layout/default"/>
    <dgm:cxn modelId="{C6F68A69-9EB4-4E73-9DC1-F8E2412549B0}" type="presOf" srcId="{A52AAE4D-EBB6-4C35-A709-DDCD19FB043E}" destId="{E1B43C39-6656-41EA-9F9E-7FFC8FFA2027}" srcOrd="0" destOrd="0" presId="urn:microsoft.com/office/officeart/2005/8/layout/default"/>
    <dgm:cxn modelId="{4BCC2C78-3FEA-4CFC-84B7-CD24507A8DD5}" srcId="{BEDE184C-41C5-4080-AD75-70249F683FAC}" destId="{45B4D82A-8071-428A-87E2-3A976913C4BE}" srcOrd="0" destOrd="0" parTransId="{F77E144F-D105-4FF0-BC8D-DBEC29A95A5D}" sibTransId="{01EA66FD-90F9-49B5-B9F1-E78B7C320896}"/>
    <dgm:cxn modelId="{0EC7EFBC-F611-410F-BCCC-7E0B54958BCB}" srcId="{BEDE184C-41C5-4080-AD75-70249F683FAC}" destId="{101BB4ED-A1C0-4F8D-B25A-E590501ACE30}" srcOrd="2" destOrd="0" parTransId="{12C11F9A-80FE-406E-B654-030A4AAF841E}" sibTransId="{63A62EFB-ABD6-4774-A6C5-FEAEFB035EE4}"/>
    <dgm:cxn modelId="{A9D6F57D-9A07-4509-B75E-12B3283D4988}" type="presOf" srcId="{727790CD-7C47-419D-9FDE-F4D6958BC1DC}" destId="{AA54C0E7-79B2-4583-836E-92380FAF8B72}" srcOrd="0" destOrd="0" presId="urn:microsoft.com/office/officeart/2005/8/layout/default"/>
    <dgm:cxn modelId="{88A9E138-6878-42DE-B409-8A8D2921F2B0}" type="presOf" srcId="{C1EFA7C9-3194-40AF-A396-0863DD50AA85}" destId="{0F9DC3DB-6195-41C7-A561-F9E8077592E7}" srcOrd="0" destOrd="0" presId="urn:microsoft.com/office/officeart/2005/8/layout/default"/>
    <dgm:cxn modelId="{E5936B9F-80F9-4355-93D8-F9E01879C3FE}" srcId="{BEDE184C-41C5-4080-AD75-70249F683FAC}" destId="{FF7867E8-E3AB-444D-801C-5858388D5A36}" srcOrd="3" destOrd="0" parTransId="{DA3323B1-DF90-4241-A6A3-1F6946C5EE6D}" sibTransId="{CF8908D3-EA6A-4518-AFAB-ED06CCE9E3F6}"/>
    <dgm:cxn modelId="{F63000F7-F112-4021-93AF-1284BFEF9EE5}" type="presOf" srcId="{7FBDABC8-6E7D-4C9B-86C7-F073908A166B}" destId="{B17F9629-4058-4372-9B38-982FAF639EE3}" srcOrd="0" destOrd="0" presId="urn:microsoft.com/office/officeart/2005/8/layout/default"/>
    <dgm:cxn modelId="{7B53F9C2-8B3B-4072-A2C7-BE208A0134C3}" srcId="{BEDE184C-41C5-4080-AD75-70249F683FAC}" destId="{48D649A3-A749-4C35-A0AA-B324F9BC075B}" srcOrd="7" destOrd="0" parTransId="{A38ADF55-1135-4240-BD0D-34544EFA2D90}" sibTransId="{BD8575C5-3ED9-40D6-A02F-3B92C337D514}"/>
    <dgm:cxn modelId="{90A4B752-A7BA-46C8-BABB-A7403F50E7C0}" type="presOf" srcId="{7C8B24F1-D8F3-49DD-AE23-AC0B3EDA2D93}" destId="{0ACD0026-9551-4FF6-B680-A10C93C1C3A7}" srcOrd="0" destOrd="0" presId="urn:microsoft.com/office/officeart/2005/8/layout/default"/>
    <dgm:cxn modelId="{27BDE591-98FE-4BD8-93C9-34686ADC3E08}" type="presOf" srcId="{5FB14710-713C-4EB0-9C58-872E774B0E02}" destId="{861D7953-E1D7-4600-82E9-FC9E84ABFDE4}" srcOrd="0" destOrd="0" presId="urn:microsoft.com/office/officeart/2005/8/layout/default"/>
    <dgm:cxn modelId="{91A3D708-F117-4437-ACF7-AA8F3FA7CD47}" srcId="{BEDE184C-41C5-4080-AD75-70249F683FAC}" destId="{5FB14710-713C-4EB0-9C58-872E774B0E02}" srcOrd="6" destOrd="0" parTransId="{0AD5E8B4-7CCA-46F9-8CA6-000026CFE542}" sibTransId="{B3F5C48E-6C7F-4ECD-8FC8-D0B7317D8CE6}"/>
    <dgm:cxn modelId="{99FE0EF9-6418-4402-9643-5E813ADBE6BC}" type="presOf" srcId="{48D649A3-A749-4C35-A0AA-B324F9BC075B}" destId="{360AC1B6-E19C-45F9-BC16-97ED8636C31B}" srcOrd="0" destOrd="0" presId="urn:microsoft.com/office/officeart/2005/8/layout/default"/>
    <dgm:cxn modelId="{50A27032-79AE-4E8E-AED9-D0C08FB438E1}" srcId="{BEDE184C-41C5-4080-AD75-70249F683FAC}" destId="{A52AAE4D-EBB6-4C35-A709-DDCD19FB043E}" srcOrd="10" destOrd="0" parTransId="{21B1584B-2054-41FD-AE3F-79DD54969693}" sibTransId="{8B11F81E-FD7E-437B-AFC1-D2A96EF0396D}"/>
    <dgm:cxn modelId="{3228DE38-681B-4E63-895A-530FE6437376}" srcId="{BEDE184C-41C5-4080-AD75-70249F683FAC}" destId="{F09CA608-CC00-4B70-AF1E-682F3375B0F3}" srcOrd="5" destOrd="0" parTransId="{0DA1982C-E5AE-414A-8E46-AC62F60FA32B}" sibTransId="{E79DCD13-784C-459C-A27F-47A3B06BBD00}"/>
    <dgm:cxn modelId="{82C21F74-7582-4FD3-B482-63428B23515C}" type="presOf" srcId="{E1AD8EF4-8B0D-4106-8DBD-9FFF60FFCF1A}" destId="{49048726-6570-4AE5-AF41-DECC31BCA734}" srcOrd="0" destOrd="0" presId="urn:microsoft.com/office/officeart/2005/8/layout/default"/>
    <dgm:cxn modelId="{1B1B2CD4-35CF-4454-AE12-FE7444FADD05}" srcId="{BEDE184C-41C5-4080-AD75-70249F683FAC}" destId="{7C8B24F1-D8F3-49DD-AE23-AC0B3EDA2D93}" srcOrd="11" destOrd="0" parTransId="{EE6B2763-BA4E-4C93-9CDE-8BCAB9DBD432}" sibTransId="{3AE154DF-FE5E-46DE-AED4-0163D4FB03F7}"/>
    <dgm:cxn modelId="{79893176-E02F-4BDB-BC3B-44BBB7504441}" type="presOf" srcId="{FF7867E8-E3AB-444D-801C-5858388D5A36}" destId="{04F7501D-11A4-4574-ADE9-CBDEAFBFA6E7}" srcOrd="0" destOrd="0" presId="urn:microsoft.com/office/officeart/2005/8/layout/default"/>
    <dgm:cxn modelId="{8EFDCDF2-6F6C-47C0-9EDA-00C2B61ACFC5}" type="presParOf" srcId="{B1A2A052-1766-4E92-A131-CA5F4EEFC075}" destId="{13B3CC19-77FA-4853-996F-46D058AA7F48}" srcOrd="0" destOrd="0" presId="urn:microsoft.com/office/officeart/2005/8/layout/default"/>
    <dgm:cxn modelId="{E21A4052-3CC0-467A-80FA-7B0A76F6490B}" type="presParOf" srcId="{B1A2A052-1766-4E92-A131-CA5F4EEFC075}" destId="{32AA6194-917F-4A9B-AC19-5DD3BE0F5152}" srcOrd="1" destOrd="0" presId="urn:microsoft.com/office/officeart/2005/8/layout/default"/>
    <dgm:cxn modelId="{E3FEA884-9681-4241-A4CE-9C3AEB97F794}" type="presParOf" srcId="{B1A2A052-1766-4E92-A131-CA5F4EEFC075}" destId="{0F9DC3DB-6195-41C7-A561-F9E8077592E7}" srcOrd="2" destOrd="0" presId="urn:microsoft.com/office/officeart/2005/8/layout/default"/>
    <dgm:cxn modelId="{F094DD01-8C64-467F-A9D0-4C0948F19CE9}" type="presParOf" srcId="{B1A2A052-1766-4E92-A131-CA5F4EEFC075}" destId="{5B35E7AB-52B5-4CF5-BC88-011725294A5A}" srcOrd="3" destOrd="0" presId="urn:microsoft.com/office/officeart/2005/8/layout/default"/>
    <dgm:cxn modelId="{9D93EB9E-B498-4DF2-AF49-BC20ACD56A94}" type="presParOf" srcId="{B1A2A052-1766-4E92-A131-CA5F4EEFC075}" destId="{AF289D34-8F3D-48BA-A4EE-E6D96129F748}" srcOrd="4" destOrd="0" presId="urn:microsoft.com/office/officeart/2005/8/layout/default"/>
    <dgm:cxn modelId="{B0FECAD4-7EB6-457B-88C8-CA6E43FBFE08}" type="presParOf" srcId="{B1A2A052-1766-4E92-A131-CA5F4EEFC075}" destId="{F7C77269-4C1D-4523-8025-A464396E2CFF}" srcOrd="5" destOrd="0" presId="urn:microsoft.com/office/officeart/2005/8/layout/default"/>
    <dgm:cxn modelId="{FC403A1B-F400-458C-950E-B5EE63CA8817}" type="presParOf" srcId="{B1A2A052-1766-4E92-A131-CA5F4EEFC075}" destId="{04F7501D-11A4-4574-ADE9-CBDEAFBFA6E7}" srcOrd="6" destOrd="0" presId="urn:microsoft.com/office/officeart/2005/8/layout/default"/>
    <dgm:cxn modelId="{034A1922-1DA5-48E9-B6FD-09D82CA2EE43}" type="presParOf" srcId="{B1A2A052-1766-4E92-A131-CA5F4EEFC075}" destId="{025CB50D-1977-48E0-BDC2-C09958226718}" srcOrd="7" destOrd="0" presId="urn:microsoft.com/office/officeart/2005/8/layout/default"/>
    <dgm:cxn modelId="{672799C7-C395-4FBD-B2E3-1B9295EC01A1}" type="presParOf" srcId="{B1A2A052-1766-4E92-A131-CA5F4EEFC075}" destId="{AA54C0E7-79B2-4583-836E-92380FAF8B72}" srcOrd="8" destOrd="0" presId="urn:microsoft.com/office/officeart/2005/8/layout/default"/>
    <dgm:cxn modelId="{6D228BFD-D926-450F-8467-7E3CA759187A}" type="presParOf" srcId="{B1A2A052-1766-4E92-A131-CA5F4EEFC075}" destId="{4BA87CCA-02C3-4A06-900D-77EE9CB97B62}" srcOrd="9" destOrd="0" presId="urn:microsoft.com/office/officeart/2005/8/layout/default"/>
    <dgm:cxn modelId="{5AFF8417-8AE2-4BA8-81C4-482E88978978}" type="presParOf" srcId="{B1A2A052-1766-4E92-A131-CA5F4EEFC075}" destId="{73AA6501-4273-49CE-AD4E-568E8D006221}" srcOrd="10" destOrd="0" presId="urn:microsoft.com/office/officeart/2005/8/layout/default"/>
    <dgm:cxn modelId="{8194524F-92FD-4175-80A8-2D860CC19EF7}" type="presParOf" srcId="{B1A2A052-1766-4E92-A131-CA5F4EEFC075}" destId="{1A2F6A06-FD53-498B-89F6-5A17DF3EDC5F}" srcOrd="11" destOrd="0" presId="urn:microsoft.com/office/officeart/2005/8/layout/default"/>
    <dgm:cxn modelId="{EA2E383A-6646-4654-B4E0-E14EA44F5D81}" type="presParOf" srcId="{B1A2A052-1766-4E92-A131-CA5F4EEFC075}" destId="{861D7953-E1D7-4600-82E9-FC9E84ABFDE4}" srcOrd="12" destOrd="0" presId="urn:microsoft.com/office/officeart/2005/8/layout/default"/>
    <dgm:cxn modelId="{A8FDA764-CD06-44BC-876F-70BD191ED2F5}" type="presParOf" srcId="{B1A2A052-1766-4E92-A131-CA5F4EEFC075}" destId="{8CD1F16B-49D8-4EFD-923F-3D5A396EA29C}" srcOrd="13" destOrd="0" presId="urn:microsoft.com/office/officeart/2005/8/layout/default"/>
    <dgm:cxn modelId="{1F27CCAE-509B-4735-AAEE-11D5E66C9251}" type="presParOf" srcId="{B1A2A052-1766-4E92-A131-CA5F4EEFC075}" destId="{360AC1B6-E19C-45F9-BC16-97ED8636C31B}" srcOrd="14" destOrd="0" presId="urn:microsoft.com/office/officeart/2005/8/layout/default"/>
    <dgm:cxn modelId="{92EE72EF-27C7-49FB-AEED-B69B74A1BA66}" type="presParOf" srcId="{B1A2A052-1766-4E92-A131-CA5F4EEFC075}" destId="{96DDFE96-8414-4F36-9CE7-FB71471FFEB4}" srcOrd="15" destOrd="0" presId="urn:microsoft.com/office/officeart/2005/8/layout/default"/>
    <dgm:cxn modelId="{633A1593-4FB2-4FAA-A141-29CCB0031DB4}" type="presParOf" srcId="{B1A2A052-1766-4E92-A131-CA5F4EEFC075}" destId="{B17F9629-4058-4372-9B38-982FAF639EE3}" srcOrd="16" destOrd="0" presId="urn:microsoft.com/office/officeart/2005/8/layout/default"/>
    <dgm:cxn modelId="{601F3EB3-423A-4C15-AB95-BA8041CA1ED8}" type="presParOf" srcId="{B1A2A052-1766-4E92-A131-CA5F4EEFC075}" destId="{AAE62ED3-47CC-4084-91D9-B98BFBE9D8CB}" srcOrd="17" destOrd="0" presId="urn:microsoft.com/office/officeart/2005/8/layout/default"/>
    <dgm:cxn modelId="{17AFF616-A4D3-4DCA-89C8-5A63C5F80230}" type="presParOf" srcId="{B1A2A052-1766-4E92-A131-CA5F4EEFC075}" destId="{49048726-6570-4AE5-AF41-DECC31BCA734}" srcOrd="18" destOrd="0" presId="urn:microsoft.com/office/officeart/2005/8/layout/default"/>
    <dgm:cxn modelId="{9EF09217-F490-46DC-BBF8-A801627BE9A8}" type="presParOf" srcId="{B1A2A052-1766-4E92-A131-CA5F4EEFC075}" destId="{69E3FF92-242D-421E-9B96-3CF6E70E6A1C}" srcOrd="19" destOrd="0" presId="urn:microsoft.com/office/officeart/2005/8/layout/default"/>
    <dgm:cxn modelId="{8DA4F948-1B6E-40D6-8164-9DC6D732A3F9}" type="presParOf" srcId="{B1A2A052-1766-4E92-A131-CA5F4EEFC075}" destId="{E1B43C39-6656-41EA-9F9E-7FFC8FFA2027}" srcOrd="20" destOrd="0" presId="urn:microsoft.com/office/officeart/2005/8/layout/default"/>
    <dgm:cxn modelId="{A887BDB6-E8FA-4E46-A790-7636963B9343}" type="presParOf" srcId="{B1A2A052-1766-4E92-A131-CA5F4EEFC075}" destId="{3194BA77-56BD-4251-84F4-7D8BFA38851D}" srcOrd="21" destOrd="0" presId="urn:microsoft.com/office/officeart/2005/8/layout/default"/>
    <dgm:cxn modelId="{08A6A9B1-8113-4E10-9346-9484CEDF27D0}" type="presParOf" srcId="{B1A2A052-1766-4E92-A131-CA5F4EEFC075}" destId="{0ACD0026-9551-4FF6-B680-A10C93C1C3A7}" srcOrd="22"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D2C0875-001E-404A-A8D3-79B23E506614}"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ru-RU"/>
        </a:p>
      </dgm:t>
    </dgm:pt>
    <dgm:pt modelId="{926CD322-1036-4640-A47E-62A701933157}">
      <dgm:prSet phldrT="[Текст]" custT="1"/>
      <dgm:spPr/>
      <dgm:t>
        <a:bodyPr/>
        <a:lstStyle/>
        <a:p>
          <a:r>
            <a:rPr lang="ru-RU" sz="1400" dirty="0" smtClean="0">
              <a:solidFill>
                <a:schemeClr val="tx1"/>
              </a:solidFill>
              <a:latin typeface="Times New Roman" panose="02020603050405020304" pitchFamily="18" charset="0"/>
              <a:cs typeface="Times New Roman" panose="02020603050405020304" pitchFamily="18" charset="0"/>
            </a:rPr>
            <a:t>Адресная поддержка одаренных школьников, талантливой молодежи и на проведение мероприятий по формированию положительного имиджа педагога</a:t>
          </a:r>
          <a:endParaRPr lang="ru-RU" sz="1400" dirty="0">
            <a:solidFill>
              <a:schemeClr val="tx1"/>
            </a:solidFill>
            <a:latin typeface="Times New Roman" panose="02020603050405020304" pitchFamily="18" charset="0"/>
            <a:cs typeface="Times New Roman" panose="02020603050405020304" pitchFamily="18" charset="0"/>
          </a:endParaRPr>
        </a:p>
      </dgm:t>
    </dgm:pt>
    <dgm:pt modelId="{F53471B0-41E4-42C6-8057-1D49D781C408}" type="parTrans" cxnId="{A74367AC-95E7-48CE-BD00-6EB0D29226C4}">
      <dgm:prSet/>
      <dgm:spPr/>
      <dgm:t>
        <a:bodyPr/>
        <a:lstStyle/>
        <a:p>
          <a:endParaRPr lang="ru-RU" sz="1400">
            <a:solidFill>
              <a:schemeClr val="tx1"/>
            </a:solidFill>
            <a:latin typeface="Times New Roman" panose="02020603050405020304" pitchFamily="18" charset="0"/>
            <a:cs typeface="Times New Roman" panose="02020603050405020304" pitchFamily="18" charset="0"/>
          </a:endParaRPr>
        </a:p>
      </dgm:t>
    </dgm:pt>
    <dgm:pt modelId="{2AAF6760-88C1-4961-9756-BA4D7F7FA950}" type="sibTrans" cxnId="{A74367AC-95E7-48CE-BD00-6EB0D29226C4}">
      <dgm:prSet/>
      <dgm:spPr/>
      <dgm:t>
        <a:bodyPr/>
        <a:lstStyle/>
        <a:p>
          <a:endParaRPr lang="ru-RU" sz="1400">
            <a:solidFill>
              <a:schemeClr val="tx1"/>
            </a:solidFill>
            <a:latin typeface="Times New Roman" panose="02020603050405020304" pitchFamily="18" charset="0"/>
            <a:cs typeface="Times New Roman" panose="02020603050405020304" pitchFamily="18" charset="0"/>
          </a:endParaRPr>
        </a:p>
      </dgm:t>
    </dgm:pt>
    <dgm:pt modelId="{D0906297-6F17-4BDA-8E91-B5570EC14DE1}">
      <dgm:prSet phldrT="[Текст]" custT="1"/>
      <dgm:spPr/>
      <dgm:t>
        <a:bodyPr/>
        <a:lstStyle/>
        <a:p>
          <a:pPr>
            <a:lnSpc>
              <a:spcPct val="100000"/>
            </a:lnSpc>
            <a:spcAft>
              <a:spcPts val="0"/>
            </a:spcAft>
          </a:pPr>
          <a:r>
            <a:rPr lang="ru-RU" sz="1400" dirty="0" smtClean="0">
              <a:solidFill>
                <a:schemeClr val="tx1"/>
              </a:solidFill>
              <a:latin typeface="Times New Roman" panose="02020603050405020304" pitchFamily="18" charset="0"/>
              <a:cs typeface="Times New Roman" panose="02020603050405020304" pitchFamily="18" charset="0"/>
            </a:rPr>
            <a:t>1 884,5 тыс. руб. - 100% от плановых назначений</a:t>
          </a:r>
          <a:endParaRPr lang="ru-RU" sz="1400" dirty="0">
            <a:solidFill>
              <a:schemeClr val="tx1"/>
            </a:solidFill>
            <a:latin typeface="Times New Roman" panose="02020603050405020304" pitchFamily="18" charset="0"/>
            <a:cs typeface="Times New Roman" panose="02020603050405020304" pitchFamily="18" charset="0"/>
          </a:endParaRPr>
        </a:p>
      </dgm:t>
    </dgm:pt>
    <dgm:pt modelId="{0D2C4979-3A56-4FC4-8FEB-829BDAD4A514}" type="parTrans" cxnId="{4DB862CF-4CAA-40F6-9CE4-CB0AAF2B50F7}">
      <dgm:prSet/>
      <dgm:spPr/>
      <dgm:t>
        <a:bodyPr/>
        <a:lstStyle/>
        <a:p>
          <a:endParaRPr lang="ru-RU" sz="1400">
            <a:solidFill>
              <a:schemeClr val="tx1"/>
            </a:solidFill>
            <a:latin typeface="Times New Roman" panose="02020603050405020304" pitchFamily="18" charset="0"/>
            <a:cs typeface="Times New Roman" panose="02020603050405020304" pitchFamily="18" charset="0"/>
          </a:endParaRPr>
        </a:p>
      </dgm:t>
    </dgm:pt>
    <dgm:pt modelId="{153B507E-205F-4C5C-AA7B-8B0559F3051F}" type="sibTrans" cxnId="{4DB862CF-4CAA-40F6-9CE4-CB0AAF2B50F7}">
      <dgm:prSet/>
      <dgm:spPr/>
      <dgm:t>
        <a:bodyPr/>
        <a:lstStyle/>
        <a:p>
          <a:endParaRPr lang="ru-RU" sz="1400">
            <a:solidFill>
              <a:schemeClr val="tx1"/>
            </a:solidFill>
            <a:latin typeface="Times New Roman" panose="02020603050405020304" pitchFamily="18" charset="0"/>
            <a:cs typeface="Times New Roman" panose="02020603050405020304" pitchFamily="18" charset="0"/>
          </a:endParaRPr>
        </a:p>
      </dgm:t>
    </dgm:pt>
    <dgm:pt modelId="{3FC77DC5-A4FF-49C4-AF1A-937A8EEF7E40}">
      <dgm:prSet phldrT="[Текст]" custT="1"/>
      <dgm:spPr/>
      <dgm:t>
        <a:bodyPr/>
        <a:lstStyle/>
        <a:p>
          <a:r>
            <a:rPr lang="ru-RU" sz="1400" dirty="0" smtClean="0">
              <a:solidFill>
                <a:schemeClr val="tx1"/>
              </a:solidFill>
              <a:latin typeface="Times New Roman" panose="02020603050405020304" pitchFamily="18" charset="0"/>
              <a:cs typeface="Times New Roman" panose="02020603050405020304" pitchFamily="18" charset="0"/>
            </a:rPr>
            <a:t>Организация питания учащихся в общеобразовательных учреждениях</a:t>
          </a:r>
          <a:endParaRPr lang="ru-RU" sz="1400" dirty="0">
            <a:solidFill>
              <a:schemeClr val="tx1"/>
            </a:solidFill>
            <a:latin typeface="Times New Roman" panose="02020603050405020304" pitchFamily="18" charset="0"/>
            <a:cs typeface="Times New Roman" panose="02020603050405020304" pitchFamily="18" charset="0"/>
          </a:endParaRPr>
        </a:p>
      </dgm:t>
    </dgm:pt>
    <dgm:pt modelId="{F579C4A2-60D3-496C-ACAC-30E2BC9C781B}" type="parTrans" cxnId="{8C834FBC-8EE9-494C-9032-D15865458675}">
      <dgm:prSet/>
      <dgm:spPr/>
      <dgm:t>
        <a:bodyPr/>
        <a:lstStyle/>
        <a:p>
          <a:endParaRPr lang="ru-RU" sz="1400">
            <a:solidFill>
              <a:schemeClr val="tx1"/>
            </a:solidFill>
            <a:latin typeface="Times New Roman" panose="02020603050405020304" pitchFamily="18" charset="0"/>
            <a:cs typeface="Times New Roman" panose="02020603050405020304" pitchFamily="18" charset="0"/>
          </a:endParaRPr>
        </a:p>
      </dgm:t>
    </dgm:pt>
    <dgm:pt modelId="{49B8F35B-AC37-4344-9E7F-A18BA4FEC1F1}" type="sibTrans" cxnId="{8C834FBC-8EE9-494C-9032-D15865458675}">
      <dgm:prSet/>
      <dgm:spPr/>
      <dgm:t>
        <a:bodyPr/>
        <a:lstStyle/>
        <a:p>
          <a:endParaRPr lang="ru-RU" sz="1400">
            <a:solidFill>
              <a:schemeClr val="tx1"/>
            </a:solidFill>
            <a:latin typeface="Times New Roman" panose="02020603050405020304" pitchFamily="18" charset="0"/>
            <a:cs typeface="Times New Roman" panose="02020603050405020304" pitchFamily="18" charset="0"/>
          </a:endParaRPr>
        </a:p>
      </dgm:t>
    </dgm:pt>
    <dgm:pt modelId="{14F5C395-DDF9-4904-A78A-DC73E95E8342}">
      <dgm:prSet phldrT="[Текст]" custT="1"/>
      <dgm:spPr/>
      <dgm:t>
        <a:bodyPr/>
        <a:lstStyle/>
        <a:p>
          <a:pPr marL="0" marR="0" indent="0" algn="l" defTabSz="914400" eaLnBrk="1" fontAlgn="auto" latinLnBrk="0" hangingPunct="1">
            <a:lnSpc>
              <a:spcPct val="100000"/>
            </a:lnSpc>
            <a:spcBef>
              <a:spcPts val="0"/>
            </a:spcBef>
            <a:spcAft>
              <a:spcPts val="0"/>
            </a:spcAft>
            <a:buClrTx/>
            <a:buSzTx/>
            <a:buFontTx/>
            <a:buNone/>
            <a:tabLst/>
            <a:defRPr/>
          </a:pPr>
          <a:r>
            <a:rPr lang="ru-RU" sz="1400" dirty="0" smtClean="0">
              <a:solidFill>
                <a:schemeClr val="tx1"/>
              </a:solidFill>
              <a:latin typeface="Times New Roman" panose="02020603050405020304" pitchFamily="18" charset="0"/>
              <a:cs typeface="Times New Roman" panose="02020603050405020304" pitchFamily="18" charset="0"/>
            </a:rPr>
            <a:t> 18 502,4 тыс. руб. – 98,6% от плановых назначений</a:t>
          </a:r>
          <a:endParaRPr lang="ru-RU" sz="1400" dirty="0">
            <a:solidFill>
              <a:schemeClr val="tx1"/>
            </a:solidFill>
            <a:latin typeface="Times New Roman" panose="02020603050405020304" pitchFamily="18" charset="0"/>
            <a:cs typeface="Times New Roman" panose="02020603050405020304" pitchFamily="18" charset="0"/>
          </a:endParaRPr>
        </a:p>
      </dgm:t>
    </dgm:pt>
    <dgm:pt modelId="{A1B3E9A4-9CB0-447E-A3D6-82B24BBD583F}" type="parTrans" cxnId="{69122A34-8B78-419C-86C8-A4A1070A8A0D}">
      <dgm:prSet/>
      <dgm:spPr/>
      <dgm:t>
        <a:bodyPr/>
        <a:lstStyle/>
        <a:p>
          <a:endParaRPr lang="ru-RU" sz="1400">
            <a:solidFill>
              <a:schemeClr val="tx1"/>
            </a:solidFill>
            <a:latin typeface="Times New Roman" panose="02020603050405020304" pitchFamily="18" charset="0"/>
            <a:cs typeface="Times New Roman" panose="02020603050405020304" pitchFamily="18" charset="0"/>
          </a:endParaRPr>
        </a:p>
      </dgm:t>
    </dgm:pt>
    <dgm:pt modelId="{B1B48C76-0D72-42E7-8FE8-FB1AA48E481C}" type="sibTrans" cxnId="{69122A34-8B78-419C-86C8-A4A1070A8A0D}">
      <dgm:prSet/>
      <dgm:spPr/>
      <dgm:t>
        <a:bodyPr/>
        <a:lstStyle/>
        <a:p>
          <a:endParaRPr lang="ru-RU" sz="1400">
            <a:solidFill>
              <a:schemeClr val="tx1"/>
            </a:solidFill>
            <a:latin typeface="Times New Roman" panose="02020603050405020304" pitchFamily="18" charset="0"/>
            <a:cs typeface="Times New Roman" panose="02020603050405020304" pitchFamily="18" charset="0"/>
          </a:endParaRPr>
        </a:p>
      </dgm:t>
    </dgm:pt>
    <dgm:pt modelId="{7EA43A23-624D-42C4-A851-45CCF5051E6D}">
      <dgm:prSet phldrT="[Текст]" custT="1"/>
      <dgm:spPr/>
      <dgm:t>
        <a:bodyPr/>
        <a:lstStyle/>
        <a:p>
          <a:r>
            <a:rPr lang="ru-RU" sz="1400" dirty="0" smtClean="0">
              <a:solidFill>
                <a:schemeClr val="tx1"/>
              </a:solidFill>
              <a:latin typeface="Times New Roman" panose="02020603050405020304" pitchFamily="18" charset="0"/>
              <a:cs typeface="Times New Roman" panose="02020603050405020304" pitchFamily="18" charset="0"/>
            </a:rPr>
            <a:t>Проведение оздоровительной кампании</a:t>
          </a:r>
          <a:endParaRPr lang="ru-RU" sz="1400" dirty="0">
            <a:solidFill>
              <a:schemeClr val="tx1"/>
            </a:solidFill>
            <a:latin typeface="Times New Roman" panose="02020603050405020304" pitchFamily="18" charset="0"/>
            <a:cs typeface="Times New Roman" panose="02020603050405020304" pitchFamily="18" charset="0"/>
          </a:endParaRPr>
        </a:p>
      </dgm:t>
    </dgm:pt>
    <dgm:pt modelId="{8683F781-B460-4C67-9E86-39C54FB079D8}" type="parTrans" cxnId="{184AC747-470E-483C-A690-2682E1947A36}">
      <dgm:prSet/>
      <dgm:spPr/>
      <dgm:t>
        <a:bodyPr/>
        <a:lstStyle/>
        <a:p>
          <a:endParaRPr lang="ru-RU" sz="1400">
            <a:solidFill>
              <a:schemeClr val="tx1"/>
            </a:solidFill>
            <a:latin typeface="Times New Roman" panose="02020603050405020304" pitchFamily="18" charset="0"/>
            <a:cs typeface="Times New Roman" panose="02020603050405020304" pitchFamily="18" charset="0"/>
          </a:endParaRPr>
        </a:p>
      </dgm:t>
    </dgm:pt>
    <dgm:pt modelId="{2770928E-0240-4176-BFC3-621FB365A00D}" type="sibTrans" cxnId="{184AC747-470E-483C-A690-2682E1947A36}">
      <dgm:prSet/>
      <dgm:spPr/>
      <dgm:t>
        <a:bodyPr/>
        <a:lstStyle/>
        <a:p>
          <a:endParaRPr lang="ru-RU" sz="1400">
            <a:solidFill>
              <a:schemeClr val="tx1"/>
            </a:solidFill>
            <a:latin typeface="Times New Roman" panose="02020603050405020304" pitchFamily="18" charset="0"/>
            <a:cs typeface="Times New Roman" panose="02020603050405020304" pitchFamily="18" charset="0"/>
          </a:endParaRPr>
        </a:p>
      </dgm:t>
    </dgm:pt>
    <dgm:pt modelId="{8B46E530-895A-46D1-ACEC-294B728AD8D3}">
      <dgm:prSet phldrT="[Текст]" custT="1"/>
      <dgm:spPr/>
      <dgm:t>
        <a:bodyPr/>
        <a:lstStyle/>
        <a:p>
          <a:pPr marL="0" marR="0" indent="0" algn="l" defTabSz="914400" eaLnBrk="1" fontAlgn="auto" latinLnBrk="0" hangingPunct="1">
            <a:lnSpc>
              <a:spcPct val="100000"/>
            </a:lnSpc>
            <a:spcBef>
              <a:spcPts val="0"/>
            </a:spcBef>
            <a:spcAft>
              <a:spcPts val="0"/>
            </a:spcAft>
            <a:buClrTx/>
            <a:buSzTx/>
            <a:buFontTx/>
            <a:buNone/>
            <a:tabLst/>
            <a:defRPr/>
          </a:pPr>
          <a:r>
            <a:rPr lang="ru-RU" sz="1400" dirty="0" smtClean="0">
              <a:solidFill>
                <a:schemeClr val="tx1"/>
              </a:solidFill>
              <a:latin typeface="Times New Roman" panose="02020603050405020304" pitchFamily="18" charset="0"/>
              <a:cs typeface="Times New Roman" panose="02020603050405020304" pitchFamily="18" charset="0"/>
            </a:rPr>
            <a:t> 4 855,8 тыс. руб. - 100% от плановых назначений.</a:t>
          </a:r>
        </a:p>
        <a:p>
          <a:pPr algn="ctr" defTabSz="622300">
            <a:lnSpc>
              <a:spcPct val="90000"/>
            </a:lnSpc>
            <a:spcBef>
              <a:spcPct val="0"/>
            </a:spcBef>
            <a:spcAft>
              <a:spcPct val="35000"/>
            </a:spcAft>
          </a:pPr>
          <a:endParaRPr lang="ru-RU" sz="1400" dirty="0">
            <a:solidFill>
              <a:schemeClr val="tx1"/>
            </a:solidFill>
            <a:latin typeface="Times New Roman" panose="02020603050405020304" pitchFamily="18" charset="0"/>
            <a:cs typeface="Times New Roman" panose="02020603050405020304" pitchFamily="18" charset="0"/>
          </a:endParaRPr>
        </a:p>
      </dgm:t>
    </dgm:pt>
    <dgm:pt modelId="{26140617-F561-47E3-B781-FED94663A04F}" type="parTrans" cxnId="{D4112D80-4BA3-4E8C-8E06-25BEEF0367B8}">
      <dgm:prSet/>
      <dgm:spPr/>
      <dgm:t>
        <a:bodyPr/>
        <a:lstStyle/>
        <a:p>
          <a:endParaRPr lang="ru-RU" sz="1400">
            <a:solidFill>
              <a:schemeClr val="tx1"/>
            </a:solidFill>
            <a:latin typeface="Times New Roman" panose="02020603050405020304" pitchFamily="18" charset="0"/>
            <a:cs typeface="Times New Roman" panose="02020603050405020304" pitchFamily="18" charset="0"/>
          </a:endParaRPr>
        </a:p>
      </dgm:t>
    </dgm:pt>
    <dgm:pt modelId="{B93772EB-E322-42B3-A80C-26D4E8DC565E}" type="sibTrans" cxnId="{D4112D80-4BA3-4E8C-8E06-25BEEF0367B8}">
      <dgm:prSet/>
      <dgm:spPr/>
      <dgm:t>
        <a:bodyPr/>
        <a:lstStyle/>
        <a:p>
          <a:endParaRPr lang="ru-RU" sz="1400">
            <a:solidFill>
              <a:schemeClr val="tx1"/>
            </a:solidFill>
            <a:latin typeface="Times New Roman" panose="02020603050405020304" pitchFamily="18" charset="0"/>
            <a:cs typeface="Times New Roman" panose="02020603050405020304" pitchFamily="18" charset="0"/>
          </a:endParaRPr>
        </a:p>
      </dgm:t>
    </dgm:pt>
    <dgm:pt modelId="{3949C894-F1F2-49FD-920F-202DB0EDE987}">
      <dgm:prSet custT="1"/>
      <dgm:spPr/>
      <dgm:t>
        <a:bodyPr/>
        <a:lstStyle/>
        <a:p>
          <a:pPr algn="l"/>
          <a:endParaRPr lang="ru-RU" sz="1400">
            <a:solidFill>
              <a:schemeClr val="tx1"/>
            </a:solidFill>
            <a:latin typeface="Times New Roman" panose="02020603050405020304" pitchFamily="18" charset="0"/>
            <a:cs typeface="Times New Roman" panose="02020603050405020304" pitchFamily="18" charset="0"/>
          </a:endParaRPr>
        </a:p>
      </dgm:t>
    </dgm:pt>
    <dgm:pt modelId="{675A8B36-3178-409A-8672-530FF76F2667}" type="parTrans" cxnId="{3F4CD2DE-85BC-4BD5-AC9F-9E2373C8FCE3}">
      <dgm:prSet/>
      <dgm:spPr/>
      <dgm:t>
        <a:bodyPr/>
        <a:lstStyle/>
        <a:p>
          <a:endParaRPr lang="ru-RU" sz="1400">
            <a:solidFill>
              <a:schemeClr val="tx1"/>
            </a:solidFill>
            <a:latin typeface="Times New Roman" panose="02020603050405020304" pitchFamily="18" charset="0"/>
            <a:cs typeface="Times New Roman" panose="02020603050405020304" pitchFamily="18" charset="0"/>
          </a:endParaRPr>
        </a:p>
      </dgm:t>
    </dgm:pt>
    <dgm:pt modelId="{7A3CD468-EB4D-46E7-B914-6FAC1B89215D}" type="sibTrans" cxnId="{3F4CD2DE-85BC-4BD5-AC9F-9E2373C8FCE3}">
      <dgm:prSet/>
      <dgm:spPr/>
      <dgm:t>
        <a:bodyPr/>
        <a:lstStyle/>
        <a:p>
          <a:endParaRPr lang="ru-RU" sz="1400">
            <a:solidFill>
              <a:schemeClr val="tx1"/>
            </a:solidFill>
            <a:latin typeface="Times New Roman" panose="02020603050405020304" pitchFamily="18" charset="0"/>
            <a:cs typeface="Times New Roman" panose="02020603050405020304" pitchFamily="18" charset="0"/>
          </a:endParaRPr>
        </a:p>
      </dgm:t>
    </dgm:pt>
    <dgm:pt modelId="{8A49DA70-D875-4A73-A753-BF982F620383}">
      <dgm:prSet custT="1"/>
      <dgm:spPr/>
      <dgm:t>
        <a:bodyPr/>
        <a:lstStyle/>
        <a:p>
          <a:r>
            <a:rPr lang="ru-RU" sz="1400" dirty="0" smtClean="0">
              <a:solidFill>
                <a:schemeClr val="tx1"/>
              </a:solidFill>
              <a:latin typeface="Times New Roman" panose="02020603050405020304" pitchFamily="18" charset="0"/>
              <a:cs typeface="Times New Roman" panose="02020603050405020304" pitchFamily="18" charset="0"/>
            </a:rPr>
            <a:t>Компенсация части родительской платы</a:t>
          </a:r>
          <a:endParaRPr lang="ru-RU" sz="1400" dirty="0">
            <a:solidFill>
              <a:schemeClr val="tx1"/>
            </a:solidFill>
            <a:latin typeface="Times New Roman" panose="02020603050405020304" pitchFamily="18" charset="0"/>
            <a:cs typeface="Times New Roman" panose="02020603050405020304" pitchFamily="18" charset="0"/>
          </a:endParaRPr>
        </a:p>
      </dgm:t>
    </dgm:pt>
    <dgm:pt modelId="{6437248F-CCFD-499E-9BF4-39A927B40C4E}" type="parTrans" cxnId="{C9067EE4-FE78-4165-A393-7F0CA298C868}">
      <dgm:prSet/>
      <dgm:spPr/>
      <dgm:t>
        <a:bodyPr/>
        <a:lstStyle/>
        <a:p>
          <a:endParaRPr lang="ru-RU" sz="1400">
            <a:solidFill>
              <a:schemeClr val="tx1"/>
            </a:solidFill>
            <a:latin typeface="Times New Roman" panose="02020603050405020304" pitchFamily="18" charset="0"/>
            <a:cs typeface="Times New Roman" panose="02020603050405020304" pitchFamily="18" charset="0"/>
          </a:endParaRPr>
        </a:p>
      </dgm:t>
    </dgm:pt>
    <dgm:pt modelId="{6E8155AC-8745-4D4D-B276-C0AB2DB58474}" type="sibTrans" cxnId="{C9067EE4-FE78-4165-A393-7F0CA298C868}">
      <dgm:prSet/>
      <dgm:spPr/>
      <dgm:t>
        <a:bodyPr/>
        <a:lstStyle/>
        <a:p>
          <a:endParaRPr lang="ru-RU" sz="1400">
            <a:solidFill>
              <a:schemeClr val="tx1"/>
            </a:solidFill>
            <a:latin typeface="Times New Roman" panose="02020603050405020304" pitchFamily="18" charset="0"/>
            <a:cs typeface="Times New Roman" panose="02020603050405020304" pitchFamily="18" charset="0"/>
          </a:endParaRPr>
        </a:p>
      </dgm:t>
    </dgm:pt>
    <dgm:pt modelId="{D2A64A0E-7D61-490F-B8F3-00810E0878A7}">
      <dgm:prSet custT="1"/>
      <dgm:spPr/>
      <dgm:t>
        <a:bodyPr/>
        <a:lstStyle/>
        <a:p>
          <a:r>
            <a:rPr lang="ru-RU" sz="1400" dirty="0" smtClean="0">
              <a:solidFill>
                <a:schemeClr val="tx1"/>
              </a:solidFill>
              <a:latin typeface="Times New Roman" panose="02020603050405020304" pitchFamily="18" charset="0"/>
              <a:cs typeface="Times New Roman" panose="02020603050405020304" pitchFamily="18" charset="0"/>
            </a:rPr>
            <a:t>9 030,6 тыс. руб. - 100% от плановых назначений</a:t>
          </a:r>
          <a:endParaRPr lang="ru-RU" sz="1400" dirty="0">
            <a:solidFill>
              <a:schemeClr val="tx1"/>
            </a:solidFill>
            <a:latin typeface="Times New Roman" panose="02020603050405020304" pitchFamily="18" charset="0"/>
            <a:cs typeface="Times New Roman" panose="02020603050405020304" pitchFamily="18" charset="0"/>
          </a:endParaRPr>
        </a:p>
      </dgm:t>
    </dgm:pt>
    <dgm:pt modelId="{B0725F1C-70B6-47A8-A48B-4E0D268F1F11}" type="parTrans" cxnId="{536DEB2A-7BD6-41F6-A09E-3B0407A2F712}">
      <dgm:prSet/>
      <dgm:spPr/>
      <dgm:t>
        <a:bodyPr/>
        <a:lstStyle/>
        <a:p>
          <a:endParaRPr lang="ru-RU" sz="1400">
            <a:solidFill>
              <a:schemeClr val="tx1"/>
            </a:solidFill>
            <a:latin typeface="Times New Roman" panose="02020603050405020304" pitchFamily="18" charset="0"/>
            <a:cs typeface="Times New Roman" panose="02020603050405020304" pitchFamily="18" charset="0"/>
          </a:endParaRPr>
        </a:p>
      </dgm:t>
    </dgm:pt>
    <dgm:pt modelId="{7E7ECA3F-3378-4051-9D6D-6D8E729CD46F}" type="sibTrans" cxnId="{536DEB2A-7BD6-41F6-A09E-3B0407A2F712}">
      <dgm:prSet/>
      <dgm:spPr/>
      <dgm:t>
        <a:bodyPr/>
        <a:lstStyle/>
        <a:p>
          <a:endParaRPr lang="ru-RU" sz="1400">
            <a:solidFill>
              <a:schemeClr val="tx1"/>
            </a:solidFill>
            <a:latin typeface="Times New Roman" panose="02020603050405020304" pitchFamily="18" charset="0"/>
            <a:cs typeface="Times New Roman" panose="02020603050405020304" pitchFamily="18" charset="0"/>
          </a:endParaRPr>
        </a:p>
      </dgm:t>
    </dgm:pt>
    <dgm:pt modelId="{B66CB4B9-EF8A-44EE-981F-13CD5BBF3920}">
      <dgm:prSet/>
      <dgm:spPr/>
      <dgm:t>
        <a:bodyPr/>
        <a:lstStyle/>
        <a:p>
          <a:endParaRPr lang="ru-RU">
            <a:solidFill>
              <a:schemeClr val="tx1"/>
            </a:solidFill>
          </a:endParaRPr>
        </a:p>
      </dgm:t>
    </dgm:pt>
    <dgm:pt modelId="{5185D570-CDC9-473E-97A9-66B67EE749BA}" type="parTrans" cxnId="{136C5103-7AAA-48F9-9B6E-0A0241CEC3FE}">
      <dgm:prSet/>
      <dgm:spPr/>
      <dgm:t>
        <a:bodyPr/>
        <a:lstStyle/>
        <a:p>
          <a:endParaRPr lang="ru-RU">
            <a:solidFill>
              <a:schemeClr val="tx1"/>
            </a:solidFill>
          </a:endParaRPr>
        </a:p>
      </dgm:t>
    </dgm:pt>
    <dgm:pt modelId="{CBE08B7A-49BA-4440-BB25-B6926182F396}" type="sibTrans" cxnId="{136C5103-7AAA-48F9-9B6E-0A0241CEC3FE}">
      <dgm:prSet/>
      <dgm:spPr/>
      <dgm:t>
        <a:bodyPr/>
        <a:lstStyle/>
        <a:p>
          <a:endParaRPr lang="ru-RU">
            <a:solidFill>
              <a:schemeClr val="tx1"/>
            </a:solidFill>
          </a:endParaRPr>
        </a:p>
      </dgm:t>
    </dgm:pt>
    <dgm:pt modelId="{EEEB317B-4468-403C-90D8-EE6AF1D73E96}">
      <dgm:prSet custT="1"/>
      <dgm:spPr/>
      <dgm:t>
        <a:bodyPr/>
        <a:lstStyle/>
        <a:p>
          <a:r>
            <a:rPr lang="ru-RU" sz="1400" smtClean="0">
              <a:solidFill>
                <a:schemeClr val="bg1"/>
              </a:solidFill>
              <a:latin typeface="Times New Roman" panose="02020603050405020304" pitchFamily="18" charset="0"/>
              <a:cs typeface="Times New Roman" panose="02020603050405020304" pitchFamily="18" charset="0"/>
            </a:rPr>
            <a:t>Приобретение учебно-наглядных пособий</a:t>
          </a:r>
          <a:endParaRPr lang="ru-RU" sz="1400" dirty="0">
            <a:solidFill>
              <a:schemeClr val="bg1"/>
            </a:solidFill>
            <a:latin typeface="Times New Roman" panose="02020603050405020304" pitchFamily="18" charset="0"/>
            <a:cs typeface="Times New Roman" panose="02020603050405020304" pitchFamily="18" charset="0"/>
          </a:endParaRPr>
        </a:p>
      </dgm:t>
    </dgm:pt>
    <dgm:pt modelId="{C28F0E2C-52F0-4191-B80A-D14311C8D10E}" type="parTrans" cxnId="{C1A0EEE2-C781-45F5-B29D-0FA4E5E3885F}">
      <dgm:prSet/>
      <dgm:spPr/>
      <dgm:t>
        <a:bodyPr/>
        <a:lstStyle/>
        <a:p>
          <a:endParaRPr lang="ru-RU"/>
        </a:p>
      </dgm:t>
    </dgm:pt>
    <dgm:pt modelId="{6DDE6C33-51CA-4CCB-8688-DB9760CFC6F8}" type="sibTrans" cxnId="{C1A0EEE2-C781-45F5-B29D-0FA4E5E3885F}">
      <dgm:prSet/>
      <dgm:spPr/>
      <dgm:t>
        <a:bodyPr/>
        <a:lstStyle/>
        <a:p>
          <a:endParaRPr lang="ru-RU"/>
        </a:p>
      </dgm:t>
    </dgm:pt>
    <dgm:pt modelId="{41C74921-07BF-4947-AAD5-A85479FDC728}">
      <dgm:prSet custT="1"/>
      <dgm:spPr/>
      <dgm:t>
        <a:bodyPr/>
        <a:lstStyle/>
        <a:p>
          <a:r>
            <a:rPr lang="ru-RU" sz="1400" dirty="0" smtClean="0">
              <a:solidFill>
                <a:schemeClr val="tx1"/>
              </a:solidFill>
              <a:latin typeface="Times New Roman" panose="02020603050405020304" pitchFamily="18" charset="0"/>
              <a:cs typeface="Times New Roman" panose="02020603050405020304" pitchFamily="18" charset="0"/>
            </a:rPr>
            <a:t>11 158,3 тыс. руб. - 100% от плановых назначений</a:t>
          </a:r>
          <a:endParaRPr lang="ru-RU" sz="1400" dirty="0">
            <a:latin typeface="Times New Roman" panose="02020603050405020304" pitchFamily="18" charset="0"/>
            <a:cs typeface="Times New Roman" panose="02020603050405020304" pitchFamily="18" charset="0"/>
          </a:endParaRPr>
        </a:p>
      </dgm:t>
    </dgm:pt>
    <dgm:pt modelId="{411FD02D-2F80-419C-AA2A-7EE799756C87}" type="parTrans" cxnId="{69A88406-908A-4735-B5AC-EB9FE8D511C0}">
      <dgm:prSet/>
      <dgm:spPr/>
      <dgm:t>
        <a:bodyPr/>
        <a:lstStyle/>
        <a:p>
          <a:endParaRPr lang="ru-RU"/>
        </a:p>
      </dgm:t>
    </dgm:pt>
    <dgm:pt modelId="{BEE563EF-751D-4140-A245-646DE7C9005B}" type="sibTrans" cxnId="{69A88406-908A-4735-B5AC-EB9FE8D511C0}">
      <dgm:prSet/>
      <dgm:spPr/>
      <dgm:t>
        <a:bodyPr/>
        <a:lstStyle/>
        <a:p>
          <a:endParaRPr lang="ru-RU"/>
        </a:p>
      </dgm:t>
    </dgm:pt>
    <dgm:pt modelId="{B12213E2-0478-4DEF-932A-EC2750FEA62C}">
      <dgm:prSet custT="1"/>
      <dgm:spPr/>
      <dgm:t>
        <a:bodyPr/>
        <a:lstStyle/>
        <a:p>
          <a:endParaRPr lang="ru-RU" sz="1400">
            <a:latin typeface="Times New Roman" panose="02020603050405020304" pitchFamily="18" charset="0"/>
            <a:cs typeface="Times New Roman" panose="02020603050405020304" pitchFamily="18" charset="0"/>
          </a:endParaRPr>
        </a:p>
      </dgm:t>
    </dgm:pt>
    <dgm:pt modelId="{ADE69EBC-B161-4F3A-BE94-5EFFA3D947AE}" type="parTrans" cxnId="{5D682E34-6B9B-422E-BCA0-1C02A2AB7E35}">
      <dgm:prSet/>
      <dgm:spPr/>
      <dgm:t>
        <a:bodyPr/>
        <a:lstStyle/>
        <a:p>
          <a:endParaRPr lang="ru-RU"/>
        </a:p>
      </dgm:t>
    </dgm:pt>
    <dgm:pt modelId="{800056F2-86F7-4417-9841-9447463E8C8B}" type="sibTrans" cxnId="{5D682E34-6B9B-422E-BCA0-1C02A2AB7E35}">
      <dgm:prSet/>
      <dgm:spPr/>
      <dgm:t>
        <a:bodyPr/>
        <a:lstStyle/>
        <a:p>
          <a:endParaRPr lang="ru-RU"/>
        </a:p>
      </dgm:t>
    </dgm:pt>
    <dgm:pt modelId="{EA1A271F-6EEE-4BC1-878E-3FD79C049E70}">
      <dgm:prSet custT="1"/>
      <dgm:spPr/>
      <dgm:t>
        <a:bodyPr/>
        <a:lstStyle/>
        <a:p>
          <a:r>
            <a:rPr lang="ru-RU" sz="1400" dirty="0" smtClean="0">
              <a:latin typeface="Times New Roman" panose="02020603050405020304" pitchFamily="18" charset="0"/>
              <a:cs typeface="Times New Roman" panose="02020603050405020304" pitchFamily="18" charset="0"/>
            </a:rPr>
            <a:t>Обеспечение деятельности дошкольного образования</a:t>
          </a:r>
          <a:endParaRPr lang="ru-RU" sz="1400" dirty="0">
            <a:latin typeface="Times New Roman" panose="02020603050405020304" pitchFamily="18" charset="0"/>
            <a:cs typeface="Times New Roman" panose="02020603050405020304" pitchFamily="18" charset="0"/>
          </a:endParaRPr>
        </a:p>
      </dgm:t>
    </dgm:pt>
    <dgm:pt modelId="{9A9B8A27-12F5-4154-AD35-E2A49524F88F}" type="parTrans" cxnId="{DCB66BDA-F09C-4BF4-A26D-3BEC2B3B9643}">
      <dgm:prSet/>
      <dgm:spPr/>
      <dgm:t>
        <a:bodyPr/>
        <a:lstStyle/>
        <a:p>
          <a:endParaRPr lang="ru-RU"/>
        </a:p>
      </dgm:t>
    </dgm:pt>
    <dgm:pt modelId="{26558FA1-95CD-4952-8CE4-57BE2B6CAFA7}" type="sibTrans" cxnId="{DCB66BDA-F09C-4BF4-A26D-3BEC2B3B9643}">
      <dgm:prSet/>
      <dgm:spPr/>
      <dgm:t>
        <a:bodyPr/>
        <a:lstStyle/>
        <a:p>
          <a:endParaRPr lang="ru-RU"/>
        </a:p>
      </dgm:t>
    </dgm:pt>
    <dgm:pt modelId="{76BA2123-AFD5-4FCE-84FD-CE64F10101CF}">
      <dgm:prSet custT="1"/>
      <dgm:spPr/>
      <dgm:t>
        <a:bodyPr/>
        <a:lstStyle/>
        <a:p>
          <a:r>
            <a:rPr lang="ru-RU" sz="1400" dirty="0" smtClean="0">
              <a:latin typeface="Times New Roman" panose="02020603050405020304" pitchFamily="18" charset="0"/>
              <a:cs typeface="Times New Roman" panose="02020603050405020304" pitchFamily="18" charset="0"/>
            </a:rPr>
            <a:t>340 018,3 тыс. руб. - 100% от плановых назначений</a:t>
          </a:r>
          <a:endParaRPr lang="ru-RU" sz="1400" dirty="0">
            <a:latin typeface="Times New Roman" panose="02020603050405020304" pitchFamily="18" charset="0"/>
            <a:cs typeface="Times New Roman" panose="02020603050405020304" pitchFamily="18" charset="0"/>
          </a:endParaRPr>
        </a:p>
      </dgm:t>
    </dgm:pt>
    <dgm:pt modelId="{B1E9165D-9135-4F25-941D-B0A9EBDAE8BE}" type="parTrans" cxnId="{5C3ACF7E-32FE-440F-9FB1-DC265E7B0D51}">
      <dgm:prSet/>
      <dgm:spPr/>
      <dgm:t>
        <a:bodyPr/>
        <a:lstStyle/>
        <a:p>
          <a:endParaRPr lang="ru-RU"/>
        </a:p>
      </dgm:t>
    </dgm:pt>
    <dgm:pt modelId="{E895FEF9-3A7A-47C3-8013-3AAE509731E4}" type="sibTrans" cxnId="{5C3ACF7E-32FE-440F-9FB1-DC265E7B0D51}">
      <dgm:prSet/>
      <dgm:spPr/>
      <dgm:t>
        <a:bodyPr/>
        <a:lstStyle/>
        <a:p>
          <a:endParaRPr lang="ru-RU"/>
        </a:p>
      </dgm:t>
    </dgm:pt>
    <dgm:pt modelId="{338DBB89-C0E5-45B0-A425-5A57F5BC2D11}">
      <dgm:prSet custT="1"/>
      <dgm:spPr/>
      <dgm:t>
        <a:bodyPr/>
        <a:lstStyle/>
        <a:p>
          <a:r>
            <a:rPr lang="ru-RU" sz="1400" dirty="0" smtClean="0">
              <a:latin typeface="Times New Roman" panose="02020603050405020304" pitchFamily="18" charset="0"/>
              <a:cs typeface="Times New Roman" panose="02020603050405020304" pitchFamily="18" charset="0"/>
            </a:rPr>
            <a:t>Обеспечение качества общего образования</a:t>
          </a:r>
          <a:endParaRPr lang="ru-RU" sz="1400" dirty="0">
            <a:latin typeface="Times New Roman" panose="02020603050405020304" pitchFamily="18" charset="0"/>
            <a:cs typeface="Times New Roman" panose="02020603050405020304" pitchFamily="18" charset="0"/>
          </a:endParaRPr>
        </a:p>
      </dgm:t>
    </dgm:pt>
    <dgm:pt modelId="{3DFC994A-F700-4F9F-BFB2-FD87EC61931A}" type="parTrans" cxnId="{390AE491-81EB-4802-B0B9-94C30C2B97B5}">
      <dgm:prSet/>
      <dgm:spPr/>
      <dgm:t>
        <a:bodyPr/>
        <a:lstStyle/>
        <a:p>
          <a:endParaRPr lang="ru-RU"/>
        </a:p>
      </dgm:t>
    </dgm:pt>
    <dgm:pt modelId="{9F217CA7-6985-4892-B378-18EB286B6991}" type="sibTrans" cxnId="{390AE491-81EB-4802-B0B9-94C30C2B97B5}">
      <dgm:prSet/>
      <dgm:spPr/>
      <dgm:t>
        <a:bodyPr/>
        <a:lstStyle/>
        <a:p>
          <a:endParaRPr lang="ru-RU"/>
        </a:p>
      </dgm:t>
    </dgm:pt>
    <dgm:pt modelId="{2196388A-C363-4AD3-822C-F8E21177949A}">
      <dgm:prSet custT="1"/>
      <dgm:spPr/>
      <dgm:t>
        <a:bodyPr/>
        <a:lstStyle/>
        <a:p>
          <a:r>
            <a:rPr lang="ru-RU" sz="1400" dirty="0" smtClean="0">
              <a:latin typeface="Times New Roman" panose="02020603050405020304" pitchFamily="18" charset="0"/>
              <a:cs typeface="Times New Roman" panose="02020603050405020304" pitchFamily="18" charset="0"/>
            </a:rPr>
            <a:t>379 139,7 тыс. руб. – 100% от плановых назначений</a:t>
          </a:r>
          <a:endParaRPr lang="ru-RU" sz="1400" dirty="0">
            <a:latin typeface="Times New Roman" panose="02020603050405020304" pitchFamily="18" charset="0"/>
            <a:cs typeface="Times New Roman" panose="02020603050405020304" pitchFamily="18" charset="0"/>
          </a:endParaRPr>
        </a:p>
      </dgm:t>
    </dgm:pt>
    <dgm:pt modelId="{A97E792A-0957-49E6-A79C-70520F566B06}" type="parTrans" cxnId="{6BEFA954-A9D7-4B4E-8D6C-87662D08CF76}">
      <dgm:prSet/>
      <dgm:spPr/>
      <dgm:t>
        <a:bodyPr/>
        <a:lstStyle/>
        <a:p>
          <a:endParaRPr lang="ru-RU"/>
        </a:p>
      </dgm:t>
    </dgm:pt>
    <dgm:pt modelId="{5E737171-C832-42EC-B696-B46556BD30E1}" type="sibTrans" cxnId="{6BEFA954-A9D7-4B4E-8D6C-87662D08CF76}">
      <dgm:prSet/>
      <dgm:spPr/>
      <dgm:t>
        <a:bodyPr/>
        <a:lstStyle/>
        <a:p>
          <a:endParaRPr lang="ru-RU"/>
        </a:p>
      </dgm:t>
    </dgm:pt>
    <dgm:pt modelId="{33329622-F88C-41E7-A0A0-F69370ABFE32}">
      <dgm:prSet custT="1"/>
      <dgm:spPr/>
      <dgm:t>
        <a:bodyPr/>
        <a:lstStyle/>
        <a:p>
          <a:r>
            <a:rPr lang="ru-RU" sz="1400" dirty="0" smtClean="0">
              <a:latin typeface="Times New Roman" panose="02020603050405020304" pitchFamily="18" charset="0"/>
              <a:cs typeface="Times New Roman" panose="02020603050405020304" pitchFamily="18" charset="0"/>
            </a:rPr>
            <a:t>Обеспечение деятельности учреждений дополнительного образования</a:t>
          </a:r>
          <a:endParaRPr lang="ru-RU" sz="1400" dirty="0">
            <a:latin typeface="Times New Roman" panose="02020603050405020304" pitchFamily="18" charset="0"/>
            <a:cs typeface="Times New Roman" panose="02020603050405020304" pitchFamily="18" charset="0"/>
          </a:endParaRPr>
        </a:p>
      </dgm:t>
    </dgm:pt>
    <dgm:pt modelId="{2654A682-634D-4E0A-AF1D-D7785F003544}" type="parTrans" cxnId="{541D8998-08FB-4965-AD2F-4810B0F2193D}">
      <dgm:prSet/>
      <dgm:spPr/>
      <dgm:t>
        <a:bodyPr/>
        <a:lstStyle/>
        <a:p>
          <a:endParaRPr lang="ru-RU"/>
        </a:p>
      </dgm:t>
    </dgm:pt>
    <dgm:pt modelId="{E268BC2C-4AE6-44FF-8B55-ADD3E3EA995E}" type="sibTrans" cxnId="{541D8998-08FB-4965-AD2F-4810B0F2193D}">
      <dgm:prSet/>
      <dgm:spPr/>
      <dgm:t>
        <a:bodyPr/>
        <a:lstStyle/>
        <a:p>
          <a:endParaRPr lang="ru-RU"/>
        </a:p>
      </dgm:t>
    </dgm:pt>
    <dgm:pt modelId="{38E8C97E-AA50-4446-969A-5E040A2612E4}">
      <dgm:prSet custT="1"/>
      <dgm:spPr/>
      <dgm:t>
        <a:bodyPr/>
        <a:lstStyle/>
        <a:p>
          <a:r>
            <a:rPr lang="ru-RU" sz="1400" dirty="0" smtClean="0">
              <a:latin typeface="Times New Roman" panose="02020603050405020304" pitchFamily="18" charset="0"/>
              <a:cs typeface="Times New Roman" panose="02020603050405020304" pitchFamily="18" charset="0"/>
            </a:rPr>
            <a:t>67 897,6 тыс. руб. – 99,7% от плановых назначений</a:t>
          </a:r>
          <a:endParaRPr lang="ru-RU" sz="1400" dirty="0">
            <a:latin typeface="Times New Roman" panose="02020603050405020304" pitchFamily="18" charset="0"/>
            <a:cs typeface="Times New Roman" panose="02020603050405020304" pitchFamily="18" charset="0"/>
          </a:endParaRPr>
        </a:p>
      </dgm:t>
    </dgm:pt>
    <dgm:pt modelId="{377C729E-201F-413F-BC5E-1FCE3B114DB1}" type="parTrans" cxnId="{A92E97A5-0744-43B3-8A0C-AF6F2098EADB}">
      <dgm:prSet/>
      <dgm:spPr/>
      <dgm:t>
        <a:bodyPr/>
        <a:lstStyle/>
        <a:p>
          <a:endParaRPr lang="ru-RU"/>
        </a:p>
      </dgm:t>
    </dgm:pt>
    <dgm:pt modelId="{FE982222-4243-4C89-82E2-910E9239EDBE}" type="sibTrans" cxnId="{A92E97A5-0744-43B3-8A0C-AF6F2098EADB}">
      <dgm:prSet/>
      <dgm:spPr/>
      <dgm:t>
        <a:bodyPr/>
        <a:lstStyle/>
        <a:p>
          <a:endParaRPr lang="ru-RU"/>
        </a:p>
      </dgm:t>
    </dgm:pt>
    <dgm:pt modelId="{D9EC33E3-A20C-4332-8BFA-DFF2F4908A4B}" type="pres">
      <dgm:prSet presAssocID="{9D2C0875-001E-404A-A8D3-79B23E506614}" presName="linear" presStyleCnt="0">
        <dgm:presLayoutVars>
          <dgm:animLvl val="lvl"/>
          <dgm:resizeHandles val="exact"/>
        </dgm:presLayoutVars>
      </dgm:prSet>
      <dgm:spPr/>
      <dgm:t>
        <a:bodyPr/>
        <a:lstStyle/>
        <a:p>
          <a:endParaRPr lang="ru-RU"/>
        </a:p>
      </dgm:t>
    </dgm:pt>
    <dgm:pt modelId="{09673ADB-41AB-483A-BEBE-A2A42993CC67}" type="pres">
      <dgm:prSet presAssocID="{926CD322-1036-4640-A47E-62A701933157}" presName="parentText" presStyleLbl="node1" presStyleIdx="0" presStyleCnt="8" custScaleY="140781">
        <dgm:presLayoutVars>
          <dgm:chMax val="0"/>
          <dgm:bulletEnabled val="1"/>
        </dgm:presLayoutVars>
      </dgm:prSet>
      <dgm:spPr/>
      <dgm:t>
        <a:bodyPr/>
        <a:lstStyle/>
        <a:p>
          <a:endParaRPr lang="ru-RU"/>
        </a:p>
      </dgm:t>
    </dgm:pt>
    <dgm:pt modelId="{F1926E5C-7F13-4291-A195-14D1900892C4}" type="pres">
      <dgm:prSet presAssocID="{926CD322-1036-4640-A47E-62A701933157}" presName="childText" presStyleLbl="revTx" presStyleIdx="0" presStyleCnt="8" custScaleY="131156">
        <dgm:presLayoutVars>
          <dgm:bulletEnabled val="1"/>
        </dgm:presLayoutVars>
      </dgm:prSet>
      <dgm:spPr/>
      <dgm:t>
        <a:bodyPr/>
        <a:lstStyle/>
        <a:p>
          <a:endParaRPr lang="ru-RU"/>
        </a:p>
      </dgm:t>
    </dgm:pt>
    <dgm:pt modelId="{69C6251E-11A4-4766-AAE8-B96F3BB7B044}" type="pres">
      <dgm:prSet presAssocID="{3FC77DC5-A4FF-49C4-AF1A-937A8EEF7E40}" presName="parentText" presStyleLbl="node1" presStyleIdx="1" presStyleCnt="8">
        <dgm:presLayoutVars>
          <dgm:chMax val="0"/>
          <dgm:bulletEnabled val="1"/>
        </dgm:presLayoutVars>
      </dgm:prSet>
      <dgm:spPr/>
      <dgm:t>
        <a:bodyPr/>
        <a:lstStyle/>
        <a:p>
          <a:endParaRPr lang="ru-RU"/>
        </a:p>
      </dgm:t>
    </dgm:pt>
    <dgm:pt modelId="{E439F7A0-17C7-4B95-BD69-668B902A6B32}" type="pres">
      <dgm:prSet presAssocID="{3FC77DC5-A4FF-49C4-AF1A-937A8EEF7E40}" presName="childText" presStyleLbl="revTx" presStyleIdx="1" presStyleCnt="8" custScaleY="147323">
        <dgm:presLayoutVars>
          <dgm:bulletEnabled val="1"/>
        </dgm:presLayoutVars>
      </dgm:prSet>
      <dgm:spPr/>
      <dgm:t>
        <a:bodyPr/>
        <a:lstStyle/>
        <a:p>
          <a:endParaRPr lang="ru-RU"/>
        </a:p>
      </dgm:t>
    </dgm:pt>
    <dgm:pt modelId="{CCDBF422-4180-4C73-B79B-8CDDDBE53845}" type="pres">
      <dgm:prSet presAssocID="{7EA43A23-624D-42C4-A851-45CCF5051E6D}" presName="parentText" presStyleLbl="node1" presStyleIdx="2" presStyleCnt="8">
        <dgm:presLayoutVars>
          <dgm:chMax val="0"/>
          <dgm:bulletEnabled val="1"/>
        </dgm:presLayoutVars>
      </dgm:prSet>
      <dgm:spPr/>
      <dgm:t>
        <a:bodyPr/>
        <a:lstStyle/>
        <a:p>
          <a:endParaRPr lang="ru-RU"/>
        </a:p>
      </dgm:t>
    </dgm:pt>
    <dgm:pt modelId="{5899B3F6-C891-4773-90C3-ACA6DD6F7855}" type="pres">
      <dgm:prSet presAssocID="{7EA43A23-624D-42C4-A851-45CCF5051E6D}" presName="childText" presStyleLbl="revTx" presStyleIdx="2" presStyleCnt="8" custScaleY="67290">
        <dgm:presLayoutVars>
          <dgm:bulletEnabled val="1"/>
        </dgm:presLayoutVars>
      </dgm:prSet>
      <dgm:spPr/>
      <dgm:t>
        <a:bodyPr/>
        <a:lstStyle/>
        <a:p>
          <a:endParaRPr lang="ru-RU"/>
        </a:p>
      </dgm:t>
    </dgm:pt>
    <dgm:pt modelId="{CA19925A-0ACF-4963-9986-CD02998D9808}" type="pres">
      <dgm:prSet presAssocID="{8A49DA70-D875-4A73-A753-BF982F620383}" presName="parentText" presStyleLbl="node1" presStyleIdx="3" presStyleCnt="8">
        <dgm:presLayoutVars>
          <dgm:chMax val="0"/>
          <dgm:bulletEnabled val="1"/>
        </dgm:presLayoutVars>
      </dgm:prSet>
      <dgm:spPr/>
      <dgm:t>
        <a:bodyPr/>
        <a:lstStyle/>
        <a:p>
          <a:endParaRPr lang="ru-RU"/>
        </a:p>
      </dgm:t>
    </dgm:pt>
    <dgm:pt modelId="{17AF928E-EA35-4811-A507-104005D314A9}" type="pres">
      <dgm:prSet presAssocID="{8A49DA70-D875-4A73-A753-BF982F620383}" presName="childText" presStyleLbl="revTx" presStyleIdx="3" presStyleCnt="8" custScaleY="50716">
        <dgm:presLayoutVars>
          <dgm:bulletEnabled val="1"/>
        </dgm:presLayoutVars>
      </dgm:prSet>
      <dgm:spPr/>
      <dgm:t>
        <a:bodyPr/>
        <a:lstStyle/>
        <a:p>
          <a:endParaRPr lang="ru-RU"/>
        </a:p>
      </dgm:t>
    </dgm:pt>
    <dgm:pt modelId="{202930EF-CDF0-4E6D-BE27-7859058AB5E4}" type="pres">
      <dgm:prSet presAssocID="{EEEB317B-4468-403C-90D8-EE6AF1D73E96}" presName="parentText" presStyleLbl="node1" presStyleIdx="4" presStyleCnt="8">
        <dgm:presLayoutVars>
          <dgm:chMax val="0"/>
          <dgm:bulletEnabled val="1"/>
        </dgm:presLayoutVars>
      </dgm:prSet>
      <dgm:spPr/>
      <dgm:t>
        <a:bodyPr/>
        <a:lstStyle/>
        <a:p>
          <a:endParaRPr lang="ru-RU"/>
        </a:p>
      </dgm:t>
    </dgm:pt>
    <dgm:pt modelId="{14640B48-CE31-43F9-AEAE-0D7628CA690B}" type="pres">
      <dgm:prSet presAssocID="{EEEB317B-4468-403C-90D8-EE6AF1D73E96}" presName="childText" presStyleLbl="revTx" presStyleIdx="4" presStyleCnt="8" custScaleY="76255">
        <dgm:presLayoutVars>
          <dgm:bulletEnabled val="1"/>
        </dgm:presLayoutVars>
      </dgm:prSet>
      <dgm:spPr/>
      <dgm:t>
        <a:bodyPr/>
        <a:lstStyle/>
        <a:p>
          <a:endParaRPr lang="ru-RU"/>
        </a:p>
      </dgm:t>
    </dgm:pt>
    <dgm:pt modelId="{485B97D2-DA93-4FCF-A81A-63D25627DCCF}" type="pres">
      <dgm:prSet presAssocID="{EA1A271F-6EEE-4BC1-878E-3FD79C049E70}" presName="parentText" presStyleLbl="node1" presStyleIdx="5" presStyleCnt="8">
        <dgm:presLayoutVars>
          <dgm:chMax val="0"/>
          <dgm:bulletEnabled val="1"/>
        </dgm:presLayoutVars>
      </dgm:prSet>
      <dgm:spPr/>
      <dgm:t>
        <a:bodyPr/>
        <a:lstStyle/>
        <a:p>
          <a:endParaRPr lang="ru-RU"/>
        </a:p>
      </dgm:t>
    </dgm:pt>
    <dgm:pt modelId="{7E97876F-ECA6-44CF-979D-CDA0761FBD4F}" type="pres">
      <dgm:prSet presAssocID="{EA1A271F-6EEE-4BC1-878E-3FD79C049E70}" presName="childText" presStyleLbl="revTx" presStyleIdx="5" presStyleCnt="8" custScaleY="116508">
        <dgm:presLayoutVars>
          <dgm:bulletEnabled val="1"/>
        </dgm:presLayoutVars>
      </dgm:prSet>
      <dgm:spPr/>
      <dgm:t>
        <a:bodyPr/>
        <a:lstStyle/>
        <a:p>
          <a:endParaRPr lang="ru-RU"/>
        </a:p>
      </dgm:t>
    </dgm:pt>
    <dgm:pt modelId="{2DBDDDE9-500B-44E7-9F97-9B98D3D01D6F}" type="pres">
      <dgm:prSet presAssocID="{338DBB89-C0E5-45B0-A425-5A57F5BC2D11}" presName="parentText" presStyleLbl="node1" presStyleIdx="6" presStyleCnt="8">
        <dgm:presLayoutVars>
          <dgm:chMax val="0"/>
          <dgm:bulletEnabled val="1"/>
        </dgm:presLayoutVars>
      </dgm:prSet>
      <dgm:spPr/>
      <dgm:t>
        <a:bodyPr/>
        <a:lstStyle/>
        <a:p>
          <a:endParaRPr lang="ru-RU"/>
        </a:p>
      </dgm:t>
    </dgm:pt>
    <dgm:pt modelId="{93F2F443-0BD1-4749-A681-D15346D139D3}" type="pres">
      <dgm:prSet presAssocID="{338DBB89-C0E5-45B0-A425-5A57F5BC2D11}" presName="childText" presStyleLbl="revTx" presStyleIdx="6" presStyleCnt="8">
        <dgm:presLayoutVars>
          <dgm:bulletEnabled val="1"/>
        </dgm:presLayoutVars>
      </dgm:prSet>
      <dgm:spPr/>
      <dgm:t>
        <a:bodyPr/>
        <a:lstStyle/>
        <a:p>
          <a:endParaRPr lang="ru-RU"/>
        </a:p>
      </dgm:t>
    </dgm:pt>
    <dgm:pt modelId="{B7DD3224-4F95-4DF6-B726-5DC32F955360}" type="pres">
      <dgm:prSet presAssocID="{33329622-F88C-41E7-A0A0-F69370ABFE32}" presName="parentText" presStyleLbl="node1" presStyleIdx="7" presStyleCnt="8">
        <dgm:presLayoutVars>
          <dgm:chMax val="0"/>
          <dgm:bulletEnabled val="1"/>
        </dgm:presLayoutVars>
      </dgm:prSet>
      <dgm:spPr/>
      <dgm:t>
        <a:bodyPr/>
        <a:lstStyle/>
        <a:p>
          <a:endParaRPr lang="ru-RU"/>
        </a:p>
      </dgm:t>
    </dgm:pt>
    <dgm:pt modelId="{6668BF09-6DBC-4705-9DC2-386C408111F0}" type="pres">
      <dgm:prSet presAssocID="{33329622-F88C-41E7-A0A0-F69370ABFE32}" presName="childText" presStyleLbl="revTx" presStyleIdx="7" presStyleCnt="8">
        <dgm:presLayoutVars>
          <dgm:bulletEnabled val="1"/>
        </dgm:presLayoutVars>
      </dgm:prSet>
      <dgm:spPr/>
      <dgm:t>
        <a:bodyPr/>
        <a:lstStyle/>
        <a:p>
          <a:endParaRPr lang="ru-RU"/>
        </a:p>
      </dgm:t>
    </dgm:pt>
  </dgm:ptLst>
  <dgm:cxnLst>
    <dgm:cxn modelId="{11C8427B-7882-487F-BE07-4D8F44335557}" type="presOf" srcId="{2196388A-C363-4AD3-822C-F8E21177949A}" destId="{93F2F443-0BD1-4749-A681-D15346D139D3}" srcOrd="0" destOrd="0" presId="urn:microsoft.com/office/officeart/2005/8/layout/vList2"/>
    <dgm:cxn modelId="{1860A32F-A925-4C08-AF99-FDCDCA65750A}" type="presOf" srcId="{338DBB89-C0E5-45B0-A425-5A57F5BC2D11}" destId="{2DBDDDE9-500B-44E7-9F97-9B98D3D01D6F}" srcOrd="0" destOrd="0" presId="urn:microsoft.com/office/officeart/2005/8/layout/vList2"/>
    <dgm:cxn modelId="{6BEFA954-A9D7-4B4E-8D6C-87662D08CF76}" srcId="{338DBB89-C0E5-45B0-A425-5A57F5BC2D11}" destId="{2196388A-C363-4AD3-822C-F8E21177949A}" srcOrd="0" destOrd="0" parTransId="{A97E792A-0957-49E6-A79C-70520F566B06}" sibTransId="{5E737171-C832-42EC-B696-B46556BD30E1}"/>
    <dgm:cxn modelId="{45946C8F-759B-4EBB-9A21-E7DEFAEDC22F}" type="presOf" srcId="{38E8C97E-AA50-4446-969A-5E040A2612E4}" destId="{6668BF09-6DBC-4705-9DC2-386C408111F0}" srcOrd="0" destOrd="0" presId="urn:microsoft.com/office/officeart/2005/8/layout/vList2"/>
    <dgm:cxn modelId="{A74367AC-95E7-48CE-BD00-6EB0D29226C4}" srcId="{9D2C0875-001E-404A-A8D3-79B23E506614}" destId="{926CD322-1036-4640-A47E-62A701933157}" srcOrd="0" destOrd="0" parTransId="{F53471B0-41E4-42C6-8057-1D49D781C408}" sibTransId="{2AAF6760-88C1-4961-9756-BA4D7F7FA950}"/>
    <dgm:cxn modelId="{390AE491-81EB-4802-B0B9-94C30C2B97B5}" srcId="{9D2C0875-001E-404A-A8D3-79B23E506614}" destId="{338DBB89-C0E5-45B0-A425-5A57F5BC2D11}" srcOrd="6" destOrd="0" parTransId="{3DFC994A-F700-4F9F-BFB2-FD87EC61931A}" sibTransId="{9F217CA7-6985-4892-B378-18EB286B6991}"/>
    <dgm:cxn modelId="{136C5103-7AAA-48F9-9B6E-0A0241CEC3FE}" srcId="{8A49DA70-D875-4A73-A753-BF982F620383}" destId="{B66CB4B9-EF8A-44EE-981F-13CD5BBF3920}" srcOrd="1" destOrd="0" parTransId="{5185D570-CDC9-473E-97A9-66B67EE749BA}" sibTransId="{CBE08B7A-49BA-4440-BB25-B6926182F396}"/>
    <dgm:cxn modelId="{7BB0024C-E8CC-4015-9D4E-25852E36BD57}" type="presOf" srcId="{B66CB4B9-EF8A-44EE-981F-13CD5BBF3920}" destId="{17AF928E-EA35-4811-A507-104005D314A9}" srcOrd="0" destOrd="1" presId="urn:microsoft.com/office/officeart/2005/8/layout/vList2"/>
    <dgm:cxn modelId="{BEA93889-8D99-4E16-9112-2C9BB1DF7CC5}" type="presOf" srcId="{D2A64A0E-7D61-490F-B8F3-00810E0878A7}" destId="{17AF928E-EA35-4811-A507-104005D314A9}" srcOrd="0" destOrd="0" presId="urn:microsoft.com/office/officeart/2005/8/layout/vList2"/>
    <dgm:cxn modelId="{184AC747-470E-483C-A690-2682E1947A36}" srcId="{9D2C0875-001E-404A-A8D3-79B23E506614}" destId="{7EA43A23-624D-42C4-A851-45CCF5051E6D}" srcOrd="2" destOrd="0" parTransId="{8683F781-B460-4C67-9E86-39C54FB079D8}" sibTransId="{2770928E-0240-4176-BFC3-621FB365A00D}"/>
    <dgm:cxn modelId="{B1FF06A1-3D3D-4B44-B2D4-A15EBCE75A74}" type="presOf" srcId="{3949C894-F1F2-49FD-920F-202DB0EDE987}" destId="{5899B3F6-C891-4773-90C3-ACA6DD6F7855}" srcOrd="0" destOrd="1" presId="urn:microsoft.com/office/officeart/2005/8/layout/vList2"/>
    <dgm:cxn modelId="{19073902-399B-4A0E-830A-DE32D8CCBD64}" type="presOf" srcId="{926CD322-1036-4640-A47E-62A701933157}" destId="{09673ADB-41AB-483A-BEBE-A2A42993CC67}" srcOrd="0" destOrd="0" presId="urn:microsoft.com/office/officeart/2005/8/layout/vList2"/>
    <dgm:cxn modelId="{DCB66BDA-F09C-4BF4-A26D-3BEC2B3B9643}" srcId="{9D2C0875-001E-404A-A8D3-79B23E506614}" destId="{EA1A271F-6EEE-4BC1-878E-3FD79C049E70}" srcOrd="5" destOrd="0" parTransId="{9A9B8A27-12F5-4154-AD35-E2A49524F88F}" sibTransId="{26558FA1-95CD-4952-8CE4-57BE2B6CAFA7}"/>
    <dgm:cxn modelId="{536DEB2A-7BD6-41F6-A09E-3B0407A2F712}" srcId="{8A49DA70-D875-4A73-A753-BF982F620383}" destId="{D2A64A0E-7D61-490F-B8F3-00810E0878A7}" srcOrd="0" destOrd="0" parTransId="{B0725F1C-70B6-47A8-A48B-4E0D268F1F11}" sibTransId="{7E7ECA3F-3378-4051-9D6D-6D8E729CD46F}"/>
    <dgm:cxn modelId="{C3BFB562-B11D-4E9C-AE63-63409CB419CB}" type="presOf" srcId="{3FC77DC5-A4FF-49C4-AF1A-937A8EEF7E40}" destId="{69C6251E-11A4-4766-AAE8-B96F3BB7B044}" srcOrd="0" destOrd="0" presId="urn:microsoft.com/office/officeart/2005/8/layout/vList2"/>
    <dgm:cxn modelId="{EF4E7C36-3ED4-4955-AA36-2C00B7373D9A}" type="presOf" srcId="{8B46E530-895A-46D1-ACEC-294B728AD8D3}" destId="{5899B3F6-C891-4773-90C3-ACA6DD6F7855}" srcOrd="0" destOrd="0" presId="urn:microsoft.com/office/officeart/2005/8/layout/vList2"/>
    <dgm:cxn modelId="{8C834FBC-8EE9-494C-9032-D15865458675}" srcId="{9D2C0875-001E-404A-A8D3-79B23E506614}" destId="{3FC77DC5-A4FF-49C4-AF1A-937A8EEF7E40}" srcOrd="1" destOrd="0" parTransId="{F579C4A2-60D3-496C-ACAC-30E2BC9C781B}" sibTransId="{49B8F35B-AC37-4344-9E7F-A18BA4FEC1F1}"/>
    <dgm:cxn modelId="{866BD13B-5197-4A7D-AE47-8AF910BD8C7B}" type="presOf" srcId="{76BA2123-AFD5-4FCE-84FD-CE64F10101CF}" destId="{7E97876F-ECA6-44CF-979D-CDA0761FBD4F}" srcOrd="0" destOrd="0" presId="urn:microsoft.com/office/officeart/2005/8/layout/vList2"/>
    <dgm:cxn modelId="{3D2BA3D9-6C18-489C-8E64-7EA1D4607841}" type="presOf" srcId="{B12213E2-0478-4DEF-932A-EC2750FEA62C}" destId="{14640B48-CE31-43F9-AEAE-0D7628CA690B}" srcOrd="0" destOrd="1" presId="urn:microsoft.com/office/officeart/2005/8/layout/vList2"/>
    <dgm:cxn modelId="{965B1E3F-2A2E-4962-B19D-741E46DDA07F}" type="presOf" srcId="{8A49DA70-D875-4A73-A753-BF982F620383}" destId="{CA19925A-0ACF-4963-9986-CD02998D9808}" srcOrd="0" destOrd="0" presId="urn:microsoft.com/office/officeart/2005/8/layout/vList2"/>
    <dgm:cxn modelId="{C88F0BA8-E710-4FFE-9A34-ABE92B50CDE3}" type="presOf" srcId="{41C74921-07BF-4947-AAD5-A85479FDC728}" destId="{14640B48-CE31-43F9-AEAE-0D7628CA690B}" srcOrd="0" destOrd="0" presId="urn:microsoft.com/office/officeart/2005/8/layout/vList2"/>
    <dgm:cxn modelId="{3BB23A2B-344B-499B-A2D0-F212CA134BC2}" type="presOf" srcId="{14F5C395-DDF9-4904-A78A-DC73E95E8342}" destId="{E439F7A0-17C7-4B95-BD69-668B902A6B32}" srcOrd="0" destOrd="0" presId="urn:microsoft.com/office/officeart/2005/8/layout/vList2"/>
    <dgm:cxn modelId="{79EE05BA-B19C-44B1-B464-664809C051F8}" type="presOf" srcId="{D0906297-6F17-4BDA-8E91-B5570EC14DE1}" destId="{F1926E5C-7F13-4291-A195-14D1900892C4}" srcOrd="0" destOrd="0" presId="urn:microsoft.com/office/officeart/2005/8/layout/vList2"/>
    <dgm:cxn modelId="{1FD4B535-A77D-4465-AC0B-077A196680A3}" type="presOf" srcId="{7EA43A23-624D-42C4-A851-45CCF5051E6D}" destId="{CCDBF422-4180-4C73-B79B-8CDDDBE53845}" srcOrd="0" destOrd="0" presId="urn:microsoft.com/office/officeart/2005/8/layout/vList2"/>
    <dgm:cxn modelId="{2A1E953E-E75D-4FA7-A2A1-99185A1C4779}" type="presOf" srcId="{EEEB317B-4468-403C-90D8-EE6AF1D73E96}" destId="{202930EF-CDF0-4E6D-BE27-7859058AB5E4}" srcOrd="0" destOrd="0" presId="urn:microsoft.com/office/officeart/2005/8/layout/vList2"/>
    <dgm:cxn modelId="{69122A34-8B78-419C-86C8-A4A1070A8A0D}" srcId="{3FC77DC5-A4FF-49C4-AF1A-937A8EEF7E40}" destId="{14F5C395-DDF9-4904-A78A-DC73E95E8342}" srcOrd="0" destOrd="0" parTransId="{A1B3E9A4-9CB0-447E-A3D6-82B24BBD583F}" sibTransId="{B1B48C76-0D72-42E7-8FE8-FB1AA48E481C}"/>
    <dgm:cxn modelId="{C1A0EEE2-C781-45F5-B29D-0FA4E5E3885F}" srcId="{9D2C0875-001E-404A-A8D3-79B23E506614}" destId="{EEEB317B-4468-403C-90D8-EE6AF1D73E96}" srcOrd="4" destOrd="0" parTransId="{C28F0E2C-52F0-4191-B80A-D14311C8D10E}" sibTransId="{6DDE6C33-51CA-4CCB-8688-DB9760CFC6F8}"/>
    <dgm:cxn modelId="{4A03CEAB-435C-4E83-A307-3110EC1CEB6F}" type="presOf" srcId="{9D2C0875-001E-404A-A8D3-79B23E506614}" destId="{D9EC33E3-A20C-4332-8BFA-DFF2F4908A4B}" srcOrd="0" destOrd="0" presId="urn:microsoft.com/office/officeart/2005/8/layout/vList2"/>
    <dgm:cxn modelId="{5C3ACF7E-32FE-440F-9FB1-DC265E7B0D51}" srcId="{EA1A271F-6EEE-4BC1-878E-3FD79C049E70}" destId="{76BA2123-AFD5-4FCE-84FD-CE64F10101CF}" srcOrd="0" destOrd="0" parTransId="{B1E9165D-9135-4F25-941D-B0A9EBDAE8BE}" sibTransId="{E895FEF9-3A7A-47C3-8013-3AAE509731E4}"/>
    <dgm:cxn modelId="{A92E97A5-0744-43B3-8A0C-AF6F2098EADB}" srcId="{33329622-F88C-41E7-A0A0-F69370ABFE32}" destId="{38E8C97E-AA50-4446-969A-5E040A2612E4}" srcOrd="0" destOrd="0" parTransId="{377C729E-201F-413F-BC5E-1FCE3B114DB1}" sibTransId="{FE982222-4243-4C89-82E2-910E9239EDBE}"/>
    <dgm:cxn modelId="{B2B895F4-DAB9-44BD-9AC5-0003AAD65B40}" type="presOf" srcId="{33329622-F88C-41E7-A0A0-F69370ABFE32}" destId="{B7DD3224-4F95-4DF6-B726-5DC32F955360}" srcOrd="0" destOrd="0" presId="urn:microsoft.com/office/officeart/2005/8/layout/vList2"/>
    <dgm:cxn modelId="{69A88406-908A-4735-B5AC-EB9FE8D511C0}" srcId="{EEEB317B-4468-403C-90D8-EE6AF1D73E96}" destId="{41C74921-07BF-4947-AAD5-A85479FDC728}" srcOrd="0" destOrd="0" parTransId="{411FD02D-2F80-419C-AA2A-7EE799756C87}" sibTransId="{BEE563EF-751D-4140-A245-646DE7C9005B}"/>
    <dgm:cxn modelId="{4DB862CF-4CAA-40F6-9CE4-CB0AAF2B50F7}" srcId="{926CD322-1036-4640-A47E-62A701933157}" destId="{D0906297-6F17-4BDA-8E91-B5570EC14DE1}" srcOrd="0" destOrd="0" parTransId="{0D2C4979-3A56-4FC4-8FEB-829BDAD4A514}" sibTransId="{153B507E-205F-4C5C-AA7B-8B0559F3051F}"/>
    <dgm:cxn modelId="{D4112D80-4BA3-4E8C-8E06-25BEEF0367B8}" srcId="{7EA43A23-624D-42C4-A851-45CCF5051E6D}" destId="{8B46E530-895A-46D1-ACEC-294B728AD8D3}" srcOrd="0" destOrd="0" parTransId="{26140617-F561-47E3-B781-FED94663A04F}" sibTransId="{B93772EB-E322-42B3-A80C-26D4E8DC565E}"/>
    <dgm:cxn modelId="{5D682E34-6B9B-422E-BCA0-1C02A2AB7E35}" srcId="{EEEB317B-4468-403C-90D8-EE6AF1D73E96}" destId="{B12213E2-0478-4DEF-932A-EC2750FEA62C}" srcOrd="1" destOrd="0" parTransId="{ADE69EBC-B161-4F3A-BE94-5EFFA3D947AE}" sibTransId="{800056F2-86F7-4417-9841-9447463E8C8B}"/>
    <dgm:cxn modelId="{541D8998-08FB-4965-AD2F-4810B0F2193D}" srcId="{9D2C0875-001E-404A-A8D3-79B23E506614}" destId="{33329622-F88C-41E7-A0A0-F69370ABFE32}" srcOrd="7" destOrd="0" parTransId="{2654A682-634D-4E0A-AF1D-D7785F003544}" sibTransId="{E268BC2C-4AE6-44FF-8B55-ADD3E3EA995E}"/>
    <dgm:cxn modelId="{C9067EE4-FE78-4165-A393-7F0CA298C868}" srcId="{9D2C0875-001E-404A-A8D3-79B23E506614}" destId="{8A49DA70-D875-4A73-A753-BF982F620383}" srcOrd="3" destOrd="0" parTransId="{6437248F-CCFD-499E-9BF4-39A927B40C4E}" sibTransId="{6E8155AC-8745-4D4D-B276-C0AB2DB58474}"/>
    <dgm:cxn modelId="{F43048D7-292B-4173-9294-D781629F3DE8}" type="presOf" srcId="{EA1A271F-6EEE-4BC1-878E-3FD79C049E70}" destId="{485B97D2-DA93-4FCF-A81A-63D25627DCCF}" srcOrd="0" destOrd="0" presId="urn:microsoft.com/office/officeart/2005/8/layout/vList2"/>
    <dgm:cxn modelId="{3F4CD2DE-85BC-4BD5-AC9F-9E2373C8FCE3}" srcId="{7EA43A23-624D-42C4-A851-45CCF5051E6D}" destId="{3949C894-F1F2-49FD-920F-202DB0EDE987}" srcOrd="1" destOrd="0" parTransId="{675A8B36-3178-409A-8672-530FF76F2667}" sibTransId="{7A3CD468-EB4D-46E7-B914-6FAC1B89215D}"/>
    <dgm:cxn modelId="{6433A680-8BDF-44A1-9F6E-62933CD41136}" type="presParOf" srcId="{D9EC33E3-A20C-4332-8BFA-DFF2F4908A4B}" destId="{09673ADB-41AB-483A-BEBE-A2A42993CC67}" srcOrd="0" destOrd="0" presId="urn:microsoft.com/office/officeart/2005/8/layout/vList2"/>
    <dgm:cxn modelId="{7A3F463B-2D14-4092-9ED8-699D75646C99}" type="presParOf" srcId="{D9EC33E3-A20C-4332-8BFA-DFF2F4908A4B}" destId="{F1926E5C-7F13-4291-A195-14D1900892C4}" srcOrd="1" destOrd="0" presId="urn:microsoft.com/office/officeart/2005/8/layout/vList2"/>
    <dgm:cxn modelId="{344D3911-74DC-4586-9152-234CE0A0EFE9}" type="presParOf" srcId="{D9EC33E3-A20C-4332-8BFA-DFF2F4908A4B}" destId="{69C6251E-11A4-4766-AAE8-B96F3BB7B044}" srcOrd="2" destOrd="0" presId="urn:microsoft.com/office/officeart/2005/8/layout/vList2"/>
    <dgm:cxn modelId="{64FB4C55-2EAA-4936-BCBC-B2F3026939D0}" type="presParOf" srcId="{D9EC33E3-A20C-4332-8BFA-DFF2F4908A4B}" destId="{E439F7A0-17C7-4B95-BD69-668B902A6B32}" srcOrd="3" destOrd="0" presId="urn:microsoft.com/office/officeart/2005/8/layout/vList2"/>
    <dgm:cxn modelId="{45691989-3A80-4B0D-8E86-D56E50496442}" type="presParOf" srcId="{D9EC33E3-A20C-4332-8BFA-DFF2F4908A4B}" destId="{CCDBF422-4180-4C73-B79B-8CDDDBE53845}" srcOrd="4" destOrd="0" presId="urn:microsoft.com/office/officeart/2005/8/layout/vList2"/>
    <dgm:cxn modelId="{7CBDD230-3D8E-4262-92FB-93D433F2ABB2}" type="presParOf" srcId="{D9EC33E3-A20C-4332-8BFA-DFF2F4908A4B}" destId="{5899B3F6-C891-4773-90C3-ACA6DD6F7855}" srcOrd="5" destOrd="0" presId="urn:microsoft.com/office/officeart/2005/8/layout/vList2"/>
    <dgm:cxn modelId="{32A1565F-7A06-46F1-BF7E-4BF3B097771C}" type="presParOf" srcId="{D9EC33E3-A20C-4332-8BFA-DFF2F4908A4B}" destId="{CA19925A-0ACF-4963-9986-CD02998D9808}" srcOrd="6" destOrd="0" presId="urn:microsoft.com/office/officeart/2005/8/layout/vList2"/>
    <dgm:cxn modelId="{6C9894F4-8181-4460-AF6C-C1C4AC7D66AB}" type="presParOf" srcId="{D9EC33E3-A20C-4332-8BFA-DFF2F4908A4B}" destId="{17AF928E-EA35-4811-A507-104005D314A9}" srcOrd="7" destOrd="0" presId="urn:microsoft.com/office/officeart/2005/8/layout/vList2"/>
    <dgm:cxn modelId="{A01BDB23-3948-495E-A560-1A692B066F07}" type="presParOf" srcId="{D9EC33E3-A20C-4332-8BFA-DFF2F4908A4B}" destId="{202930EF-CDF0-4E6D-BE27-7859058AB5E4}" srcOrd="8" destOrd="0" presId="urn:microsoft.com/office/officeart/2005/8/layout/vList2"/>
    <dgm:cxn modelId="{5D925E29-2E3F-4B43-B462-7B975EAC2E7C}" type="presParOf" srcId="{D9EC33E3-A20C-4332-8BFA-DFF2F4908A4B}" destId="{14640B48-CE31-43F9-AEAE-0D7628CA690B}" srcOrd="9" destOrd="0" presId="urn:microsoft.com/office/officeart/2005/8/layout/vList2"/>
    <dgm:cxn modelId="{CADDA2CD-FD2A-462A-9653-B64014AA0DAB}" type="presParOf" srcId="{D9EC33E3-A20C-4332-8BFA-DFF2F4908A4B}" destId="{485B97D2-DA93-4FCF-A81A-63D25627DCCF}" srcOrd="10" destOrd="0" presId="urn:microsoft.com/office/officeart/2005/8/layout/vList2"/>
    <dgm:cxn modelId="{643F7FA4-ACA5-40B5-8D5D-DEB217FF9381}" type="presParOf" srcId="{D9EC33E3-A20C-4332-8BFA-DFF2F4908A4B}" destId="{7E97876F-ECA6-44CF-979D-CDA0761FBD4F}" srcOrd="11" destOrd="0" presId="urn:microsoft.com/office/officeart/2005/8/layout/vList2"/>
    <dgm:cxn modelId="{78381DDB-B626-43BE-9573-467EDAE9A40F}" type="presParOf" srcId="{D9EC33E3-A20C-4332-8BFA-DFF2F4908A4B}" destId="{2DBDDDE9-500B-44E7-9F97-9B98D3D01D6F}" srcOrd="12" destOrd="0" presId="urn:microsoft.com/office/officeart/2005/8/layout/vList2"/>
    <dgm:cxn modelId="{F8E08274-BA2C-4C48-B2B7-F27D57769276}" type="presParOf" srcId="{D9EC33E3-A20C-4332-8BFA-DFF2F4908A4B}" destId="{93F2F443-0BD1-4749-A681-D15346D139D3}" srcOrd="13" destOrd="0" presId="urn:microsoft.com/office/officeart/2005/8/layout/vList2"/>
    <dgm:cxn modelId="{A78D6462-5413-44D1-AB95-D62D6D55ADF1}" type="presParOf" srcId="{D9EC33E3-A20C-4332-8BFA-DFF2F4908A4B}" destId="{B7DD3224-4F95-4DF6-B726-5DC32F955360}" srcOrd="14" destOrd="0" presId="urn:microsoft.com/office/officeart/2005/8/layout/vList2"/>
    <dgm:cxn modelId="{CA5894ED-72AF-4B80-9706-50207CBE690E}" type="presParOf" srcId="{D9EC33E3-A20C-4332-8BFA-DFF2F4908A4B}" destId="{6668BF09-6DBC-4705-9DC2-386C408111F0}" srcOrd="15"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D2C0875-001E-404A-A8D3-79B23E506614}" type="doc">
      <dgm:prSet loTypeId="urn:microsoft.com/office/officeart/2005/8/layout/lProcess1" loCatId="process" qsTypeId="urn:microsoft.com/office/officeart/2005/8/quickstyle/simple1" qsCatId="simple" csTypeId="urn:microsoft.com/office/officeart/2005/8/colors/colorful2" csCatId="colorful" phldr="1"/>
      <dgm:spPr/>
      <dgm:t>
        <a:bodyPr/>
        <a:lstStyle/>
        <a:p>
          <a:endParaRPr lang="ru-RU"/>
        </a:p>
      </dgm:t>
    </dgm:pt>
    <dgm:pt modelId="{6939D263-D69A-4987-AAC5-1A8B56D53D11}">
      <dgm:prSet phldrT="[Текст]" custT="1"/>
      <dgm:spPr/>
      <dgm:t>
        <a:bodyPr/>
        <a:lstStyle/>
        <a:p>
          <a:pPr marL="0" marR="0" indent="0" algn="ctr" defTabSz="914400" eaLnBrk="1" fontAlgn="auto" latinLnBrk="0" hangingPunct="1">
            <a:lnSpc>
              <a:spcPct val="100000"/>
            </a:lnSpc>
            <a:spcBef>
              <a:spcPts val="0"/>
            </a:spcBef>
            <a:spcAft>
              <a:spcPts val="0"/>
            </a:spcAft>
            <a:buClrTx/>
            <a:buSzTx/>
            <a:buFontTx/>
            <a:buNone/>
            <a:tabLst/>
            <a:defRPr/>
          </a:pPr>
          <a:r>
            <a:rPr lang="ru-RU" sz="1400" dirty="0" smtClean="0">
              <a:solidFill>
                <a:schemeClr val="tx1"/>
              </a:solidFill>
              <a:latin typeface="Times New Roman" panose="02020603050405020304" pitchFamily="18" charset="0"/>
              <a:cs typeface="Times New Roman" panose="02020603050405020304" pitchFamily="18" charset="0"/>
            </a:rPr>
            <a:t>4 388,3 тыс. руб.</a:t>
          </a:r>
        </a:p>
        <a:p>
          <a:pPr marL="0" marR="0" indent="0" algn="ctr" defTabSz="914400" eaLnBrk="1" fontAlgn="auto" latinLnBrk="0" hangingPunct="1">
            <a:lnSpc>
              <a:spcPct val="100000"/>
            </a:lnSpc>
            <a:spcBef>
              <a:spcPts val="0"/>
            </a:spcBef>
            <a:spcAft>
              <a:spcPts val="0"/>
            </a:spcAft>
            <a:buClrTx/>
            <a:buSzTx/>
            <a:buFontTx/>
            <a:buNone/>
            <a:tabLst/>
            <a:defRPr/>
          </a:pPr>
          <a:r>
            <a:rPr lang="ru-RU" sz="1400" dirty="0" smtClean="0">
              <a:solidFill>
                <a:schemeClr val="tx1"/>
              </a:solidFill>
              <a:latin typeface="Times New Roman" panose="02020603050405020304" pitchFamily="18" charset="0"/>
              <a:cs typeface="Times New Roman" panose="02020603050405020304" pitchFamily="18" charset="0"/>
            </a:rPr>
            <a:t>100% от плановых назначений</a:t>
          </a:r>
          <a:endParaRPr lang="ru-RU" sz="1400" dirty="0">
            <a:solidFill>
              <a:schemeClr val="tx1"/>
            </a:solidFill>
            <a:latin typeface="Times New Roman" panose="02020603050405020304" pitchFamily="18" charset="0"/>
            <a:cs typeface="Times New Roman" panose="02020603050405020304" pitchFamily="18" charset="0"/>
          </a:endParaRPr>
        </a:p>
      </dgm:t>
    </dgm:pt>
    <dgm:pt modelId="{4EEA4FF0-30A4-43F1-8E78-8102666C90EE}" type="parTrans" cxnId="{8EC689BC-512B-4982-820A-2A43A097374D}">
      <dgm:prSet/>
      <dgm:spPr/>
      <dgm:t>
        <a:bodyPr/>
        <a:lstStyle/>
        <a:p>
          <a:endParaRPr lang="ru-RU" sz="1400">
            <a:solidFill>
              <a:schemeClr val="tx1"/>
            </a:solidFill>
            <a:latin typeface="Times New Roman" panose="02020603050405020304" pitchFamily="18" charset="0"/>
            <a:cs typeface="Times New Roman" panose="02020603050405020304" pitchFamily="18" charset="0"/>
          </a:endParaRPr>
        </a:p>
      </dgm:t>
    </dgm:pt>
    <dgm:pt modelId="{54819655-5AC3-471A-A14A-5AD98153591B}" type="sibTrans" cxnId="{8EC689BC-512B-4982-820A-2A43A097374D}">
      <dgm:prSet/>
      <dgm:spPr/>
      <dgm:t>
        <a:bodyPr/>
        <a:lstStyle/>
        <a:p>
          <a:endParaRPr lang="ru-RU" sz="1400">
            <a:solidFill>
              <a:schemeClr val="tx1"/>
            </a:solidFill>
            <a:latin typeface="Times New Roman" panose="02020603050405020304" pitchFamily="18" charset="0"/>
            <a:cs typeface="Times New Roman" panose="02020603050405020304" pitchFamily="18" charset="0"/>
          </a:endParaRPr>
        </a:p>
      </dgm:t>
    </dgm:pt>
    <dgm:pt modelId="{7EA43A23-624D-42C4-A851-45CCF5051E6D}">
      <dgm:prSet phldrT="[Текст]" custT="1"/>
      <dgm:spPr/>
      <dgm:t>
        <a:bodyPr/>
        <a:lstStyle/>
        <a:p>
          <a:r>
            <a:rPr lang="ru-RU" sz="1400" dirty="0" smtClean="0">
              <a:latin typeface="Times New Roman" panose="02020603050405020304" pitchFamily="18" charset="0"/>
              <a:cs typeface="Times New Roman" panose="02020603050405020304" pitchFamily="18" charset="0"/>
            </a:rPr>
            <a:t>Работники, имеющие государственные награды</a:t>
          </a:r>
          <a:endParaRPr lang="ru-RU" sz="1400" dirty="0">
            <a:solidFill>
              <a:schemeClr val="bg1"/>
            </a:solidFill>
            <a:latin typeface="Times New Roman" panose="02020603050405020304" pitchFamily="18" charset="0"/>
            <a:cs typeface="Times New Roman" panose="02020603050405020304" pitchFamily="18" charset="0"/>
          </a:endParaRPr>
        </a:p>
      </dgm:t>
    </dgm:pt>
    <dgm:pt modelId="{8683F781-B460-4C67-9E86-39C54FB079D8}" type="parTrans" cxnId="{184AC747-470E-483C-A690-2682E1947A36}">
      <dgm:prSet/>
      <dgm:spPr/>
      <dgm:t>
        <a:bodyPr/>
        <a:lstStyle/>
        <a:p>
          <a:endParaRPr lang="ru-RU" sz="1400">
            <a:solidFill>
              <a:schemeClr val="tx1"/>
            </a:solidFill>
            <a:latin typeface="Times New Roman" panose="02020603050405020304" pitchFamily="18" charset="0"/>
            <a:cs typeface="Times New Roman" panose="02020603050405020304" pitchFamily="18" charset="0"/>
          </a:endParaRPr>
        </a:p>
      </dgm:t>
    </dgm:pt>
    <dgm:pt modelId="{2770928E-0240-4176-BFC3-621FB365A00D}" type="sibTrans" cxnId="{184AC747-470E-483C-A690-2682E1947A36}">
      <dgm:prSet/>
      <dgm:spPr/>
      <dgm:t>
        <a:bodyPr/>
        <a:lstStyle/>
        <a:p>
          <a:endParaRPr lang="ru-RU" sz="1400">
            <a:solidFill>
              <a:schemeClr val="tx1"/>
            </a:solidFill>
            <a:latin typeface="Times New Roman" panose="02020603050405020304" pitchFamily="18" charset="0"/>
            <a:cs typeface="Times New Roman" panose="02020603050405020304" pitchFamily="18" charset="0"/>
          </a:endParaRPr>
        </a:p>
      </dgm:t>
    </dgm:pt>
    <dgm:pt modelId="{8B46E530-895A-46D1-ACEC-294B728AD8D3}">
      <dgm:prSet phldrT="[Текст]" custT="1"/>
      <dgm:spPr/>
      <dgm:t>
        <a:bodyPr/>
        <a:lstStyle/>
        <a:p>
          <a:pPr algn="ctr" defTabSz="622300">
            <a:lnSpc>
              <a:spcPct val="90000"/>
            </a:lnSpc>
            <a:spcBef>
              <a:spcPct val="0"/>
            </a:spcBef>
            <a:spcAft>
              <a:spcPct val="35000"/>
            </a:spcAft>
          </a:pPr>
          <a:r>
            <a:rPr lang="ru-RU" sz="1400" dirty="0" smtClean="0">
              <a:latin typeface="Times New Roman" panose="02020603050405020304" pitchFamily="18" charset="0"/>
              <a:cs typeface="Times New Roman" panose="02020603050405020304" pitchFamily="18" charset="0"/>
            </a:rPr>
            <a:t>Ежемесячная денежная  выплата</a:t>
          </a:r>
          <a:endParaRPr lang="ru-RU" sz="1400" dirty="0">
            <a:solidFill>
              <a:schemeClr val="tx1"/>
            </a:solidFill>
            <a:latin typeface="Times New Roman" panose="02020603050405020304" pitchFamily="18" charset="0"/>
            <a:cs typeface="Times New Roman" panose="02020603050405020304" pitchFamily="18" charset="0"/>
          </a:endParaRPr>
        </a:p>
      </dgm:t>
    </dgm:pt>
    <dgm:pt modelId="{26140617-F561-47E3-B781-FED94663A04F}" type="parTrans" cxnId="{D4112D80-4BA3-4E8C-8E06-25BEEF0367B8}">
      <dgm:prSet/>
      <dgm:spPr/>
      <dgm:t>
        <a:bodyPr/>
        <a:lstStyle/>
        <a:p>
          <a:endParaRPr lang="ru-RU" sz="1400">
            <a:solidFill>
              <a:schemeClr val="tx1"/>
            </a:solidFill>
            <a:latin typeface="Times New Roman" panose="02020603050405020304" pitchFamily="18" charset="0"/>
            <a:cs typeface="Times New Roman" panose="02020603050405020304" pitchFamily="18" charset="0"/>
          </a:endParaRPr>
        </a:p>
      </dgm:t>
    </dgm:pt>
    <dgm:pt modelId="{B93772EB-E322-42B3-A80C-26D4E8DC565E}" type="sibTrans" cxnId="{D4112D80-4BA3-4E8C-8E06-25BEEF0367B8}">
      <dgm:prSet/>
      <dgm:spPr/>
      <dgm:t>
        <a:bodyPr/>
        <a:lstStyle/>
        <a:p>
          <a:endParaRPr lang="ru-RU" sz="1400">
            <a:solidFill>
              <a:schemeClr val="tx1"/>
            </a:solidFill>
            <a:latin typeface="Times New Roman" panose="02020603050405020304" pitchFamily="18" charset="0"/>
            <a:cs typeface="Times New Roman" panose="02020603050405020304" pitchFamily="18" charset="0"/>
          </a:endParaRPr>
        </a:p>
      </dgm:t>
    </dgm:pt>
    <dgm:pt modelId="{3949C894-F1F2-49FD-920F-202DB0EDE987}">
      <dgm:prSet custT="1"/>
      <dgm:spPr/>
      <dgm:t>
        <a:bodyPr/>
        <a:lstStyle/>
        <a:p>
          <a:pPr marL="0" marR="0" indent="0" algn="ctr" defTabSz="914400" eaLnBrk="1" fontAlgn="auto" latinLnBrk="0" hangingPunct="1">
            <a:lnSpc>
              <a:spcPct val="100000"/>
            </a:lnSpc>
            <a:spcBef>
              <a:spcPts val="0"/>
            </a:spcBef>
            <a:spcAft>
              <a:spcPts val="0"/>
            </a:spcAft>
            <a:buClrTx/>
            <a:buSzTx/>
            <a:buFontTx/>
            <a:buNone/>
            <a:tabLst/>
            <a:defRPr/>
          </a:pPr>
          <a:r>
            <a:rPr lang="ru-RU" sz="1400" dirty="0" smtClean="0">
              <a:latin typeface="Times New Roman" panose="02020603050405020304" pitchFamily="18" charset="0"/>
              <a:cs typeface="Times New Roman" panose="02020603050405020304" pitchFamily="18" charset="0"/>
            </a:rPr>
            <a:t>323,0</a:t>
          </a:r>
          <a:r>
            <a:rPr lang="ru-RU" sz="1400" dirty="0" smtClean="0">
              <a:solidFill>
                <a:schemeClr val="tx1"/>
              </a:solidFill>
              <a:latin typeface="Times New Roman" panose="02020603050405020304" pitchFamily="18" charset="0"/>
              <a:cs typeface="Times New Roman" panose="02020603050405020304" pitchFamily="18" charset="0"/>
            </a:rPr>
            <a:t> тыс. руб.</a:t>
          </a:r>
        </a:p>
        <a:p>
          <a:pPr marL="0" marR="0" indent="0" algn="ctr" defTabSz="914400" eaLnBrk="1" fontAlgn="auto" latinLnBrk="0" hangingPunct="1">
            <a:lnSpc>
              <a:spcPct val="100000"/>
            </a:lnSpc>
            <a:spcBef>
              <a:spcPts val="0"/>
            </a:spcBef>
            <a:spcAft>
              <a:spcPts val="0"/>
            </a:spcAft>
            <a:buClrTx/>
            <a:buSzTx/>
            <a:buFontTx/>
            <a:buNone/>
            <a:tabLst/>
            <a:defRPr/>
          </a:pPr>
          <a:r>
            <a:rPr lang="ru-RU" sz="1400" dirty="0" smtClean="0">
              <a:solidFill>
                <a:schemeClr val="tx1"/>
              </a:solidFill>
              <a:latin typeface="Times New Roman" panose="02020603050405020304" pitchFamily="18" charset="0"/>
              <a:cs typeface="Times New Roman" panose="02020603050405020304" pitchFamily="18" charset="0"/>
            </a:rPr>
            <a:t>100% от плановых назначений</a:t>
          </a:r>
          <a:endParaRPr lang="ru-RU" sz="1400" dirty="0">
            <a:solidFill>
              <a:schemeClr val="tx1"/>
            </a:solidFill>
            <a:latin typeface="Times New Roman" panose="02020603050405020304" pitchFamily="18" charset="0"/>
            <a:cs typeface="Times New Roman" panose="02020603050405020304" pitchFamily="18" charset="0"/>
          </a:endParaRPr>
        </a:p>
      </dgm:t>
    </dgm:pt>
    <dgm:pt modelId="{675A8B36-3178-409A-8672-530FF76F2667}" type="parTrans" cxnId="{3F4CD2DE-85BC-4BD5-AC9F-9E2373C8FCE3}">
      <dgm:prSet/>
      <dgm:spPr/>
      <dgm:t>
        <a:bodyPr/>
        <a:lstStyle/>
        <a:p>
          <a:endParaRPr lang="ru-RU" sz="1400">
            <a:solidFill>
              <a:schemeClr val="tx1"/>
            </a:solidFill>
            <a:latin typeface="Times New Roman" panose="02020603050405020304" pitchFamily="18" charset="0"/>
            <a:cs typeface="Times New Roman" panose="02020603050405020304" pitchFamily="18" charset="0"/>
          </a:endParaRPr>
        </a:p>
      </dgm:t>
    </dgm:pt>
    <dgm:pt modelId="{7A3CD468-EB4D-46E7-B914-6FAC1B89215D}" type="sibTrans" cxnId="{3F4CD2DE-85BC-4BD5-AC9F-9E2373C8FCE3}">
      <dgm:prSet/>
      <dgm:spPr/>
      <dgm:t>
        <a:bodyPr/>
        <a:lstStyle/>
        <a:p>
          <a:endParaRPr lang="ru-RU" sz="1400">
            <a:solidFill>
              <a:schemeClr val="tx1"/>
            </a:solidFill>
            <a:latin typeface="Times New Roman" panose="02020603050405020304" pitchFamily="18" charset="0"/>
            <a:cs typeface="Times New Roman" panose="02020603050405020304" pitchFamily="18" charset="0"/>
          </a:endParaRPr>
        </a:p>
      </dgm:t>
    </dgm:pt>
    <dgm:pt modelId="{8A49DA70-D875-4A73-A753-BF982F620383}">
      <dgm:prSet custT="1"/>
      <dgm:spPr/>
      <dgm:t>
        <a:bodyPr/>
        <a:lstStyle/>
        <a:p>
          <a:r>
            <a:rPr lang="ru-RU" sz="1400" dirty="0" smtClean="0">
              <a:latin typeface="Times New Roman" panose="02020603050405020304" pitchFamily="18" charset="0"/>
              <a:cs typeface="Times New Roman" panose="02020603050405020304" pitchFamily="18" charset="0"/>
            </a:rPr>
            <a:t>Работники, имеющие звание «Заслуженный педагог»</a:t>
          </a:r>
          <a:endParaRPr lang="ru-RU" sz="1400" dirty="0">
            <a:solidFill>
              <a:schemeClr val="bg1"/>
            </a:solidFill>
            <a:latin typeface="Times New Roman" panose="02020603050405020304" pitchFamily="18" charset="0"/>
            <a:cs typeface="Times New Roman" panose="02020603050405020304" pitchFamily="18" charset="0"/>
          </a:endParaRPr>
        </a:p>
      </dgm:t>
    </dgm:pt>
    <dgm:pt modelId="{6437248F-CCFD-499E-9BF4-39A927B40C4E}" type="parTrans" cxnId="{C9067EE4-FE78-4165-A393-7F0CA298C868}">
      <dgm:prSet/>
      <dgm:spPr/>
      <dgm:t>
        <a:bodyPr/>
        <a:lstStyle/>
        <a:p>
          <a:endParaRPr lang="ru-RU" sz="1400">
            <a:solidFill>
              <a:schemeClr val="tx1"/>
            </a:solidFill>
            <a:latin typeface="Times New Roman" panose="02020603050405020304" pitchFamily="18" charset="0"/>
            <a:cs typeface="Times New Roman" panose="02020603050405020304" pitchFamily="18" charset="0"/>
          </a:endParaRPr>
        </a:p>
      </dgm:t>
    </dgm:pt>
    <dgm:pt modelId="{6E8155AC-8745-4D4D-B276-C0AB2DB58474}" type="sibTrans" cxnId="{C9067EE4-FE78-4165-A393-7F0CA298C868}">
      <dgm:prSet/>
      <dgm:spPr/>
      <dgm:t>
        <a:bodyPr/>
        <a:lstStyle/>
        <a:p>
          <a:endParaRPr lang="ru-RU" sz="1400">
            <a:solidFill>
              <a:schemeClr val="tx1"/>
            </a:solidFill>
            <a:latin typeface="Times New Roman" panose="02020603050405020304" pitchFamily="18" charset="0"/>
            <a:cs typeface="Times New Roman" panose="02020603050405020304" pitchFamily="18" charset="0"/>
          </a:endParaRPr>
        </a:p>
      </dgm:t>
    </dgm:pt>
    <dgm:pt modelId="{B66CB4B9-EF8A-44EE-981F-13CD5BBF3920}">
      <dgm:prSet custT="1"/>
      <dgm:spPr/>
      <dgm:t>
        <a:bodyPr/>
        <a:lstStyle/>
        <a:p>
          <a:pPr>
            <a:spcAft>
              <a:spcPts val="0"/>
            </a:spcAft>
          </a:pPr>
          <a:r>
            <a:rPr lang="ru-RU" sz="1400" dirty="0" smtClean="0">
              <a:latin typeface="Times New Roman" panose="02020603050405020304" pitchFamily="18" charset="0"/>
              <a:cs typeface="Times New Roman" panose="02020603050405020304" pitchFamily="18" charset="0"/>
            </a:rPr>
            <a:t>639,8 </a:t>
          </a:r>
          <a:r>
            <a:rPr lang="ru-RU" sz="1400" dirty="0" smtClean="0">
              <a:solidFill>
                <a:schemeClr val="tx1"/>
              </a:solidFill>
              <a:latin typeface="Times New Roman" panose="02020603050405020304" pitchFamily="18" charset="0"/>
              <a:cs typeface="Times New Roman" panose="02020603050405020304" pitchFamily="18" charset="0"/>
            </a:rPr>
            <a:t>тыс. руб.</a:t>
          </a:r>
        </a:p>
        <a:p>
          <a:pPr>
            <a:spcAft>
              <a:spcPts val="0"/>
            </a:spcAft>
          </a:pPr>
          <a:r>
            <a:rPr lang="ru-RU" sz="1400" dirty="0" smtClean="0">
              <a:solidFill>
                <a:schemeClr val="tx1"/>
              </a:solidFill>
              <a:latin typeface="Times New Roman" panose="02020603050405020304" pitchFamily="18" charset="0"/>
              <a:cs typeface="Times New Roman" panose="02020603050405020304" pitchFamily="18" charset="0"/>
            </a:rPr>
            <a:t>100% от плановых назначений</a:t>
          </a:r>
          <a:endParaRPr lang="ru-RU" sz="1400" dirty="0">
            <a:solidFill>
              <a:schemeClr val="tx1"/>
            </a:solidFill>
          </a:endParaRPr>
        </a:p>
      </dgm:t>
    </dgm:pt>
    <dgm:pt modelId="{5185D570-CDC9-473E-97A9-66B67EE749BA}" type="parTrans" cxnId="{136C5103-7AAA-48F9-9B6E-0A0241CEC3FE}">
      <dgm:prSet/>
      <dgm:spPr/>
      <dgm:t>
        <a:bodyPr/>
        <a:lstStyle/>
        <a:p>
          <a:endParaRPr lang="ru-RU">
            <a:solidFill>
              <a:schemeClr val="tx1"/>
            </a:solidFill>
          </a:endParaRPr>
        </a:p>
      </dgm:t>
    </dgm:pt>
    <dgm:pt modelId="{CBE08B7A-49BA-4440-BB25-B6926182F396}" type="sibTrans" cxnId="{136C5103-7AAA-48F9-9B6E-0A0241CEC3FE}">
      <dgm:prSet/>
      <dgm:spPr/>
      <dgm:t>
        <a:bodyPr/>
        <a:lstStyle/>
        <a:p>
          <a:endParaRPr lang="ru-RU">
            <a:solidFill>
              <a:schemeClr val="tx1"/>
            </a:solidFill>
          </a:endParaRPr>
        </a:p>
      </dgm:t>
    </dgm:pt>
    <dgm:pt modelId="{14F5C395-DDF9-4904-A78A-DC73E95E8342}">
      <dgm:prSet phldrT="[Текст]" custT="1"/>
      <dgm:spPr/>
      <dgm:t>
        <a:bodyPr/>
        <a:lstStyle/>
        <a:p>
          <a:pPr algn="ctr" defTabSz="1778000">
            <a:lnSpc>
              <a:spcPct val="90000"/>
            </a:lnSpc>
            <a:spcBef>
              <a:spcPct val="0"/>
            </a:spcBef>
            <a:spcAft>
              <a:spcPct val="35000"/>
            </a:spcAft>
          </a:pPr>
          <a:r>
            <a:rPr lang="ru-RU" sz="1400" dirty="0" smtClean="0">
              <a:solidFill>
                <a:schemeClr val="tx1"/>
              </a:solidFill>
              <a:latin typeface="Times New Roman" panose="02020603050405020304" pitchFamily="18" charset="0"/>
              <a:cs typeface="Times New Roman" panose="02020603050405020304" pitchFamily="18" charset="0"/>
            </a:rPr>
            <a:t>Ежемесячная денежная компенсация на оплату жилого помещения, отопления, электричества, взносов в фонд капитального ремонта</a:t>
          </a:r>
          <a:endParaRPr lang="ru-RU" sz="1400" dirty="0">
            <a:solidFill>
              <a:schemeClr val="tx1"/>
            </a:solidFill>
            <a:latin typeface="Times New Roman" panose="02020603050405020304" pitchFamily="18" charset="0"/>
            <a:cs typeface="Times New Roman" panose="02020603050405020304" pitchFamily="18" charset="0"/>
          </a:endParaRPr>
        </a:p>
      </dgm:t>
    </dgm:pt>
    <dgm:pt modelId="{B1B48C76-0D72-42E7-8FE8-FB1AA48E481C}" type="sibTrans" cxnId="{69122A34-8B78-419C-86C8-A4A1070A8A0D}">
      <dgm:prSet/>
      <dgm:spPr/>
      <dgm:t>
        <a:bodyPr/>
        <a:lstStyle/>
        <a:p>
          <a:endParaRPr lang="ru-RU" sz="1400">
            <a:solidFill>
              <a:schemeClr val="tx1"/>
            </a:solidFill>
            <a:latin typeface="Times New Roman" panose="02020603050405020304" pitchFamily="18" charset="0"/>
            <a:cs typeface="Times New Roman" panose="02020603050405020304" pitchFamily="18" charset="0"/>
          </a:endParaRPr>
        </a:p>
      </dgm:t>
    </dgm:pt>
    <dgm:pt modelId="{A1B3E9A4-9CB0-447E-A3D6-82B24BBD583F}" type="parTrans" cxnId="{69122A34-8B78-419C-86C8-A4A1070A8A0D}">
      <dgm:prSet/>
      <dgm:spPr/>
      <dgm:t>
        <a:bodyPr/>
        <a:lstStyle/>
        <a:p>
          <a:endParaRPr lang="ru-RU" sz="1400">
            <a:solidFill>
              <a:schemeClr val="tx1"/>
            </a:solidFill>
            <a:latin typeface="Times New Roman" panose="02020603050405020304" pitchFamily="18" charset="0"/>
            <a:cs typeface="Times New Roman" panose="02020603050405020304" pitchFamily="18" charset="0"/>
          </a:endParaRPr>
        </a:p>
      </dgm:t>
    </dgm:pt>
    <dgm:pt modelId="{3FC77DC5-A4FF-49C4-AF1A-937A8EEF7E40}">
      <dgm:prSet phldrT="[Текст]" custT="1"/>
      <dgm:spPr/>
      <dgm:t>
        <a:bodyPr/>
        <a:lstStyle/>
        <a:p>
          <a:r>
            <a:rPr lang="ru-RU" sz="1400" dirty="0" smtClean="0">
              <a:solidFill>
                <a:schemeClr val="tx1"/>
              </a:solidFill>
              <a:latin typeface="Times New Roman" panose="02020603050405020304" pitchFamily="18" charset="0"/>
              <a:cs typeface="Times New Roman" panose="02020603050405020304" pitchFamily="18" charset="0"/>
            </a:rPr>
            <a:t>Педагогические работники, проживающие и работающие на селе, а также проживающие в городе и работающие на селе</a:t>
          </a:r>
          <a:endParaRPr lang="ru-RU" sz="1400" dirty="0">
            <a:solidFill>
              <a:schemeClr val="tx1"/>
            </a:solidFill>
            <a:latin typeface="Times New Roman" panose="02020603050405020304" pitchFamily="18" charset="0"/>
            <a:cs typeface="Times New Roman" panose="02020603050405020304" pitchFamily="18" charset="0"/>
          </a:endParaRPr>
        </a:p>
      </dgm:t>
    </dgm:pt>
    <dgm:pt modelId="{49B8F35B-AC37-4344-9E7F-A18BA4FEC1F1}" type="sibTrans" cxnId="{8C834FBC-8EE9-494C-9032-D15865458675}">
      <dgm:prSet/>
      <dgm:spPr/>
      <dgm:t>
        <a:bodyPr/>
        <a:lstStyle/>
        <a:p>
          <a:endParaRPr lang="ru-RU" sz="1400">
            <a:solidFill>
              <a:schemeClr val="tx1"/>
            </a:solidFill>
            <a:latin typeface="Times New Roman" panose="02020603050405020304" pitchFamily="18" charset="0"/>
            <a:cs typeface="Times New Roman" panose="02020603050405020304" pitchFamily="18" charset="0"/>
          </a:endParaRPr>
        </a:p>
      </dgm:t>
    </dgm:pt>
    <dgm:pt modelId="{F579C4A2-60D3-496C-ACAC-30E2BC9C781B}" type="parTrans" cxnId="{8C834FBC-8EE9-494C-9032-D15865458675}">
      <dgm:prSet/>
      <dgm:spPr/>
      <dgm:t>
        <a:bodyPr/>
        <a:lstStyle/>
        <a:p>
          <a:endParaRPr lang="ru-RU" sz="1400">
            <a:solidFill>
              <a:schemeClr val="tx1"/>
            </a:solidFill>
            <a:latin typeface="Times New Roman" panose="02020603050405020304" pitchFamily="18" charset="0"/>
            <a:cs typeface="Times New Roman" panose="02020603050405020304" pitchFamily="18" charset="0"/>
          </a:endParaRPr>
        </a:p>
      </dgm:t>
    </dgm:pt>
    <dgm:pt modelId="{4A7E6063-4A92-4DA3-BE0A-4362434E097D}">
      <dgm:prSe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sz="1400" dirty="0" smtClean="0">
              <a:solidFill>
                <a:schemeClr val="tx1"/>
              </a:solidFill>
              <a:latin typeface="Times New Roman" panose="02020603050405020304" pitchFamily="18" charset="0"/>
              <a:cs typeface="Times New Roman" panose="02020603050405020304" pitchFamily="18" charset="0"/>
            </a:rPr>
            <a:t>99 педагогов</a:t>
          </a:r>
        </a:p>
        <a:p>
          <a:pPr defTabSz="1511300">
            <a:lnSpc>
              <a:spcPct val="90000"/>
            </a:lnSpc>
            <a:spcBef>
              <a:spcPct val="0"/>
            </a:spcBef>
            <a:spcAft>
              <a:spcPct val="35000"/>
            </a:spcAft>
          </a:pPr>
          <a:endParaRPr lang="ru-RU" sz="1400" dirty="0"/>
        </a:p>
      </dgm:t>
    </dgm:pt>
    <dgm:pt modelId="{26EE9A3F-9C60-4476-918E-156456760C20}" type="parTrans" cxnId="{F60701C0-7AE8-4A5F-83AA-896D156C1084}">
      <dgm:prSet/>
      <dgm:spPr/>
      <dgm:t>
        <a:bodyPr/>
        <a:lstStyle/>
        <a:p>
          <a:endParaRPr lang="ru-RU"/>
        </a:p>
      </dgm:t>
    </dgm:pt>
    <dgm:pt modelId="{A157436D-174C-462C-8A6F-48649494C18B}" type="sibTrans" cxnId="{F60701C0-7AE8-4A5F-83AA-896D156C1084}">
      <dgm:prSet/>
      <dgm:spPr/>
      <dgm:t>
        <a:bodyPr/>
        <a:lstStyle/>
        <a:p>
          <a:endParaRPr lang="ru-RU"/>
        </a:p>
      </dgm:t>
    </dgm:pt>
    <dgm:pt modelId="{FDA68B5B-ED29-4FB8-AB2C-5EE9057ED75D}">
      <dgm:prSe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sz="1400" dirty="0" smtClean="0">
              <a:latin typeface="Times New Roman" panose="02020603050405020304" pitchFamily="18" charset="0"/>
              <a:cs typeface="Times New Roman" panose="02020603050405020304" pitchFamily="18" charset="0"/>
            </a:rPr>
            <a:t>9 человек</a:t>
          </a:r>
          <a:endParaRPr lang="ru-RU" sz="1400" dirty="0" smtClean="0">
            <a:solidFill>
              <a:schemeClr val="tx1"/>
            </a:solidFill>
            <a:latin typeface="Times New Roman" panose="02020603050405020304" pitchFamily="18" charset="0"/>
            <a:cs typeface="Times New Roman" panose="02020603050405020304" pitchFamily="18" charset="0"/>
          </a:endParaRPr>
        </a:p>
        <a:p>
          <a:pPr defTabSz="1511300">
            <a:lnSpc>
              <a:spcPct val="90000"/>
            </a:lnSpc>
            <a:spcBef>
              <a:spcPct val="0"/>
            </a:spcBef>
            <a:spcAft>
              <a:spcPct val="35000"/>
            </a:spcAft>
          </a:pPr>
          <a:endParaRPr lang="ru-RU" sz="1400" dirty="0"/>
        </a:p>
      </dgm:t>
    </dgm:pt>
    <dgm:pt modelId="{4C2B03B6-0B7E-48F3-8F56-E1627C5BF635}" type="parTrans" cxnId="{93817425-75BC-4356-8E20-E21E0D346F97}">
      <dgm:prSet/>
      <dgm:spPr/>
      <dgm:t>
        <a:bodyPr/>
        <a:lstStyle/>
        <a:p>
          <a:endParaRPr lang="ru-RU"/>
        </a:p>
      </dgm:t>
    </dgm:pt>
    <dgm:pt modelId="{BDD5D4D8-858B-4AE5-AEEF-5EE19C057FD3}" type="sibTrans" cxnId="{93817425-75BC-4356-8E20-E21E0D346F97}">
      <dgm:prSet/>
      <dgm:spPr/>
      <dgm:t>
        <a:bodyPr/>
        <a:lstStyle/>
        <a:p>
          <a:endParaRPr lang="ru-RU"/>
        </a:p>
      </dgm:t>
    </dgm:pt>
    <dgm:pt modelId="{40024517-AABD-4AFA-8E9C-D5FD61C6B47C}">
      <dgm:prSe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sz="1400" dirty="0" smtClean="0">
              <a:latin typeface="Times New Roman" panose="02020603050405020304" pitchFamily="18" charset="0"/>
              <a:cs typeface="Times New Roman" panose="02020603050405020304" pitchFamily="18" charset="0"/>
            </a:rPr>
            <a:t>3 педагога</a:t>
          </a:r>
          <a:endParaRPr lang="ru-RU" sz="1400" dirty="0" smtClean="0">
            <a:solidFill>
              <a:schemeClr val="tx1"/>
            </a:solidFill>
          </a:endParaRPr>
        </a:p>
        <a:p>
          <a:pPr defTabSz="1511300">
            <a:lnSpc>
              <a:spcPct val="90000"/>
            </a:lnSpc>
            <a:spcBef>
              <a:spcPct val="0"/>
            </a:spcBef>
            <a:spcAft>
              <a:spcPct val="35000"/>
            </a:spcAft>
          </a:pPr>
          <a:endParaRPr lang="ru-RU" sz="1400" dirty="0"/>
        </a:p>
      </dgm:t>
    </dgm:pt>
    <dgm:pt modelId="{96184500-34B6-4769-AD25-E6EDD767224F}" type="parTrans" cxnId="{C35A0DB3-80A5-486C-B0FF-12F5E5B229CE}">
      <dgm:prSet/>
      <dgm:spPr/>
      <dgm:t>
        <a:bodyPr/>
        <a:lstStyle/>
        <a:p>
          <a:endParaRPr lang="ru-RU"/>
        </a:p>
      </dgm:t>
    </dgm:pt>
    <dgm:pt modelId="{DC077F82-1E79-49E6-9B10-F27DC5ACA47B}" type="sibTrans" cxnId="{C35A0DB3-80A5-486C-B0FF-12F5E5B229CE}">
      <dgm:prSet/>
      <dgm:spPr/>
      <dgm:t>
        <a:bodyPr/>
        <a:lstStyle/>
        <a:p>
          <a:endParaRPr lang="ru-RU"/>
        </a:p>
      </dgm:t>
    </dgm:pt>
    <dgm:pt modelId="{54AAF7ED-DE41-4AE9-B019-D1807534FB33}">
      <dgm:prSet custT="1"/>
      <dgm:spPr/>
      <dgm:t>
        <a:bodyPr/>
        <a:lstStyle/>
        <a:p>
          <a:r>
            <a:rPr lang="ru-RU" sz="1400" smtClean="0">
              <a:latin typeface="Times New Roman" panose="02020603050405020304" pitchFamily="18" charset="0"/>
              <a:cs typeface="Times New Roman" panose="02020603050405020304" pitchFamily="18" charset="0"/>
            </a:rPr>
            <a:t>Ежемесячная денежная  выплата</a:t>
          </a:r>
          <a:endParaRPr lang="ru-RU" sz="1400" dirty="0">
            <a:solidFill>
              <a:schemeClr val="tx1"/>
            </a:solidFill>
            <a:latin typeface="Times New Roman" panose="02020603050405020304" pitchFamily="18" charset="0"/>
            <a:cs typeface="Times New Roman" panose="02020603050405020304" pitchFamily="18" charset="0"/>
          </a:endParaRPr>
        </a:p>
      </dgm:t>
    </dgm:pt>
    <dgm:pt modelId="{101343B9-4606-4990-91B6-2E695783E09A}" type="parTrans" cxnId="{10E60F31-627F-4DD3-B009-8E09E8295AA8}">
      <dgm:prSet/>
      <dgm:spPr/>
      <dgm:t>
        <a:bodyPr/>
        <a:lstStyle/>
        <a:p>
          <a:endParaRPr lang="ru-RU"/>
        </a:p>
      </dgm:t>
    </dgm:pt>
    <dgm:pt modelId="{A7F18FBD-085B-4952-9D69-EFABD52C22B3}" type="sibTrans" cxnId="{10E60F31-627F-4DD3-B009-8E09E8295AA8}">
      <dgm:prSet/>
      <dgm:spPr/>
      <dgm:t>
        <a:bodyPr/>
        <a:lstStyle/>
        <a:p>
          <a:endParaRPr lang="ru-RU"/>
        </a:p>
      </dgm:t>
    </dgm:pt>
    <dgm:pt modelId="{13B0B1F2-899D-4249-9267-CAE282101CA9}" type="pres">
      <dgm:prSet presAssocID="{9D2C0875-001E-404A-A8D3-79B23E506614}" presName="Name0" presStyleCnt="0">
        <dgm:presLayoutVars>
          <dgm:dir/>
          <dgm:animLvl val="lvl"/>
          <dgm:resizeHandles val="exact"/>
        </dgm:presLayoutVars>
      </dgm:prSet>
      <dgm:spPr/>
      <dgm:t>
        <a:bodyPr/>
        <a:lstStyle/>
        <a:p>
          <a:endParaRPr lang="ru-RU"/>
        </a:p>
      </dgm:t>
    </dgm:pt>
    <dgm:pt modelId="{0DAFAC75-E1D4-4B4B-BAE2-0F7766D57FF2}" type="pres">
      <dgm:prSet presAssocID="{3FC77DC5-A4FF-49C4-AF1A-937A8EEF7E40}" presName="vertFlow" presStyleCnt="0"/>
      <dgm:spPr/>
    </dgm:pt>
    <dgm:pt modelId="{5DA245DC-DF95-4B8C-B2D6-9BFBBD8E11F4}" type="pres">
      <dgm:prSet presAssocID="{3FC77DC5-A4FF-49C4-AF1A-937A8EEF7E40}" presName="header" presStyleLbl="node1" presStyleIdx="0" presStyleCnt="3" custScaleY="270342"/>
      <dgm:spPr/>
      <dgm:t>
        <a:bodyPr/>
        <a:lstStyle/>
        <a:p>
          <a:endParaRPr lang="ru-RU"/>
        </a:p>
      </dgm:t>
    </dgm:pt>
    <dgm:pt modelId="{EAAE9B50-9E7A-4793-BDF1-397D756DE90D}" type="pres">
      <dgm:prSet presAssocID="{A1B3E9A4-9CB0-447E-A3D6-82B24BBD583F}" presName="parTrans" presStyleLbl="sibTrans2D1" presStyleIdx="0" presStyleCnt="9"/>
      <dgm:spPr/>
      <dgm:t>
        <a:bodyPr/>
        <a:lstStyle/>
        <a:p>
          <a:endParaRPr lang="ru-RU"/>
        </a:p>
      </dgm:t>
    </dgm:pt>
    <dgm:pt modelId="{416DA492-3944-4F9F-8DB6-C064CA871461}" type="pres">
      <dgm:prSet presAssocID="{14F5C395-DDF9-4904-A78A-DC73E95E8342}" presName="child" presStyleLbl="alignAccFollowNode1" presStyleIdx="0" presStyleCnt="9" custScaleY="195977">
        <dgm:presLayoutVars>
          <dgm:chMax val="0"/>
          <dgm:bulletEnabled val="1"/>
        </dgm:presLayoutVars>
      </dgm:prSet>
      <dgm:spPr/>
      <dgm:t>
        <a:bodyPr/>
        <a:lstStyle/>
        <a:p>
          <a:endParaRPr lang="ru-RU"/>
        </a:p>
      </dgm:t>
    </dgm:pt>
    <dgm:pt modelId="{2B6C55E7-7541-4F9D-91E0-5AC10CF7A07A}" type="pres">
      <dgm:prSet presAssocID="{B1B48C76-0D72-42E7-8FE8-FB1AA48E481C}" presName="sibTrans" presStyleLbl="sibTrans2D1" presStyleIdx="1" presStyleCnt="9"/>
      <dgm:spPr/>
      <dgm:t>
        <a:bodyPr/>
        <a:lstStyle/>
        <a:p>
          <a:endParaRPr lang="ru-RU"/>
        </a:p>
      </dgm:t>
    </dgm:pt>
    <dgm:pt modelId="{0721CFCE-5331-4257-9A74-18EE51CE86AE}" type="pres">
      <dgm:prSet presAssocID="{6939D263-D69A-4987-AAC5-1A8B56D53D11}" presName="child" presStyleLbl="alignAccFollowNode1" presStyleIdx="1" presStyleCnt="9" custScaleY="128440">
        <dgm:presLayoutVars>
          <dgm:chMax val="0"/>
          <dgm:bulletEnabled val="1"/>
        </dgm:presLayoutVars>
      </dgm:prSet>
      <dgm:spPr/>
      <dgm:t>
        <a:bodyPr/>
        <a:lstStyle/>
        <a:p>
          <a:endParaRPr lang="ru-RU"/>
        </a:p>
      </dgm:t>
    </dgm:pt>
    <dgm:pt modelId="{ADC78F1C-CC79-43B8-9190-21A51E8323B9}" type="pres">
      <dgm:prSet presAssocID="{54819655-5AC3-471A-A14A-5AD98153591B}" presName="sibTrans" presStyleLbl="sibTrans2D1" presStyleIdx="2" presStyleCnt="9"/>
      <dgm:spPr/>
      <dgm:t>
        <a:bodyPr/>
        <a:lstStyle/>
        <a:p>
          <a:endParaRPr lang="ru-RU"/>
        </a:p>
      </dgm:t>
    </dgm:pt>
    <dgm:pt modelId="{97C8E084-8C97-448B-861B-88ABAC7FC30F}" type="pres">
      <dgm:prSet presAssocID="{4A7E6063-4A92-4DA3-BE0A-4362434E097D}" presName="child" presStyleLbl="alignAccFollowNode1" presStyleIdx="2" presStyleCnt="9">
        <dgm:presLayoutVars>
          <dgm:chMax val="0"/>
          <dgm:bulletEnabled val="1"/>
        </dgm:presLayoutVars>
      </dgm:prSet>
      <dgm:spPr/>
      <dgm:t>
        <a:bodyPr/>
        <a:lstStyle/>
        <a:p>
          <a:endParaRPr lang="ru-RU"/>
        </a:p>
      </dgm:t>
    </dgm:pt>
    <dgm:pt modelId="{BE464CCF-4898-4338-8E25-11718930762A}" type="pres">
      <dgm:prSet presAssocID="{3FC77DC5-A4FF-49C4-AF1A-937A8EEF7E40}" presName="hSp" presStyleCnt="0"/>
      <dgm:spPr/>
    </dgm:pt>
    <dgm:pt modelId="{E62FE6AA-E04C-4611-9204-D0903B648936}" type="pres">
      <dgm:prSet presAssocID="{7EA43A23-624D-42C4-A851-45CCF5051E6D}" presName="vertFlow" presStyleCnt="0"/>
      <dgm:spPr/>
    </dgm:pt>
    <dgm:pt modelId="{3BF76409-4F59-4E1D-AA7F-CEA688B69886}" type="pres">
      <dgm:prSet presAssocID="{7EA43A23-624D-42C4-A851-45CCF5051E6D}" presName="header" presStyleLbl="node1" presStyleIdx="1" presStyleCnt="3" custScaleY="270342"/>
      <dgm:spPr/>
      <dgm:t>
        <a:bodyPr/>
        <a:lstStyle/>
        <a:p>
          <a:endParaRPr lang="ru-RU"/>
        </a:p>
      </dgm:t>
    </dgm:pt>
    <dgm:pt modelId="{0F1B97B8-6F5D-46FE-A236-214AC65C492A}" type="pres">
      <dgm:prSet presAssocID="{26140617-F561-47E3-B781-FED94663A04F}" presName="parTrans" presStyleLbl="sibTrans2D1" presStyleIdx="3" presStyleCnt="9"/>
      <dgm:spPr/>
      <dgm:t>
        <a:bodyPr/>
        <a:lstStyle/>
        <a:p>
          <a:endParaRPr lang="ru-RU"/>
        </a:p>
      </dgm:t>
    </dgm:pt>
    <dgm:pt modelId="{F7B1E656-ECC7-4520-9196-325FBFECE5BF}" type="pres">
      <dgm:prSet presAssocID="{8B46E530-895A-46D1-ACEC-294B728AD8D3}" presName="child" presStyleLbl="alignAccFollowNode1" presStyleIdx="3" presStyleCnt="9" custScaleY="196662">
        <dgm:presLayoutVars>
          <dgm:chMax val="0"/>
          <dgm:bulletEnabled val="1"/>
        </dgm:presLayoutVars>
      </dgm:prSet>
      <dgm:spPr/>
      <dgm:t>
        <a:bodyPr/>
        <a:lstStyle/>
        <a:p>
          <a:endParaRPr lang="ru-RU"/>
        </a:p>
      </dgm:t>
    </dgm:pt>
    <dgm:pt modelId="{1FC16497-0634-4B49-B5F1-8380AD929974}" type="pres">
      <dgm:prSet presAssocID="{B93772EB-E322-42B3-A80C-26D4E8DC565E}" presName="sibTrans" presStyleLbl="sibTrans2D1" presStyleIdx="4" presStyleCnt="9"/>
      <dgm:spPr/>
      <dgm:t>
        <a:bodyPr/>
        <a:lstStyle/>
        <a:p>
          <a:endParaRPr lang="ru-RU"/>
        </a:p>
      </dgm:t>
    </dgm:pt>
    <dgm:pt modelId="{D0C059EC-8596-4FEF-A1DD-5EAF6E31F84A}" type="pres">
      <dgm:prSet presAssocID="{3949C894-F1F2-49FD-920F-202DB0EDE987}" presName="child" presStyleLbl="alignAccFollowNode1" presStyleIdx="4" presStyleCnt="9" custScaleY="131430">
        <dgm:presLayoutVars>
          <dgm:chMax val="0"/>
          <dgm:bulletEnabled val="1"/>
        </dgm:presLayoutVars>
      </dgm:prSet>
      <dgm:spPr/>
      <dgm:t>
        <a:bodyPr/>
        <a:lstStyle/>
        <a:p>
          <a:endParaRPr lang="ru-RU"/>
        </a:p>
      </dgm:t>
    </dgm:pt>
    <dgm:pt modelId="{2D36F03F-D437-4EF4-B96A-51D33B001C9F}" type="pres">
      <dgm:prSet presAssocID="{7A3CD468-EB4D-46E7-B914-6FAC1B89215D}" presName="sibTrans" presStyleLbl="sibTrans2D1" presStyleIdx="5" presStyleCnt="9"/>
      <dgm:spPr/>
      <dgm:t>
        <a:bodyPr/>
        <a:lstStyle/>
        <a:p>
          <a:endParaRPr lang="ru-RU"/>
        </a:p>
      </dgm:t>
    </dgm:pt>
    <dgm:pt modelId="{C7B6A0D7-18CF-4469-831A-ADA5F2F3C84A}" type="pres">
      <dgm:prSet presAssocID="{FDA68B5B-ED29-4FB8-AB2C-5EE9057ED75D}" presName="child" presStyleLbl="alignAccFollowNode1" presStyleIdx="5" presStyleCnt="9">
        <dgm:presLayoutVars>
          <dgm:chMax val="0"/>
          <dgm:bulletEnabled val="1"/>
        </dgm:presLayoutVars>
      </dgm:prSet>
      <dgm:spPr/>
      <dgm:t>
        <a:bodyPr/>
        <a:lstStyle/>
        <a:p>
          <a:endParaRPr lang="ru-RU"/>
        </a:p>
      </dgm:t>
    </dgm:pt>
    <dgm:pt modelId="{F0E12E51-1C67-412A-8E9F-A0EEA87B0067}" type="pres">
      <dgm:prSet presAssocID="{7EA43A23-624D-42C4-A851-45CCF5051E6D}" presName="hSp" presStyleCnt="0"/>
      <dgm:spPr/>
    </dgm:pt>
    <dgm:pt modelId="{30C68B81-8BB7-4D8F-984C-BBAA4E27BF01}" type="pres">
      <dgm:prSet presAssocID="{8A49DA70-D875-4A73-A753-BF982F620383}" presName="vertFlow" presStyleCnt="0"/>
      <dgm:spPr/>
    </dgm:pt>
    <dgm:pt modelId="{0A045CD2-7486-41A4-B9FD-8D7B7A0F0B38}" type="pres">
      <dgm:prSet presAssocID="{8A49DA70-D875-4A73-A753-BF982F620383}" presName="header" presStyleLbl="node1" presStyleIdx="2" presStyleCnt="3" custScaleY="279050"/>
      <dgm:spPr/>
      <dgm:t>
        <a:bodyPr/>
        <a:lstStyle/>
        <a:p>
          <a:endParaRPr lang="ru-RU"/>
        </a:p>
      </dgm:t>
    </dgm:pt>
    <dgm:pt modelId="{5295BE08-9F90-4D24-8061-2740DE65E3AB}" type="pres">
      <dgm:prSet presAssocID="{101343B9-4606-4990-91B6-2E695783E09A}" presName="parTrans" presStyleLbl="sibTrans2D1" presStyleIdx="6" presStyleCnt="9"/>
      <dgm:spPr/>
      <dgm:t>
        <a:bodyPr/>
        <a:lstStyle/>
        <a:p>
          <a:endParaRPr lang="ru-RU"/>
        </a:p>
      </dgm:t>
    </dgm:pt>
    <dgm:pt modelId="{E0CBA3D4-09C6-4B11-984A-7E2FD591F6E3}" type="pres">
      <dgm:prSet presAssocID="{54AAF7ED-DE41-4AE9-B019-D1807534FB33}" presName="child" presStyleLbl="alignAccFollowNode1" presStyleIdx="6" presStyleCnt="9" custScaleY="171654">
        <dgm:presLayoutVars>
          <dgm:chMax val="0"/>
          <dgm:bulletEnabled val="1"/>
        </dgm:presLayoutVars>
      </dgm:prSet>
      <dgm:spPr/>
      <dgm:t>
        <a:bodyPr/>
        <a:lstStyle/>
        <a:p>
          <a:endParaRPr lang="ru-RU"/>
        </a:p>
      </dgm:t>
    </dgm:pt>
    <dgm:pt modelId="{8817AB8A-ECCB-47E7-8C78-34783407F3E2}" type="pres">
      <dgm:prSet presAssocID="{A7F18FBD-085B-4952-9D69-EFABD52C22B3}" presName="sibTrans" presStyleLbl="sibTrans2D1" presStyleIdx="7" presStyleCnt="9"/>
      <dgm:spPr/>
      <dgm:t>
        <a:bodyPr/>
        <a:lstStyle/>
        <a:p>
          <a:endParaRPr lang="ru-RU"/>
        </a:p>
      </dgm:t>
    </dgm:pt>
    <dgm:pt modelId="{FF28108A-3879-4F7A-813B-E41108956AB6}" type="pres">
      <dgm:prSet presAssocID="{B66CB4B9-EF8A-44EE-981F-13CD5BBF3920}" presName="child" presStyleLbl="alignAccFollowNode1" presStyleIdx="7" presStyleCnt="9" custScaleY="143625">
        <dgm:presLayoutVars>
          <dgm:chMax val="0"/>
          <dgm:bulletEnabled val="1"/>
        </dgm:presLayoutVars>
      </dgm:prSet>
      <dgm:spPr/>
      <dgm:t>
        <a:bodyPr/>
        <a:lstStyle/>
        <a:p>
          <a:endParaRPr lang="ru-RU"/>
        </a:p>
      </dgm:t>
    </dgm:pt>
    <dgm:pt modelId="{EAAAB600-3E35-46F9-A316-8C7BED180EFE}" type="pres">
      <dgm:prSet presAssocID="{CBE08B7A-49BA-4440-BB25-B6926182F396}" presName="sibTrans" presStyleLbl="sibTrans2D1" presStyleIdx="8" presStyleCnt="9"/>
      <dgm:spPr/>
      <dgm:t>
        <a:bodyPr/>
        <a:lstStyle/>
        <a:p>
          <a:endParaRPr lang="ru-RU"/>
        </a:p>
      </dgm:t>
    </dgm:pt>
    <dgm:pt modelId="{D4D30518-8567-42D7-A6C7-E6802FBB1BD5}" type="pres">
      <dgm:prSet presAssocID="{40024517-AABD-4AFA-8E9C-D5FD61C6B47C}" presName="child" presStyleLbl="alignAccFollowNode1" presStyleIdx="8" presStyleCnt="9">
        <dgm:presLayoutVars>
          <dgm:chMax val="0"/>
          <dgm:bulletEnabled val="1"/>
        </dgm:presLayoutVars>
      </dgm:prSet>
      <dgm:spPr/>
      <dgm:t>
        <a:bodyPr/>
        <a:lstStyle/>
        <a:p>
          <a:endParaRPr lang="ru-RU"/>
        </a:p>
      </dgm:t>
    </dgm:pt>
  </dgm:ptLst>
  <dgm:cxnLst>
    <dgm:cxn modelId="{E72C3D24-826D-4BC3-8869-000E81EB5D2B}" type="presOf" srcId="{7EA43A23-624D-42C4-A851-45CCF5051E6D}" destId="{3BF76409-4F59-4E1D-AA7F-CEA688B69886}" srcOrd="0" destOrd="0" presId="urn:microsoft.com/office/officeart/2005/8/layout/lProcess1"/>
    <dgm:cxn modelId="{BA4EC568-B202-4F52-B0CC-6187ED797F3D}" type="presOf" srcId="{9D2C0875-001E-404A-A8D3-79B23E506614}" destId="{13B0B1F2-899D-4249-9267-CAE282101CA9}" srcOrd="0" destOrd="0" presId="urn:microsoft.com/office/officeart/2005/8/layout/lProcess1"/>
    <dgm:cxn modelId="{B585BD52-3070-4B94-AA2C-AD7C4DF5A2A5}" type="presOf" srcId="{7A3CD468-EB4D-46E7-B914-6FAC1B89215D}" destId="{2D36F03F-D437-4EF4-B96A-51D33B001C9F}" srcOrd="0" destOrd="0" presId="urn:microsoft.com/office/officeart/2005/8/layout/lProcess1"/>
    <dgm:cxn modelId="{7D1A3113-BE63-416A-982F-D0A3A424D3A4}" type="presOf" srcId="{A1B3E9A4-9CB0-447E-A3D6-82B24BBD583F}" destId="{EAAE9B50-9E7A-4793-BDF1-397D756DE90D}" srcOrd="0" destOrd="0" presId="urn:microsoft.com/office/officeart/2005/8/layout/lProcess1"/>
    <dgm:cxn modelId="{136C5103-7AAA-48F9-9B6E-0A0241CEC3FE}" srcId="{8A49DA70-D875-4A73-A753-BF982F620383}" destId="{B66CB4B9-EF8A-44EE-981F-13CD5BBF3920}" srcOrd="1" destOrd="0" parTransId="{5185D570-CDC9-473E-97A9-66B67EE749BA}" sibTransId="{CBE08B7A-49BA-4440-BB25-B6926182F396}"/>
    <dgm:cxn modelId="{EA6A0CED-15B4-4157-8441-CB57E865A2B3}" type="presOf" srcId="{B1B48C76-0D72-42E7-8FE8-FB1AA48E481C}" destId="{2B6C55E7-7541-4F9D-91E0-5AC10CF7A07A}" srcOrd="0" destOrd="0" presId="urn:microsoft.com/office/officeart/2005/8/layout/lProcess1"/>
    <dgm:cxn modelId="{184AC747-470E-483C-A690-2682E1947A36}" srcId="{9D2C0875-001E-404A-A8D3-79B23E506614}" destId="{7EA43A23-624D-42C4-A851-45CCF5051E6D}" srcOrd="1" destOrd="0" parTransId="{8683F781-B460-4C67-9E86-39C54FB079D8}" sibTransId="{2770928E-0240-4176-BFC3-621FB365A00D}"/>
    <dgm:cxn modelId="{88D5D364-4CB3-4973-9F2A-4B83C659FF39}" type="presOf" srcId="{26140617-F561-47E3-B781-FED94663A04F}" destId="{0F1B97B8-6F5D-46FE-A236-214AC65C492A}" srcOrd="0" destOrd="0" presId="urn:microsoft.com/office/officeart/2005/8/layout/lProcess1"/>
    <dgm:cxn modelId="{93817425-75BC-4356-8E20-E21E0D346F97}" srcId="{7EA43A23-624D-42C4-A851-45CCF5051E6D}" destId="{FDA68B5B-ED29-4FB8-AB2C-5EE9057ED75D}" srcOrd="2" destOrd="0" parTransId="{4C2B03B6-0B7E-48F3-8F56-E1627C5BF635}" sibTransId="{BDD5D4D8-858B-4AE5-AEEF-5EE19C057FD3}"/>
    <dgm:cxn modelId="{1999DAF3-CA09-4660-AD23-D9D4D5280246}" type="presOf" srcId="{4A7E6063-4A92-4DA3-BE0A-4362434E097D}" destId="{97C8E084-8C97-448B-861B-88ABAC7FC30F}" srcOrd="0" destOrd="0" presId="urn:microsoft.com/office/officeart/2005/8/layout/lProcess1"/>
    <dgm:cxn modelId="{914D8A94-420D-4A26-BAAA-5A7347CAFB43}" type="presOf" srcId="{3949C894-F1F2-49FD-920F-202DB0EDE987}" destId="{D0C059EC-8596-4FEF-A1DD-5EAF6E31F84A}" srcOrd="0" destOrd="0" presId="urn:microsoft.com/office/officeart/2005/8/layout/lProcess1"/>
    <dgm:cxn modelId="{A1BF2ECF-4570-45B9-9E42-38848A01205C}" type="presOf" srcId="{B66CB4B9-EF8A-44EE-981F-13CD5BBF3920}" destId="{FF28108A-3879-4F7A-813B-E41108956AB6}" srcOrd="0" destOrd="0" presId="urn:microsoft.com/office/officeart/2005/8/layout/lProcess1"/>
    <dgm:cxn modelId="{8C834FBC-8EE9-494C-9032-D15865458675}" srcId="{9D2C0875-001E-404A-A8D3-79B23E506614}" destId="{3FC77DC5-A4FF-49C4-AF1A-937A8EEF7E40}" srcOrd="0" destOrd="0" parTransId="{F579C4A2-60D3-496C-ACAC-30E2BC9C781B}" sibTransId="{49B8F35B-AC37-4344-9E7F-A18BA4FEC1F1}"/>
    <dgm:cxn modelId="{7CBDC110-8221-46CB-940D-6777057080A7}" type="presOf" srcId="{54AAF7ED-DE41-4AE9-B019-D1807534FB33}" destId="{E0CBA3D4-09C6-4B11-984A-7E2FD591F6E3}" srcOrd="0" destOrd="0" presId="urn:microsoft.com/office/officeart/2005/8/layout/lProcess1"/>
    <dgm:cxn modelId="{168A5FDA-AD25-4A5D-AE58-C2866F27AA5A}" type="presOf" srcId="{A7F18FBD-085B-4952-9D69-EFABD52C22B3}" destId="{8817AB8A-ECCB-47E7-8C78-34783407F3E2}" srcOrd="0" destOrd="0" presId="urn:microsoft.com/office/officeart/2005/8/layout/lProcess1"/>
    <dgm:cxn modelId="{1404E3F4-2102-48B1-8D3B-8BDC93E0E213}" type="presOf" srcId="{14F5C395-DDF9-4904-A78A-DC73E95E8342}" destId="{416DA492-3944-4F9F-8DB6-C064CA871461}" srcOrd="0" destOrd="0" presId="urn:microsoft.com/office/officeart/2005/8/layout/lProcess1"/>
    <dgm:cxn modelId="{2C90B272-F84E-43E9-86D2-5A5FC1EC42A0}" type="presOf" srcId="{B93772EB-E322-42B3-A80C-26D4E8DC565E}" destId="{1FC16497-0634-4B49-B5F1-8380AD929974}" srcOrd="0" destOrd="0" presId="urn:microsoft.com/office/officeart/2005/8/layout/lProcess1"/>
    <dgm:cxn modelId="{86285AC7-2709-4E76-A240-1052D58733CD}" type="presOf" srcId="{CBE08B7A-49BA-4440-BB25-B6926182F396}" destId="{EAAAB600-3E35-46F9-A316-8C7BED180EFE}" srcOrd="0" destOrd="0" presId="urn:microsoft.com/office/officeart/2005/8/layout/lProcess1"/>
    <dgm:cxn modelId="{96C45744-5400-44ED-85F5-3D3619E50769}" type="presOf" srcId="{8B46E530-895A-46D1-ACEC-294B728AD8D3}" destId="{F7B1E656-ECC7-4520-9196-325FBFECE5BF}" srcOrd="0" destOrd="0" presId="urn:microsoft.com/office/officeart/2005/8/layout/lProcess1"/>
    <dgm:cxn modelId="{C35A0DB3-80A5-486C-B0FF-12F5E5B229CE}" srcId="{8A49DA70-D875-4A73-A753-BF982F620383}" destId="{40024517-AABD-4AFA-8E9C-D5FD61C6B47C}" srcOrd="2" destOrd="0" parTransId="{96184500-34B6-4769-AD25-E6EDD767224F}" sibTransId="{DC077F82-1E79-49E6-9B10-F27DC5ACA47B}"/>
    <dgm:cxn modelId="{397C7467-D23A-4D09-A461-58FAE7914FE5}" type="presOf" srcId="{40024517-AABD-4AFA-8E9C-D5FD61C6B47C}" destId="{D4D30518-8567-42D7-A6C7-E6802FBB1BD5}" srcOrd="0" destOrd="0" presId="urn:microsoft.com/office/officeart/2005/8/layout/lProcess1"/>
    <dgm:cxn modelId="{B0DA313E-38B2-4189-A689-3EFC72F66615}" type="presOf" srcId="{54819655-5AC3-471A-A14A-5AD98153591B}" destId="{ADC78F1C-CC79-43B8-9190-21A51E8323B9}" srcOrd="0" destOrd="0" presId="urn:microsoft.com/office/officeart/2005/8/layout/lProcess1"/>
    <dgm:cxn modelId="{F60701C0-7AE8-4A5F-83AA-896D156C1084}" srcId="{3FC77DC5-A4FF-49C4-AF1A-937A8EEF7E40}" destId="{4A7E6063-4A92-4DA3-BE0A-4362434E097D}" srcOrd="2" destOrd="0" parTransId="{26EE9A3F-9C60-4476-918E-156456760C20}" sibTransId="{A157436D-174C-462C-8A6F-48649494C18B}"/>
    <dgm:cxn modelId="{10E60F31-627F-4DD3-B009-8E09E8295AA8}" srcId="{8A49DA70-D875-4A73-A753-BF982F620383}" destId="{54AAF7ED-DE41-4AE9-B019-D1807534FB33}" srcOrd="0" destOrd="0" parTransId="{101343B9-4606-4990-91B6-2E695783E09A}" sibTransId="{A7F18FBD-085B-4952-9D69-EFABD52C22B3}"/>
    <dgm:cxn modelId="{A8BA57C6-16D6-455F-99A2-4A680912FB35}" type="presOf" srcId="{6939D263-D69A-4987-AAC5-1A8B56D53D11}" destId="{0721CFCE-5331-4257-9A74-18EE51CE86AE}" srcOrd="0" destOrd="0" presId="urn:microsoft.com/office/officeart/2005/8/layout/lProcess1"/>
    <dgm:cxn modelId="{69122A34-8B78-419C-86C8-A4A1070A8A0D}" srcId="{3FC77DC5-A4FF-49C4-AF1A-937A8EEF7E40}" destId="{14F5C395-DDF9-4904-A78A-DC73E95E8342}" srcOrd="0" destOrd="0" parTransId="{A1B3E9A4-9CB0-447E-A3D6-82B24BBD583F}" sibTransId="{B1B48C76-0D72-42E7-8FE8-FB1AA48E481C}"/>
    <dgm:cxn modelId="{E2A887A6-257D-435B-B0B8-0E60B702416C}" type="presOf" srcId="{FDA68B5B-ED29-4FB8-AB2C-5EE9057ED75D}" destId="{C7B6A0D7-18CF-4469-831A-ADA5F2F3C84A}" srcOrd="0" destOrd="0" presId="urn:microsoft.com/office/officeart/2005/8/layout/lProcess1"/>
    <dgm:cxn modelId="{43C23B99-A56D-4AEE-B184-676B0C9C9260}" type="presOf" srcId="{3FC77DC5-A4FF-49C4-AF1A-937A8EEF7E40}" destId="{5DA245DC-DF95-4B8C-B2D6-9BFBBD8E11F4}" srcOrd="0" destOrd="0" presId="urn:microsoft.com/office/officeart/2005/8/layout/lProcess1"/>
    <dgm:cxn modelId="{8220ECAA-42CB-46AA-9CBC-4353BE21EEE1}" type="presOf" srcId="{101343B9-4606-4990-91B6-2E695783E09A}" destId="{5295BE08-9F90-4D24-8061-2740DE65E3AB}" srcOrd="0" destOrd="0" presId="urn:microsoft.com/office/officeart/2005/8/layout/lProcess1"/>
    <dgm:cxn modelId="{FB9D8910-F38C-44D7-955A-73E05414FA6E}" type="presOf" srcId="{8A49DA70-D875-4A73-A753-BF982F620383}" destId="{0A045CD2-7486-41A4-B9FD-8D7B7A0F0B38}" srcOrd="0" destOrd="0" presId="urn:microsoft.com/office/officeart/2005/8/layout/lProcess1"/>
    <dgm:cxn modelId="{D4112D80-4BA3-4E8C-8E06-25BEEF0367B8}" srcId="{7EA43A23-624D-42C4-A851-45CCF5051E6D}" destId="{8B46E530-895A-46D1-ACEC-294B728AD8D3}" srcOrd="0" destOrd="0" parTransId="{26140617-F561-47E3-B781-FED94663A04F}" sibTransId="{B93772EB-E322-42B3-A80C-26D4E8DC565E}"/>
    <dgm:cxn modelId="{C9067EE4-FE78-4165-A393-7F0CA298C868}" srcId="{9D2C0875-001E-404A-A8D3-79B23E506614}" destId="{8A49DA70-D875-4A73-A753-BF982F620383}" srcOrd="2" destOrd="0" parTransId="{6437248F-CCFD-499E-9BF4-39A927B40C4E}" sibTransId="{6E8155AC-8745-4D4D-B276-C0AB2DB58474}"/>
    <dgm:cxn modelId="{8EC689BC-512B-4982-820A-2A43A097374D}" srcId="{3FC77DC5-A4FF-49C4-AF1A-937A8EEF7E40}" destId="{6939D263-D69A-4987-AAC5-1A8B56D53D11}" srcOrd="1" destOrd="0" parTransId="{4EEA4FF0-30A4-43F1-8E78-8102666C90EE}" sibTransId="{54819655-5AC3-471A-A14A-5AD98153591B}"/>
    <dgm:cxn modelId="{3F4CD2DE-85BC-4BD5-AC9F-9E2373C8FCE3}" srcId="{7EA43A23-624D-42C4-A851-45CCF5051E6D}" destId="{3949C894-F1F2-49FD-920F-202DB0EDE987}" srcOrd="1" destOrd="0" parTransId="{675A8B36-3178-409A-8672-530FF76F2667}" sibTransId="{7A3CD468-EB4D-46E7-B914-6FAC1B89215D}"/>
    <dgm:cxn modelId="{2395215B-5288-4F36-B9C7-446CDA56CF91}" type="presParOf" srcId="{13B0B1F2-899D-4249-9267-CAE282101CA9}" destId="{0DAFAC75-E1D4-4B4B-BAE2-0F7766D57FF2}" srcOrd="0" destOrd="0" presId="urn:microsoft.com/office/officeart/2005/8/layout/lProcess1"/>
    <dgm:cxn modelId="{AF34092F-9265-4FCC-95A1-8757808921E0}" type="presParOf" srcId="{0DAFAC75-E1D4-4B4B-BAE2-0F7766D57FF2}" destId="{5DA245DC-DF95-4B8C-B2D6-9BFBBD8E11F4}" srcOrd="0" destOrd="0" presId="urn:microsoft.com/office/officeart/2005/8/layout/lProcess1"/>
    <dgm:cxn modelId="{6C751939-0977-4E6C-AFCB-9266084A5D9E}" type="presParOf" srcId="{0DAFAC75-E1D4-4B4B-BAE2-0F7766D57FF2}" destId="{EAAE9B50-9E7A-4793-BDF1-397D756DE90D}" srcOrd="1" destOrd="0" presId="urn:microsoft.com/office/officeart/2005/8/layout/lProcess1"/>
    <dgm:cxn modelId="{FD8429FB-B746-4E5E-909C-3A8C3461BB78}" type="presParOf" srcId="{0DAFAC75-E1D4-4B4B-BAE2-0F7766D57FF2}" destId="{416DA492-3944-4F9F-8DB6-C064CA871461}" srcOrd="2" destOrd="0" presId="urn:microsoft.com/office/officeart/2005/8/layout/lProcess1"/>
    <dgm:cxn modelId="{78811DBF-5226-42A4-B9E5-9C55961959BA}" type="presParOf" srcId="{0DAFAC75-E1D4-4B4B-BAE2-0F7766D57FF2}" destId="{2B6C55E7-7541-4F9D-91E0-5AC10CF7A07A}" srcOrd="3" destOrd="0" presId="urn:microsoft.com/office/officeart/2005/8/layout/lProcess1"/>
    <dgm:cxn modelId="{9F90CC0E-B897-4FFA-AF51-BFCB646CEE82}" type="presParOf" srcId="{0DAFAC75-E1D4-4B4B-BAE2-0F7766D57FF2}" destId="{0721CFCE-5331-4257-9A74-18EE51CE86AE}" srcOrd="4" destOrd="0" presId="urn:microsoft.com/office/officeart/2005/8/layout/lProcess1"/>
    <dgm:cxn modelId="{BC39B71A-6A12-43FB-8B2D-A530B794BFB4}" type="presParOf" srcId="{0DAFAC75-E1D4-4B4B-BAE2-0F7766D57FF2}" destId="{ADC78F1C-CC79-43B8-9190-21A51E8323B9}" srcOrd="5" destOrd="0" presId="urn:microsoft.com/office/officeart/2005/8/layout/lProcess1"/>
    <dgm:cxn modelId="{8ED9DD4B-4E13-4D5C-8E42-48727B742381}" type="presParOf" srcId="{0DAFAC75-E1D4-4B4B-BAE2-0F7766D57FF2}" destId="{97C8E084-8C97-448B-861B-88ABAC7FC30F}" srcOrd="6" destOrd="0" presId="urn:microsoft.com/office/officeart/2005/8/layout/lProcess1"/>
    <dgm:cxn modelId="{BF7A00D5-3EC2-4368-9E76-40F2F7253B34}" type="presParOf" srcId="{13B0B1F2-899D-4249-9267-CAE282101CA9}" destId="{BE464CCF-4898-4338-8E25-11718930762A}" srcOrd="1" destOrd="0" presId="urn:microsoft.com/office/officeart/2005/8/layout/lProcess1"/>
    <dgm:cxn modelId="{A190E12D-1043-4EEE-BBE7-3CF17B79FA88}" type="presParOf" srcId="{13B0B1F2-899D-4249-9267-CAE282101CA9}" destId="{E62FE6AA-E04C-4611-9204-D0903B648936}" srcOrd="2" destOrd="0" presId="urn:microsoft.com/office/officeart/2005/8/layout/lProcess1"/>
    <dgm:cxn modelId="{CE1CAC5E-6AC6-401C-B89E-02F451AF2DB7}" type="presParOf" srcId="{E62FE6AA-E04C-4611-9204-D0903B648936}" destId="{3BF76409-4F59-4E1D-AA7F-CEA688B69886}" srcOrd="0" destOrd="0" presId="urn:microsoft.com/office/officeart/2005/8/layout/lProcess1"/>
    <dgm:cxn modelId="{9649160F-F8F2-4DFE-BFBD-7B27C78129C3}" type="presParOf" srcId="{E62FE6AA-E04C-4611-9204-D0903B648936}" destId="{0F1B97B8-6F5D-46FE-A236-214AC65C492A}" srcOrd="1" destOrd="0" presId="urn:microsoft.com/office/officeart/2005/8/layout/lProcess1"/>
    <dgm:cxn modelId="{D8D13418-4E01-4147-85C3-56C19135D4F7}" type="presParOf" srcId="{E62FE6AA-E04C-4611-9204-D0903B648936}" destId="{F7B1E656-ECC7-4520-9196-325FBFECE5BF}" srcOrd="2" destOrd="0" presId="urn:microsoft.com/office/officeart/2005/8/layout/lProcess1"/>
    <dgm:cxn modelId="{4AF347D0-18A4-46BE-94B2-BD650625F06C}" type="presParOf" srcId="{E62FE6AA-E04C-4611-9204-D0903B648936}" destId="{1FC16497-0634-4B49-B5F1-8380AD929974}" srcOrd="3" destOrd="0" presId="urn:microsoft.com/office/officeart/2005/8/layout/lProcess1"/>
    <dgm:cxn modelId="{5574115A-F291-4469-8444-6634B7F8E20F}" type="presParOf" srcId="{E62FE6AA-E04C-4611-9204-D0903B648936}" destId="{D0C059EC-8596-4FEF-A1DD-5EAF6E31F84A}" srcOrd="4" destOrd="0" presId="urn:microsoft.com/office/officeart/2005/8/layout/lProcess1"/>
    <dgm:cxn modelId="{8D011304-E062-49D3-9054-8BD9A9F73409}" type="presParOf" srcId="{E62FE6AA-E04C-4611-9204-D0903B648936}" destId="{2D36F03F-D437-4EF4-B96A-51D33B001C9F}" srcOrd="5" destOrd="0" presId="urn:microsoft.com/office/officeart/2005/8/layout/lProcess1"/>
    <dgm:cxn modelId="{A73B371D-26BC-48C4-AE97-B8FB200B7B0A}" type="presParOf" srcId="{E62FE6AA-E04C-4611-9204-D0903B648936}" destId="{C7B6A0D7-18CF-4469-831A-ADA5F2F3C84A}" srcOrd="6" destOrd="0" presId="urn:microsoft.com/office/officeart/2005/8/layout/lProcess1"/>
    <dgm:cxn modelId="{4D574706-32F1-4B9C-BDFD-3E37318F1303}" type="presParOf" srcId="{13B0B1F2-899D-4249-9267-CAE282101CA9}" destId="{F0E12E51-1C67-412A-8E9F-A0EEA87B0067}" srcOrd="3" destOrd="0" presId="urn:microsoft.com/office/officeart/2005/8/layout/lProcess1"/>
    <dgm:cxn modelId="{753874E5-4B69-49D4-82D6-3B61BBEB2106}" type="presParOf" srcId="{13B0B1F2-899D-4249-9267-CAE282101CA9}" destId="{30C68B81-8BB7-4D8F-984C-BBAA4E27BF01}" srcOrd="4" destOrd="0" presId="urn:microsoft.com/office/officeart/2005/8/layout/lProcess1"/>
    <dgm:cxn modelId="{A5099527-2E3B-4524-A8E5-9F6D2478F49F}" type="presParOf" srcId="{30C68B81-8BB7-4D8F-984C-BBAA4E27BF01}" destId="{0A045CD2-7486-41A4-B9FD-8D7B7A0F0B38}" srcOrd="0" destOrd="0" presId="urn:microsoft.com/office/officeart/2005/8/layout/lProcess1"/>
    <dgm:cxn modelId="{772ABB40-1C18-4209-A75E-A26D53786872}" type="presParOf" srcId="{30C68B81-8BB7-4D8F-984C-BBAA4E27BF01}" destId="{5295BE08-9F90-4D24-8061-2740DE65E3AB}" srcOrd="1" destOrd="0" presId="urn:microsoft.com/office/officeart/2005/8/layout/lProcess1"/>
    <dgm:cxn modelId="{6EA34E3A-E25C-49E5-85B6-69DB1CCEB28A}" type="presParOf" srcId="{30C68B81-8BB7-4D8F-984C-BBAA4E27BF01}" destId="{E0CBA3D4-09C6-4B11-984A-7E2FD591F6E3}" srcOrd="2" destOrd="0" presId="urn:microsoft.com/office/officeart/2005/8/layout/lProcess1"/>
    <dgm:cxn modelId="{11484B1A-B5B3-4E3C-B0D1-64B3AF6D2857}" type="presParOf" srcId="{30C68B81-8BB7-4D8F-984C-BBAA4E27BF01}" destId="{8817AB8A-ECCB-47E7-8C78-34783407F3E2}" srcOrd="3" destOrd="0" presId="urn:microsoft.com/office/officeart/2005/8/layout/lProcess1"/>
    <dgm:cxn modelId="{717E7305-FC9C-4625-B103-9ADB1B860D3B}" type="presParOf" srcId="{30C68B81-8BB7-4D8F-984C-BBAA4E27BF01}" destId="{FF28108A-3879-4F7A-813B-E41108956AB6}" srcOrd="4" destOrd="0" presId="urn:microsoft.com/office/officeart/2005/8/layout/lProcess1"/>
    <dgm:cxn modelId="{0E0057DC-FB98-4370-ADB4-95C2D7EB9ABB}" type="presParOf" srcId="{30C68B81-8BB7-4D8F-984C-BBAA4E27BF01}" destId="{EAAAB600-3E35-46F9-A316-8C7BED180EFE}" srcOrd="5" destOrd="0" presId="urn:microsoft.com/office/officeart/2005/8/layout/lProcess1"/>
    <dgm:cxn modelId="{DE451476-1BD8-4C10-B636-147D005FC462}" type="presParOf" srcId="{30C68B81-8BB7-4D8F-984C-BBAA4E27BF01}" destId="{D4D30518-8567-42D7-A6C7-E6802FBB1BD5}" srcOrd="6" destOrd="0" presId="urn:microsoft.com/office/officeart/2005/8/layout/l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6BD2315-7853-4A1F-BE1D-11DF4D4878D5}" type="doc">
      <dgm:prSet loTypeId="urn:microsoft.com/office/officeart/2005/8/layout/process3" loCatId="process" qsTypeId="urn:microsoft.com/office/officeart/2005/8/quickstyle/simple1" qsCatId="simple" csTypeId="urn:microsoft.com/office/officeart/2005/8/colors/colorful2" csCatId="colorful" phldr="1"/>
      <dgm:spPr/>
      <dgm:t>
        <a:bodyPr/>
        <a:lstStyle/>
        <a:p>
          <a:endParaRPr lang="ru-RU"/>
        </a:p>
      </dgm:t>
    </dgm:pt>
    <dgm:pt modelId="{46EAF09C-FD59-4D26-9D35-44378CA7B5BE}">
      <dgm:prSet phldrT="[Текст]" custT="1"/>
      <dgm:spPr/>
      <dgm:t>
        <a:bodyPr/>
        <a:lstStyle/>
        <a:p>
          <a:r>
            <a:rPr lang="ru-RU" sz="2400" dirty="0" smtClean="0">
              <a:solidFill>
                <a:schemeClr val="tx1"/>
              </a:solidFill>
              <a:latin typeface="Times New Roman" panose="02020603050405020304" pitchFamily="18" charset="0"/>
              <a:cs typeface="Times New Roman" panose="02020603050405020304" pitchFamily="18" charset="0"/>
            </a:rPr>
            <a:t>Учащиеся 1-4 классов</a:t>
          </a:r>
          <a:endParaRPr lang="ru-RU" sz="2400" dirty="0">
            <a:solidFill>
              <a:schemeClr val="tx1"/>
            </a:solidFill>
            <a:latin typeface="Times New Roman" panose="02020603050405020304" pitchFamily="18" charset="0"/>
            <a:cs typeface="Times New Roman" panose="02020603050405020304" pitchFamily="18" charset="0"/>
          </a:endParaRPr>
        </a:p>
      </dgm:t>
    </dgm:pt>
    <dgm:pt modelId="{2B822B5A-1BBA-40D7-9402-254F8958A8CD}" type="parTrans" cxnId="{E8649E10-59FD-40C5-B1D1-D9AC9F03879B}">
      <dgm:prSet/>
      <dgm:spPr/>
      <dgm:t>
        <a:bodyPr/>
        <a:lstStyle/>
        <a:p>
          <a:endParaRPr lang="ru-RU" sz="1200">
            <a:latin typeface="Times New Roman" panose="02020603050405020304" pitchFamily="18" charset="0"/>
            <a:cs typeface="Times New Roman" panose="02020603050405020304" pitchFamily="18" charset="0"/>
          </a:endParaRPr>
        </a:p>
      </dgm:t>
    </dgm:pt>
    <dgm:pt modelId="{CF1722DA-17F5-43FF-AEEA-1F6237697F05}" type="sibTrans" cxnId="{E8649E10-59FD-40C5-B1D1-D9AC9F03879B}">
      <dgm:prSet/>
      <dgm:spPr/>
      <dgm:t>
        <a:bodyPr/>
        <a:lstStyle/>
        <a:p>
          <a:endParaRPr lang="ru-RU" sz="1200">
            <a:latin typeface="Times New Roman" panose="02020603050405020304" pitchFamily="18" charset="0"/>
            <a:cs typeface="Times New Roman" panose="02020603050405020304" pitchFamily="18" charset="0"/>
          </a:endParaRPr>
        </a:p>
      </dgm:t>
    </dgm:pt>
    <dgm:pt modelId="{95F0A233-3E98-42BF-B22D-9A41FD562826}">
      <dgm:prSet phldrT="[Текст]" custT="1"/>
      <dgm:spPr/>
      <dgm:t>
        <a:bodyPr/>
        <a:lstStyle/>
        <a:p>
          <a:r>
            <a:rPr lang="ru-RU" sz="1400" b="1" u="sng" dirty="0" smtClean="0">
              <a:latin typeface="Times New Roman" panose="02020603050405020304" pitchFamily="18" charset="0"/>
              <a:cs typeface="Times New Roman" panose="02020603050405020304" pitchFamily="18" charset="0"/>
            </a:rPr>
            <a:t>Все учащиеся</a:t>
          </a:r>
        </a:p>
        <a:p>
          <a:r>
            <a:rPr lang="ru-RU" sz="1400" dirty="0" smtClean="0">
              <a:solidFill>
                <a:srgbClr val="C00000"/>
              </a:solidFill>
              <a:latin typeface="Times New Roman" panose="02020603050405020304" pitchFamily="18" charset="0"/>
              <a:cs typeface="Times New Roman" panose="02020603050405020304" pitchFamily="18" charset="0"/>
            </a:rPr>
            <a:t>1 875 рублей</a:t>
          </a:r>
        </a:p>
        <a:p>
          <a:r>
            <a:rPr lang="ru-RU" sz="1400" dirty="0" smtClean="0">
              <a:latin typeface="Times New Roman" panose="02020603050405020304" pitchFamily="18" charset="0"/>
              <a:cs typeface="Times New Roman" panose="02020603050405020304" pitchFamily="18" charset="0"/>
            </a:rPr>
            <a:t>Областной бюджет: 1375 рублей</a:t>
          </a:r>
        </a:p>
        <a:p>
          <a:r>
            <a:rPr lang="ru-RU" sz="1400" dirty="0" smtClean="0">
              <a:latin typeface="Times New Roman" panose="02020603050405020304" pitchFamily="18" charset="0"/>
              <a:cs typeface="Times New Roman" panose="02020603050405020304" pitchFamily="18" charset="0"/>
            </a:rPr>
            <a:t>Местный бюджет: 500 рублей</a:t>
          </a:r>
          <a:endParaRPr lang="ru-RU" sz="1400" dirty="0">
            <a:latin typeface="Times New Roman" panose="02020603050405020304" pitchFamily="18" charset="0"/>
            <a:cs typeface="Times New Roman" panose="02020603050405020304" pitchFamily="18" charset="0"/>
          </a:endParaRPr>
        </a:p>
      </dgm:t>
    </dgm:pt>
    <dgm:pt modelId="{98E5FF34-94AE-4150-B1DD-DCA8E2D809D6}" type="parTrans" cxnId="{26A58A60-7A32-4222-8C1D-91584C852869}">
      <dgm:prSet/>
      <dgm:spPr/>
      <dgm:t>
        <a:bodyPr/>
        <a:lstStyle/>
        <a:p>
          <a:endParaRPr lang="ru-RU" sz="1200">
            <a:latin typeface="Times New Roman" panose="02020603050405020304" pitchFamily="18" charset="0"/>
            <a:cs typeface="Times New Roman" panose="02020603050405020304" pitchFamily="18" charset="0"/>
          </a:endParaRPr>
        </a:p>
      </dgm:t>
    </dgm:pt>
    <dgm:pt modelId="{414DC047-371C-454A-AAF2-E32C0A865B49}" type="sibTrans" cxnId="{26A58A60-7A32-4222-8C1D-91584C852869}">
      <dgm:prSet/>
      <dgm:spPr/>
      <dgm:t>
        <a:bodyPr/>
        <a:lstStyle/>
        <a:p>
          <a:endParaRPr lang="ru-RU" sz="1200">
            <a:latin typeface="Times New Roman" panose="02020603050405020304" pitchFamily="18" charset="0"/>
            <a:cs typeface="Times New Roman" panose="02020603050405020304" pitchFamily="18" charset="0"/>
          </a:endParaRPr>
        </a:p>
      </dgm:t>
    </dgm:pt>
    <dgm:pt modelId="{9EA0A46B-9EDE-4D0E-86DF-7DDBE251A48A}">
      <dgm:prSet phldrT="[Текст]" custT="1"/>
      <dgm:spPr/>
      <dgm:t>
        <a:bodyPr/>
        <a:lstStyle/>
        <a:p>
          <a:r>
            <a:rPr lang="ru-RU" sz="2400" dirty="0" smtClean="0">
              <a:latin typeface="Times New Roman" panose="02020603050405020304" pitchFamily="18" charset="0"/>
              <a:cs typeface="Times New Roman" panose="02020603050405020304" pitchFamily="18" charset="0"/>
            </a:rPr>
            <a:t>Учащиеся 5-11 классов</a:t>
          </a:r>
          <a:endParaRPr lang="ru-RU" sz="2400" dirty="0">
            <a:latin typeface="Times New Roman" panose="02020603050405020304" pitchFamily="18" charset="0"/>
            <a:cs typeface="Times New Roman" panose="02020603050405020304" pitchFamily="18" charset="0"/>
          </a:endParaRPr>
        </a:p>
      </dgm:t>
    </dgm:pt>
    <dgm:pt modelId="{C7526D69-BCA7-48EA-9A87-5B92E66A4974}" type="parTrans" cxnId="{1D9CF320-3BEF-4B7B-B7C6-4FFC3AD0754F}">
      <dgm:prSet/>
      <dgm:spPr/>
      <dgm:t>
        <a:bodyPr/>
        <a:lstStyle/>
        <a:p>
          <a:endParaRPr lang="ru-RU" sz="1200">
            <a:latin typeface="Times New Roman" panose="02020603050405020304" pitchFamily="18" charset="0"/>
            <a:cs typeface="Times New Roman" panose="02020603050405020304" pitchFamily="18" charset="0"/>
          </a:endParaRPr>
        </a:p>
      </dgm:t>
    </dgm:pt>
    <dgm:pt modelId="{8B4593D1-D9C6-4A55-874C-D0221DA3C9AA}" type="sibTrans" cxnId="{1D9CF320-3BEF-4B7B-B7C6-4FFC3AD0754F}">
      <dgm:prSet/>
      <dgm:spPr/>
      <dgm:t>
        <a:bodyPr/>
        <a:lstStyle/>
        <a:p>
          <a:endParaRPr lang="ru-RU" sz="1200">
            <a:latin typeface="Times New Roman" panose="02020603050405020304" pitchFamily="18" charset="0"/>
            <a:cs typeface="Times New Roman" panose="02020603050405020304" pitchFamily="18" charset="0"/>
          </a:endParaRPr>
        </a:p>
      </dgm:t>
    </dgm:pt>
    <dgm:pt modelId="{54CF3B98-0E06-4803-89B0-C3F4157236A9}">
      <dgm:prSet phldrT="[Текст]" custT="1"/>
      <dgm:spPr/>
      <dgm:t>
        <a:bodyPr/>
        <a:lstStyle/>
        <a:p>
          <a:r>
            <a:rPr lang="ru-RU" sz="1400" b="1" u="sng" dirty="0" smtClean="0">
              <a:latin typeface="Times New Roman" panose="02020603050405020304" pitchFamily="18" charset="0"/>
              <a:cs typeface="Times New Roman" panose="02020603050405020304" pitchFamily="18" charset="0"/>
            </a:rPr>
            <a:t>Дети из малоимущих семей</a:t>
          </a:r>
        </a:p>
        <a:p>
          <a:r>
            <a:rPr lang="ru-RU" sz="1400" dirty="0" smtClean="0">
              <a:solidFill>
                <a:srgbClr val="00B0F0"/>
              </a:solidFill>
              <a:latin typeface="Times New Roman" panose="02020603050405020304" pitchFamily="18" charset="0"/>
              <a:cs typeface="Times New Roman" panose="02020603050405020304" pitchFamily="18" charset="0"/>
            </a:rPr>
            <a:t>2 000 рублей</a:t>
          </a:r>
        </a:p>
        <a:p>
          <a:r>
            <a:rPr lang="ru-RU" sz="1400" dirty="0" smtClean="0">
              <a:latin typeface="Times New Roman" panose="02020603050405020304" pitchFamily="18" charset="0"/>
              <a:cs typeface="Times New Roman" panose="02020603050405020304" pitchFamily="18" charset="0"/>
            </a:rPr>
            <a:t>Областной бюджет: 1500 рублей</a:t>
          </a:r>
        </a:p>
        <a:p>
          <a:r>
            <a:rPr lang="ru-RU" sz="1400" dirty="0" smtClean="0">
              <a:latin typeface="Times New Roman" panose="02020603050405020304" pitchFamily="18" charset="0"/>
              <a:cs typeface="Times New Roman" panose="02020603050405020304" pitchFamily="18" charset="0"/>
            </a:rPr>
            <a:t>Местный бюджет: 500 рублей</a:t>
          </a:r>
          <a:endParaRPr lang="ru-RU" sz="1400" dirty="0">
            <a:latin typeface="Times New Roman" panose="02020603050405020304" pitchFamily="18" charset="0"/>
            <a:cs typeface="Times New Roman" panose="02020603050405020304" pitchFamily="18" charset="0"/>
          </a:endParaRPr>
        </a:p>
      </dgm:t>
    </dgm:pt>
    <dgm:pt modelId="{ADFA3F8C-0344-45DD-8683-A07F64EBD98D}" type="parTrans" cxnId="{EE7F73D0-B608-4507-A380-1DB44A788795}">
      <dgm:prSet/>
      <dgm:spPr/>
      <dgm:t>
        <a:bodyPr/>
        <a:lstStyle/>
        <a:p>
          <a:endParaRPr lang="ru-RU" sz="1200">
            <a:latin typeface="Times New Roman" panose="02020603050405020304" pitchFamily="18" charset="0"/>
            <a:cs typeface="Times New Roman" panose="02020603050405020304" pitchFamily="18" charset="0"/>
          </a:endParaRPr>
        </a:p>
      </dgm:t>
    </dgm:pt>
    <dgm:pt modelId="{2EB19ED1-1674-418C-8591-49EA37040DCD}" type="sibTrans" cxnId="{EE7F73D0-B608-4507-A380-1DB44A788795}">
      <dgm:prSet/>
      <dgm:spPr/>
      <dgm:t>
        <a:bodyPr/>
        <a:lstStyle/>
        <a:p>
          <a:endParaRPr lang="ru-RU" sz="1200">
            <a:latin typeface="Times New Roman" panose="02020603050405020304" pitchFamily="18" charset="0"/>
            <a:cs typeface="Times New Roman" panose="02020603050405020304" pitchFamily="18" charset="0"/>
          </a:endParaRPr>
        </a:p>
      </dgm:t>
    </dgm:pt>
    <dgm:pt modelId="{92A12D82-6514-4212-AEFA-D4DB52601591}">
      <dgm:prSet phldrT="[Текст]" custT="1"/>
      <dgm:spPr/>
      <dgm:t>
        <a:bodyPr/>
        <a:lstStyle/>
        <a:p>
          <a:r>
            <a:rPr lang="ru-RU" sz="1400" b="1" u="sng" dirty="0" smtClean="0">
              <a:latin typeface="Times New Roman" panose="02020603050405020304" pitchFamily="18" charset="0"/>
              <a:cs typeface="Times New Roman" panose="02020603050405020304" pitchFamily="18" charset="0"/>
            </a:rPr>
            <a:t>Дети с ограниченными возможностями здоровья, а также обучающиеся на дому</a:t>
          </a:r>
        </a:p>
        <a:p>
          <a:r>
            <a:rPr lang="ru-RU" sz="1400" dirty="0" smtClean="0">
              <a:solidFill>
                <a:srgbClr val="00B0F0"/>
              </a:solidFill>
              <a:latin typeface="Times New Roman" panose="02020603050405020304" pitchFamily="18" charset="0"/>
              <a:cs typeface="Times New Roman" panose="02020603050405020304" pitchFamily="18" charset="0"/>
            </a:rPr>
            <a:t>3 700 рублей</a:t>
          </a:r>
          <a:endParaRPr lang="ru-RU" sz="1400" dirty="0">
            <a:solidFill>
              <a:srgbClr val="00B0F0"/>
            </a:solidFill>
            <a:latin typeface="Times New Roman" panose="02020603050405020304" pitchFamily="18" charset="0"/>
            <a:cs typeface="Times New Roman" panose="02020603050405020304" pitchFamily="18" charset="0"/>
          </a:endParaRPr>
        </a:p>
      </dgm:t>
    </dgm:pt>
    <dgm:pt modelId="{7D1A4A33-7D00-480E-8A52-8751D3CBE03F}" type="parTrans" cxnId="{3CC2A2D6-0991-438B-B720-D95B00D7A00F}">
      <dgm:prSet/>
      <dgm:spPr/>
      <dgm:t>
        <a:bodyPr/>
        <a:lstStyle/>
        <a:p>
          <a:endParaRPr lang="ru-RU" sz="1200">
            <a:latin typeface="Times New Roman" panose="02020603050405020304" pitchFamily="18" charset="0"/>
            <a:cs typeface="Times New Roman" panose="02020603050405020304" pitchFamily="18" charset="0"/>
          </a:endParaRPr>
        </a:p>
      </dgm:t>
    </dgm:pt>
    <dgm:pt modelId="{B647852D-89A1-4738-90BD-14230B262ED4}" type="sibTrans" cxnId="{3CC2A2D6-0991-438B-B720-D95B00D7A00F}">
      <dgm:prSet/>
      <dgm:spPr/>
      <dgm:t>
        <a:bodyPr/>
        <a:lstStyle/>
        <a:p>
          <a:endParaRPr lang="ru-RU" sz="1200">
            <a:latin typeface="Times New Roman" panose="02020603050405020304" pitchFamily="18" charset="0"/>
            <a:cs typeface="Times New Roman" panose="02020603050405020304" pitchFamily="18" charset="0"/>
          </a:endParaRPr>
        </a:p>
      </dgm:t>
    </dgm:pt>
    <dgm:pt modelId="{BC0AAED8-39C8-4F82-B79A-6C2D99F66A53}">
      <dgm:prSet custT="1"/>
      <dgm:spPr/>
      <dgm:t>
        <a:bodyPr/>
        <a:lstStyle/>
        <a:p>
          <a:r>
            <a:rPr lang="ru-RU" sz="1400" b="1" u="sng" dirty="0" smtClean="0">
              <a:latin typeface="Times New Roman" panose="02020603050405020304" pitchFamily="18" charset="0"/>
              <a:cs typeface="Times New Roman" panose="02020603050405020304" pitchFamily="18" charset="0"/>
            </a:rPr>
            <a:t>Дети с ограниченными возможностями здоровья, а также обучающиеся на дому</a:t>
          </a:r>
        </a:p>
        <a:p>
          <a:r>
            <a:rPr lang="ru-RU" sz="1400" dirty="0" smtClean="0">
              <a:solidFill>
                <a:srgbClr val="C00000"/>
              </a:solidFill>
              <a:latin typeface="Times New Roman" panose="02020603050405020304" pitchFamily="18" charset="0"/>
              <a:cs typeface="Times New Roman" panose="02020603050405020304" pitchFamily="18" charset="0"/>
            </a:rPr>
            <a:t>2675 рублей</a:t>
          </a:r>
          <a:endParaRPr lang="ru-RU" sz="1400" dirty="0">
            <a:solidFill>
              <a:srgbClr val="C00000"/>
            </a:solidFill>
            <a:latin typeface="Times New Roman" panose="02020603050405020304" pitchFamily="18" charset="0"/>
            <a:cs typeface="Times New Roman" panose="02020603050405020304" pitchFamily="18" charset="0"/>
          </a:endParaRPr>
        </a:p>
      </dgm:t>
    </dgm:pt>
    <dgm:pt modelId="{730D8AA1-52FF-4BE5-897D-F927D0A70EA6}" type="parTrans" cxnId="{80656EB6-F7CC-4B40-80FE-A6C822E81F67}">
      <dgm:prSet/>
      <dgm:spPr/>
      <dgm:t>
        <a:bodyPr/>
        <a:lstStyle/>
        <a:p>
          <a:endParaRPr lang="ru-RU" sz="1200">
            <a:latin typeface="Times New Roman" panose="02020603050405020304" pitchFamily="18" charset="0"/>
            <a:cs typeface="Times New Roman" panose="02020603050405020304" pitchFamily="18" charset="0"/>
          </a:endParaRPr>
        </a:p>
      </dgm:t>
    </dgm:pt>
    <dgm:pt modelId="{FCFABEF8-A3C6-471A-9EFB-371E609B121F}" type="sibTrans" cxnId="{80656EB6-F7CC-4B40-80FE-A6C822E81F67}">
      <dgm:prSet/>
      <dgm:spPr/>
      <dgm:t>
        <a:bodyPr/>
        <a:lstStyle/>
        <a:p>
          <a:endParaRPr lang="ru-RU" sz="1200">
            <a:latin typeface="Times New Roman" panose="02020603050405020304" pitchFamily="18" charset="0"/>
            <a:cs typeface="Times New Roman" panose="02020603050405020304" pitchFamily="18" charset="0"/>
          </a:endParaRPr>
        </a:p>
      </dgm:t>
    </dgm:pt>
    <dgm:pt modelId="{B3D4C6CA-6C87-420B-BBF1-CB28365DAA7E}">
      <dgm:prSet phldrT="[Текст]" custT="1"/>
      <dgm:spPr/>
      <dgm:t>
        <a:bodyPr/>
        <a:lstStyle/>
        <a:p>
          <a:endParaRPr lang="ru-RU" sz="1400" dirty="0">
            <a:latin typeface="Times New Roman" panose="02020603050405020304" pitchFamily="18" charset="0"/>
            <a:cs typeface="Times New Roman" panose="02020603050405020304" pitchFamily="18" charset="0"/>
          </a:endParaRPr>
        </a:p>
      </dgm:t>
    </dgm:pt>
    <dgm:pt modelId="{52BEA151-C9B9-4C8E-AA86-DE0B7DC69DDC}" type="parTrans" cxnId="{300781F3-B88D-4F07-B352-399E4E59349C}">
      <dgm:prSet/>
      <dgm:spPr/>
      <dgm:t>
        <a:bodyPr/>
        <a:lstStyle/>
        <a:p>
          <a:endParaRPr lang="ru-RU"/>
        </a:p>
      </dgm:t>
    </dgm:pt>
    <dgm:pt modelId="{38E60D24-EC28-48E1-92E1-90B90E16E4B0}" type="sibTrans" cxnId="{300781F3-B88D-4F07-B352-399E4E59349C}">
      <dgm:prSet/>
      <dgm:spPr/>
      <dgm:t>
        <a:bodyPr/>
        <a:lstStyle/>
        <a:p>
          <a:endParaRPr lang="ru-RU"/>
        </a:p>
      </dgm:t>
    </dgm:pt>
    <dgm:pt modelId="{8BFD6A5B-ABD5-41A9-B725-76566908E57B}">
      <dgm:prSet phldrT="[Текст]" custT="1"/>
      <dgm:spPr/>
      <dgm:t>
        <a:bodyPr/>
        <a:lstStyle/>
        <a:p>
          <a:endParaRPr lang="ru-RU" sz="1400" dirty="0">
            <a:latin typeface="Times New Roman" panose="02020603050405020304" pitchFamily="18" charset="0"/>
            <a:cs typeface="Times New Roman" panose="02020603050405020304" pitchFamily="18" charset="0"/>
          </a:endParaRPr>
        </a:p>
      </dgm:t>
    </dgm:pt>
    <dgm:pt modelId="{E3AF2347-FCFD-4C84-8D97-4C3560435B48}" type="parTrans" cxnId="{69546B50-2E89-4551-BD2B-CBBF0DF7072B}">
      <dgm:prSet/>
      <dgm:spPr/>
      <dgm:t>
        <a:bodyPr/>
        <a:lstStyle/>
        <a:p>
          <a:endParaRPr lang="ru-RU"/>
        </a:p>
      </dgm:t>
    </dgm:pt>
    <dgm:pt modelId="{B7A35CDC-F131-435A-8DD8-4610266BEA46}" type="sibTrans" cxnId="{69546B50-2E89-4551-BD2B-CBBF0DF7072B}">
      <dgm:prSet/>
      <dgm:spPr/>
      <dgm:t>
        <a:bodyPr/>
        <a:lstStyle/>
        <a:p>
          <a:endParaRPr lang="ru-RU"/>
        </a:p>
      </dgm:t>
    </dgm:pt>
    <dgm:pt modelId="{BBE21CC3-218D-406E-84E3-9AE99F9D6911}" type="pres">
      <dgm:prSet presAssocID="{86BD2315-7853-4A1F-BE1D-11DF4D4878D5}" presName="linearFlow" presStyleCnt="0">
        <dgm:presLayoutVars>
          <dgm:dir/>
          <dgm:animLvl val="lvl"/>
          <dgm:resizeHandles val="exact"/>
        </dgm:presLayoutVars>
      </dgm:prSet>
      <dgm:spPr/>
      <dgm:t>
        <a:bodyPr/>
        <a:lstStyle/>
        <a:p>
          <a:endParaRPr lang="ru-RU"/>
        </a:p>
      </dgm:t>
    </dgm:pt>
    <dgm:pt modelId="{D43E91E6-E9F2-4E63-B335-0363A5728CEA}" type="pres">
      <dgm:prSet presAssocID="{46EAF09C-FD59-4D26-9D35-44378CA7B5BE}" presName="composite" presStyleCnt="0"/>
      <dgm:spPr/>
    </dgm:pt>
    <dgm:pt modelId="{BBF62AD6-79DF-42FA-BB74-765DF8EEA3F0}" type="pres">
      <dgm:prSet presAssocID="{46EAF09C-FD59-4D26-9D35-44378CA7B5BE}" presName="parTx" presStyleLbl="node1" presStyleIdx="0" presStyleCnt="2">
        <dgm:presLayoutVars>
          <dgm:chMax val="0"/>
          <dgm:chPref val="0"/>
          <dgm:bulletEnabled val="1"/>
        </dgm:presLayoutVars>
      </dgm:prSet>
      <dgm:spPr/>
      <dgm:t>
        <a:bodyPr/>
        <a:lstStyle/>
        <a:p>
          <a:endParaRPr lang="ru-RU"/>
        </a:p>
      </dgm:t>
    </dgm:pt>
    <dgm:pt modelId="{3660CA70-5015-4A88-8B34-2504ACE4B2B4}" type="pres">
      <dgm:prSet presAssocID="{46EAF09C-FD59-4D26-9D35-44378CA7B5BE}" presName="parSh" presStyleLbl="node1" presStyleIdx="0" presStyleCnt="2"/>
      <dgm:spPr/>
      <dgm:t>
        <a:bodyPr/>
        <a:lstStyle/>
        <a:p>
          <a:endParaRPr lang="ru-RU"/>
        </a:p>
      </dgm:t>
    </dgm:pt>
    <dgm:pt modelId="{B5A710DA-CABE-4EAB-9CDE-146F4D44FFCA}" type="pres">
      <dgm:prSet presAssocID="{46EAF09C-FD59-4D26-9D35-44378CA7B5BE}" presName="desTx" presStyleLbl="fgAcc1" presStyleIdx="0" presStyleCnt="2">
        <dgm:presLayoutVars>
          <dgm:bulletEnabled val="1"/>
        </dgm:presLayoutVars>
      </dgm:prSet>
      <dgm:spPr/>
      <dgm:t>
        <a:bodyPr/>
        <a:lstStyle/>
        <a:p>
          <a:endParaRPr lang="ru-RU"/>
        </a:p>
      </dgm:t>
    </dgm:pt>
    <dgm:pt modelId="{738DC4CD-D547-437C-A4E6-7B1F7397FD1B}" type="pres">
      <dgm:prSet presAssocID="{CF1722DA-17F5-43FF-AEEA-1F6237697F05}" presName="sibTrans" presStyleLbl="sibTrans2D1" presStyleIdx="0" presStyleCnt="1"/>
      <dgm:spPr/>
      <dgm:t>
        <a:bodyPr/>
        <a:lstStyle/>
        <a:p>
          <a:endParaRPr lang="ru-RU"/>
        </a:p>
      </dgm:t>
    </dgm:pt>
    <dgm:pt modelId="{2BD4DAE2-E01F-44A2-B604-DACE5E114A1B}" type="pres">
      <dgm:prSet presAssocID="{CF1722DA-17F5-43FF-AEEA-1F6237697F05}" presName="connTx" presStyleLbl="sibTrans2D1" presStyleIdx="0" presStyleCnt="1"/>
      <dgm:spPr/>
      <dgm:t>
        <a:bodyPr/>
        <a:lstStyle/>
        <a:p>
          <a:endParaRPr lang="ru-RU"/>
        </a:p>
      </dgm:t>
    </dgm:pt>
    <dgm:pt modelId="{E3B513BB-6027-40E0-B63A-DEE59AC98ED3}" type="pres">
      <dgm:prSet presAssocID="{9EA0A46B-9EDE-4D0E-86DF-7DDBE251A48A}" presName="composite" presStyleCnt="0"/>
      <dgm:spPr/>
    </dgm:pt>
    <dgm:pt modelId="{463CDB57-F836-41D5-95FD-CD06FE34F06E}" type="pres">
      <dgm:prSet presAssocID="{9EA0A46B-9EDE-4D0E-86DF-7DDBE251A48A}" presName="parTx" presStyleLbl="node1" presStyleIdx="0" presStyleCnt="2">
        <dgm:presLayoutVars>
          <dgm:chMax val="0"/>
          <dgm:chPref val="0"/>
          <dgm:bulletEnabled val="1"/>
        </dgm:presLayoutVars>
      </dgm:prSet>
      <dgm:spPr/>
      <dgm:t>
        <a:bodyPr/>
        <a:lstStyle/>
        <a:p>
          <a:endParaRPr lang="ru-RU"/>
        </a:p>
      </dgm:t>
    </dgm:pt>
    <dgm:pt modelId="{5D5809E4-4A2C-42A6-8586-29107F10F628}" type="pres">
      <dgm:prSet presAssocID="{9EA0A46B-9EDE-4D0E-86DF-7DDBE251A48A}" presName="parSh" presStyleLbl="node1" presStyleIdx="1" presStyleCnt="2"/>
      <dgm:spPr/>
      <dgm:t>
        <a:bodyPr/>
        <a:lstStyle/>
        <a:p>
          <a:endParaRPr lang="ru-RU"/>
        </a:p>
      </dgm:t>
    </dgm:pt>
    <dgm:pt modelId="{8FA5F007-F9E1-45B3-9103-A37ECC5AD908}" type="pres">
      <dgm:prSet presAssocID="{9EA0A46B-9EDE-4D0E-86DF-7DDBE251A48A}" presName="desTx" presStyleLbl="fgAcc1" presStyleIdx="1" presStyleCnt="2">
        <dgm:presLayoutVars>
          <dgm:bulletEnabled val="1"/>
        </dgm:presLayoutVars>
      </dgm:prSet>
      <dgm:spPr/>
      <dgm:t>
        <a:bodyPr/>
        <a:lstStyle/>
        <a:p>
          <a:endParaRPr lang="ru-RU"/>
        </a:p>
      </dgm:t>
    </dgm:pt>
  </dgm:ptLst>
  <dgm:cxnLst>
    <dgm:cxn modelId="{08DCF568-9C93-45D2-B142-EF2B8067D8F7}" type="presOf" srcId="{CF1722DA-17F5-43FF-AEEA-1F6237697F05}" destId="{2BD4DAE2-E01F-44A2-B604-DACE5E114A1B}" srcOrd="1" destOrd="0" presId="urn:microsoft.com/office/officeart/2005/8/layout/process3"/>
    <dgm:cxn modelId="{EE7F73D0-B608-4507-A380-1DB44A788795}" srcId="{9EA0A46B-9EDE-4D0E-86DF-7DDBE251A48A}" destId="{54CF3B98-0E06-4803-89B0-C3F4157236A9}" srcOrd="0" destOrd="0" parTransId="{ADFA3F8C-0344-45DD-8683-A07F64EBD98D}" sibTransId="{2EB19ED1-1674-418C-8591-49EA37040DCD}"/>
    <dgm:cxn modelId="{26A58A60-7A32-4222-8C1D-91584C852869}" srcId="{46EAF09C-FD59-4D26-9D35-44378CA7B5BE}" destId="{95F0A233-3E98-42BF-B22D-9A41FD562826}" srcOrd="0" destOrd="0" parTransId="{98E5FF34-94AE-4150-B1DD-DCA8E2D809D6}" sibTransId="{414DC047-371C-454A-AAF2-E32C0A865B49}"/>
    <dgm:cxn modelId="{69546B50-2E89-4551-BD2B-CBBF0DF7072B}" srcId="{9EA0A46B-9EDE-4D0E-86DF-7DDBE251A48A}" destId="{8BFD6A5B-ABD5-41A9-B725-76566908E57B}" srcOrd="1" destOrd="0" parTransId="{E3AF2347-FCFD-4C84-8D97-4C3560435B48}" sibTransId="{B7A35CDC-F131-435A-8DD8-4610266BEA46}"/>
    <dgm:cxn modelId="{E8649E10-59FD-40C5-B1D1-D9AC9F03879B}" srcId="{86BD2315-7853-4A1F-BE1D-11DF4D4878D5}" destId="{46EAF09C-FD59-4D26-9D35-44378CA7B5BE}" srcOrd="0" destOrd="0" parTransId="{2B822B5A-1BBA-40D7-9402-254F8958A8CD}" sibTransId="{CF1722DA-17F5-43FF-AEEA-1F6237697F05}"/>
    <dgm:cxn modelId="{FD33222E-F5C4-45F3-9682-AB31FFC54003}" type="presOf" srcId="{92A12D82-6514-4212-AEFA-D4DB52601591}" destId="{8FA5F007-F9E1-45B3-9103-A37ECC5AD908}" srcOrd="0" destOrd="2" presId="urn:microsoft.com/office/officeart/2005/8/layout/process3"/>
    <dgm:cxn modelId="{8CA16480-3E94-46CD-8D61-4CFCCA71D13B}" type="presOf" srcId="{8BFD6A5B-ABD5-41A9-B725-76566908E57B}" destId="{8FA5F007-F9E1-45B3-9103-A37ECC5AD908}" srcOrd="0" destOrd="1" presId="urn:microsoft.com/office/officeart/2005/8/layout/process3"/>
    <dgm:cxn modelId="{3CC2A2D6-0991-438B-B720-D95B00D7A00F}" srcId="{9EA0A46B-9EDE-4D0E-86DF-7DDBE251A48A}" destId="{92A12D82-6514-4212-AEFA-D4DB52601591}" srcOrd="2" destOrd="0" parTransId="{7D1A4A33-7D00-480E-8A52-8751D3CBE03F}" sibTransId="{B647852D-89A1-4738-90BD-14230B262ED4}"/>
    <dgm:cxn modelId="{300781F3-B88D-4F07-B352-399E4E59349C}" srcId="{46EAF09C-FD59-4D26-9D35-44378CA7B5BE}" destId="{B3D4C6CA-6C87-420B-BBF1-CB28365DAA7E}" srcOrd="1" destOrd="0" parTransId="{52BEA151-C9B9-4C8E-AA86-DE0B7DC69DDC}" sibTransId="{38E60D24-EC28-48E1-92E1-90B90E16E4B0}"/>
    <dgm:cxn modelId="{0C7C25D0-2D0D-49AF-A911-13EA9D557BDB}" type="presOf" srcId="{9EA0A46B-9EDE-4D0E-86DF-7DDBE251A48A}" destId="{5D5809E4-4A2C-42A6-8586-29107F10F628}" srcOrd="1" destOrd="0" presId="urn:microsoft.com/office/officeart/2005/8/layout/process3"/>
    <dgm:cxn modelId="{624D171A-79B6-48B0-9B5E-CE3E09539266}" type="presOf" srcId="{CF1722DA-17F5-43FF-AEEA-1F6237697F05}" destId="{738DC4CD-D547-437C-A4E6-7B1F7397FD1B}" srcOrd="0" destOrd="0" presId="urn:microsoft.com/office/officeart/2005/8/layout/process3"/>
    <dgm:cxn modelId="{4BD59F2C-070B-42D9-BD31-72C9C5A3A043}" type="presOf" srcId="{BC0AAED8-39C8-4F82-B79A-6C2D99F66A53}" destId="{B5A710DA-CABE-4EAB-9CDE-146F4D44FFCA}" srcOrd="0" destOrd="2" presId="urn:microsoft.com/office/officeart/2005/8/layout/process3"/>
    <dgm:cxn modelId="{1D9CF320-3BEF-4B7B-B7C6-4FFC3AD0754F}" srcId="{86BD2315-7853-4A1F-BE1D-11DF4D4878D5}" destId="{9EA0A46B-9EDE-4D0E-86DF-7DDBE251A48A}" srcOrd="1" destOrd="0" parTransId="{C7526D69-BCA7-48EA-9A87-5B92E66A4974}" sibTransId="{8B4593D1-D9C6-4A55-874C-D0221DA3C9AA}"/>
    <dgm:cxn modelId="{7AE744AA-EB22-4F7F-B50E-353A94C5E51E}" type="presOf" srcId="{95F0A233-3E98-42BF-B22D-9A41FD562826}" destId="{B5A710DA-CABE-4EAB-9CDE-146F4D44FFCA}" srcOrd="0" destOrd="0" presId="urn:microsoft.com/office/officeart/2005/8/layout/process3"/>
    <dgm:cxn modelId="{30D44F6C-E8F5-4946-8094-B3B7D12A513F}" type="presOf" srcId="{46EAF09C-FD59-4D26-9D35-44378CA7B5BE}" destId="{3660CA70-5015-4A88-8B34-2504ACE4B2B4}" srcOrd="1" destOrd="0" presId="urn:microsoft.com/office/officeart/2005/8/layout/process3"/>
    <dgm:cxn modelId="{CAEB9209-B45A-43D2-9FC2-B3FCFAE46D16}" type="presOf" srcId="{54CF3B98-0E06-4803-89B0-C3F4157236A9}" destId="{8FA5F007-F9E1-45B3-9103-A37ECC5AD908}" srcOrd="0" destOrd="0" presId="urn:microsoft.com/office/officeart/2005/8/layout/process3"/>
    <dgm:cxn modelId="{80656EB6-F7CC-4B40-80FE-A6C822E81F67}" srcId="{46EAF09C-FD59-4D26-9D35-44378CA7B5BE}" destId="{BC0AAED8-39C8-4F82-B79A-6C2D99F66A53}" srcOrd="2" destOrd="0" parTransId="{730D8AA1-52FF-4BE5-897D-F927D0A70EA6}" sibTransId="{FCFABEF8-A3C6-471A-9EFB-371E609B121F}"/>
    <dgm:cxn modelId="{09CA1D53-D1AE-40A4-873E-CB65DE6CDBD0}" type="presOf" srcId="{46EAF09C-FD59-4D26-9D35-44378CA7B5BE}" destId="{BBF62AD6-79DF-42FA-BB74-765DF8EEA3F0}" srcOrd="0" destOrd="0" presId="urn:microsoft.com/office/officeart/2005/8/layout/process3"/>
    <dgm:cxn modelId="{BC8F0621-D5FF-4501-9AE5-74190A4110EF}" type="presOf" srcId="{B3D4C6CA-6C87-420B-BBF1-CB28365DAA7E}" destId="{B5A710DA-CABE-4EAB-9CDE-146F4D44FFCA}" srcOrd="0" destOrd="1" presId="urn:microsoft.com/office/officeart/2005/8/layout/process3"/>
    <dgm:cxn modelId="{12D22942-84DF-4CD2-B0E2-1D053DC360EF}" type="presOf" srcId="{9EA0A46B-9EDE-4D0E-86DF-7DDBE251A48A}" destId="{463CDB57-F836-41D5-95FD-CD06FE34F06E}" srcOrd="0" destOrd="0" presId="urn:microsoft.com/office/officeart/2005/8/layout/process3"/>
    <dgm:cxn modelId="{AE903DF5-D393-4281-8916-78E9B62FE4C9}" type="presOf" srcId="{86BD2315-7853-4A1F-BE1D-11DF4D4878D5}" destId="{BBE21CC3-218D-406E-84E3-9AE99F9D6911}" srcOrd="0" destOrd="0" presId="urn:microsoft.com/office/officeart/2005/8/layout/process3"/>
    <dgm:cxn modelId="{0BC9ECA4-7A81-4CF1-88AE-9B8E671C687A}" type="presParOf" srcId="{BBE21CC3-218D-406E-84E3-9AE99F9D6911}" destId="{D43E91E6-E9F2-4E63-B335-0363A5728CEA}" srcOrd="0" destOrd="0" presId="urn:microsoft.com/office/officeart/2005/8/layout/process3"/>
    <dgm:cxn modelId="{EF40153F-9D99-49A3-A13C-A1E7A618CB47}" type="presParOf" srcId="{D43E91E6-E9F2-4E63-B335-0363A5728CEA}" destId="{BBF62AD6-79DF-42FA-BB74-765DF8EEA3F0}" srcOrd="0" destOrd="0" presId="urn:microsoft.com/office/officeart/2005/8/layout/process3"/>
    <dgm:cxn modelId="{E1723ADC-8980-4693-92D0-A69157900F60}" type="presParOf" srcId="{D43E91E6-E9F2-4E63-B335-0363A5728CEA}" destId="{3660CA70-5015-4A88-8B34-2504ACE4B2B4}" srcOrd="1" destOrd="0" presId="urn:microsoft.com/office/officeart/2005/8/layout/process3"/>
    <dgm:cxn modelId="{A4F2C4A5-F4CD-4304-A9C6-222B830B0A84}" type="presParOf" srcId="{D43E91E6-E9F2-4E63-B335-0363A5728CEA}" destId="{B5A710DA-CABE-4EAB-9CDE-146F4D44FFCA}" srcOrd="2" destOrd="0" presId="urn:microsoft.com/office/officeart/2005/8/layout/process3"/>
    <dgm:cxn modelId="{79EF56A5-9A24-49A8-ABE3-53B02A27ECC5}" type="presParOf" srcId="{BBE21CC3-218D-406E-84E3-9AE99F9D6911}" destId="{738DC4CD-D547-437C-A4E6-7B1F7397FD1B}" srcOrd="1" destOrd="0" presId="urn:microsoft.com/office/officeart/2005/8/layout/process3"/>
    <dgm:cxn modelId="{D57A6AB0-64E4-436D-8886-43BD94A6108B}" type="presParOf" srcId="{738DC4CD-D547-437C-A4E6-7B1F7397FD1B}" destId="{2BD4DAE2-E01F-44A2-B604-DACE5E114A1B}" srcOrd="0" destOrd="0" presId="urn:microsoft.com/office/officeart/2005/8/layout/process3"/>
    <dgm:cxn modelId="{AF2BA67D-4868-40D7-B222-294748F119D6}" type="presParOf" srcId="{BBE21CC3-218D-406E-84E3-9AE99F9D6911}" destId="{E3B513BB-6027-40E0-B63A-DEE59AC98ED3}" srcOrd="2" destOrd="0" presId="urn:microsoft.com/office/officeart/2005/8/layout/process3"/>
    <dgm:cxn modelId="{F5839847-9CBC-4E6B-B5B1-444905F3CE6A}" type="presParOf" srcId="{E3B513BB-6027-40E0-B63A-DEE59AC98ED3}" destId="{463CDB57-F836-41D5-95FD-CD06FE34F06E}" srcOrd="0" destOrd="0" presId="urn:microsoft.com/office/officeart/2005/8/layout/process3"/>
    <dgm:cxn modelId="{754F8540-787C-431F-AA97-D6E1B28C005C}" type="presParOf" srcId="{E3B513BB-6027-40E0-B63A-DEE59AC98ED3}" destId="{5D5809E4-4A2C-42A6-8586-29107F10F628}" srcOrd="1" destOrd="0" presId="urn:microsoft.com/office/officeart/2005/8/layout/process3"/>
    <dgm:cxn modelId="{7402B6F8-5106-4516-839A-42A33C744649}" type="presParOf" srcId="{E3B513BB-6027-40E0-B63A-DEE59AC98ED3}" destId="{8FA5F007-F9E1-45B3-9103-A37ECC5AD908}" srcOrd="2" destOrd="0" presId="urn:microsoft.com/office/officeart/2005/8/layout/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585FCD0-E0B2-419C-B7AC-79FDA0CC5B05}" type="doc">
      <dgm:prSet loTypeId="urn:microsoft.com/office/officeart/2005/8/layout/lProcess1" loCatId="process" qsTypeId="urn:microsoft.com/office/officeart/2005/8/quickstyle/simple1" qsCatId="simple" csTypeId="urn:microsoft.com/office/officeart/2005/8/colors/colorful2" csCatId="colorful" phldr="1"/>
      <dgm:spPr/>
      <dgm:t>
        <a:bodyPr/>
        <a:lstStyle/>
        <a:p>
          <a:endParaRPr lang="ru-RU"/>
        </a:p>
      </dgm:t>
    </dgm:pt>
    <dgm:pt modelId="{7884FAFD-FFA2-42B2-A2E2-91BBF15723DD}">
      <dgm:prSet phldrT="[Текст]" custT="1"/>
      <dgm:spPr/>
      <dgm:t>
        <a:bodyPr/>
        <a:lstStyle/>
        <a:p>
          <a:r>
            <a:rPr lang="ru-RU" sz="1400" dirty="0" smtClean="0">
              <a:solidFill>
                <a:schemeClr val="tx1"/>
              </a:solidFill>
              <a:latin typeface="Times New Roman" panose="02020603050405020304" pitchFamily="18" charset="0"/>
              <a:cs typeface="Times New Roman" panose="02020603050405020304" pitchFamily="18" charset="0"/>
            </a:rPr>
            <a:t>Дети-сироты, дети, оставшиеся без попечения родителей, а также  дети, находящиеся под опекой (попечительством),не имеющие закрепленного жилого помещения</a:t>
          </a:r>
          <a:endParaRPr lang="ru-RU" sz="1400" dirty="0">
            <a:solidFill>
              <a:schemeClr val="tx1"/>
            </a:solidFill>
            <a:latin typeface="Times New Roman" panose="02020603050405020304" pitchFamily="18" charset="0"/>
            <a:cs typeface="Times New Roman" panose="02020603050405020304" pitchFamily="18" charset="0"/>
          </a:endParaRPr>
        </a:p>
      </dgm:t>
    </dgm:pt>
    <dgm:pt modelId="{905BF1AA-28D7-46A6-BF6C-F609D431300E}" type="parTrans" cxnId="{8C743766-91D8-44B4-9A5D-25666947AB04}">
      <dgm:prSet/>
      <dgm:spPr/>
      <dgm:t>
        <a:bodyPr/>
        <a:lstStyle/>
        <a:p>
          <a:endParaRPr lang="ru-RU" sz="1400">
            <a:latin typeface="Times New Roman" panose="02020603050405020304" pitchFamily="18" charset="0"/>
            <a:cs typeface="Times New Roman" panose="02020603050405020304" pitchFamily="18" charset="0"/>
          </a:endParaRPr>
        </a:p>
      </dgm:t>
    </dgm:pt>
    <dgm:pt modelId="{3FA762FA-D407-4E5C-A1BA-524E97C28BEE}" type="sibTrans" cxnId="{8C743766-91D8-44B4-9A5D-25666947AB04}">
      <dgm:prSet/>
      <dgm:spPr/>
      <dgm:t>
        <a:bodyPr/>
        <a:lstStyle/>
        <a:p>
          <a:endParaRPr lang="ru-RU" sz="1400">
            <a:latin typeface="Times New Roman" panose="02020603050405020304" pitchFamily="18" charset="0"/>
            <a:cs typeface="Times New Roman" panose="02020603050405020304" pitchFamily="18" charset="0"/>
          </a:endParaRPr>
        </a:p>
      </dgm:t>
    </dgm:pt>
    <dgm:pt modelId="{70C7D913-E435-44E4-AF9F-504AE630661E}">
      <dgm:prSet phldrT="[Текст]" custT="1"/>
      <dgm:spPr/>
      <dgm:t>
        <a:bodyPr/>
        <a:lstStyle/>
        <a:p>
          <a:r>
            <a:rPr lang="ru-RU" sz="1400" b="1" dirty="0" smtClean="0">
              <a:solidFill>
                <a:schemeClr val="tx1"/>
              </a:solidFill>
              <a:latin typeface="Times New Roman" panose="02020603050405020304" pitchFamily="18" charset="0"/>
              <a:cs typeface="Times New Roman" panose="02020603050405020304" pitchFamily="18" charset="0"/>
            </a:rPr>
            <a:t>9 450,0 тыс. руб.</a:t>
          </a:r>
          <a:endParaRPr lang="ru-RU" sz="1400" b="1" dirty="0">
            <a:solidFill>
              <a:schemeClr val="tx1"/>
            </a:solidFill>
            <a:latin typeface="Times New Roman" panose="02020603050405020304" pitchFamily="18" charset="0"/>
            <a:cs typeface="Times New Roman" panose="02020603050405020304" pitchFamily="18" charset="0"/>
          </a:endParaRPr>
        </a:p>
      </dgm:t>
    </dgm:pt>
    <dgm:pt modelId="{22770F8A-2958-4E0B-985F-8617C74FA424}" type="parTrans" cxnId="{D12D3E7F-F409-4CE1-90F3-94E9BDDCEDD8}">
      <dgm:prSet/>
      <dgm:spPr/>
      <dgm:t>
        <a:bodyPr/>
        <a:lstStyle/>
        <a:p>
          <a:endParaRPr lang="ru-RU" sz="1400">
            <a:latin typeface="Times New Roman" panose="02020603050405020304" pitchFamily="18" charset="0"/>
            <a:cs typeface="Times New Roman" panose="02020603050405020304" pitchFamily="18" charset="0"/>
          </a:endParaRPr>
        </a:p>
      </dgm:t>
    </dgm:pt>
    <dgm:pt modelId="{76582EF7-0EE2-448D-8BE8-3262B86BB1C4}" type="sibTrans" cxnId="{D12D3E7F-F409-4CE1-90F3-94E9BDDCEDD8}">
      <dgm:prSet/>
      <dgm:spPr/>
      <dgm:t>
        <a:bodyPr/>
        <a:lstStyle/>
        <a:p>
          <a:endParaRPr lang="ru-RU" sz="1400">
            <a:latin typeface="Times New Roman" panose="02020603050405020304" pitchFamily="18" charset="0"/>
            <a:cs typeface="Times New Roman" panose="02020603050405020304" pitchFamily="18" charset="0"/>
          </a:endParaRPr>
        </a:p>
      </dgm:t>
    </dgm:pt>
    <dgm:pt modelId="{EB684688-3AAA-49A2-AC65-AAE949B70122}">
      <dgm:prSet phldrT="[Текст]" custT="1"/>
      <dgm:spPr/>
      <dgm:t>
        <a:bodyPr/>
        <a:lstStyle/>
        <a:p>
          <a:r>
            <a:rPr lang="ru-RU" sz="1400" dirty="0" smtClean="0">
              <a:latin typeface="Times New Roman" panose="02020603050405020304" pitchFamily="18" charset="0"/>
              <a:cs typeface="Times New Roman" panose="02020603050405020304" pitchFamily="18" charset="0"/>
            </a:rPr>
            <a:t>Приёмный родитель</a:t>
          </a:r>
          <a:endParaRPr lang="ru-RU" sz="1400" dirty="0">
            <a:latin typeface="Times New Roman" panose="02020603050405020304" pitchFamily="18" charset="0"/>
            <a:cs typeface="Times New Roman" panose="02020603050405020304" pitchFamily="18" charset="0"/>
          </a:endParaRPr>
        </a:p>
      </dgm:t>
    </dgm:pt>
    <dgm:pt modelId="{EEDEC40E-E369-4124-98C5-E01C9620F3BB}" type="parTrans" cxnId="{553E7C1E-99CB-4C9B-8514-B3776FE61E6B}">
      <dgm:prSet/>
      <dgm:spPr/>
      <dgm:t>
        <a:bodyPr/>
        <a:lstStyle/>
        <a:p>
          <a:endParaRPr lang="ru-RU" sz="1400">
            <a:latin typeface="Times New Roman" panose="02020603050405020304" pitchFamily="18" charset="0"/>
            <a:cs typeface="Times New Roman" panose="02020603050405020304" pitchFamily="18" charset="0"/>
          </a:endParaRPr>
        </a:p>
      </dgm:t>
    </dgm:pt>
    <dgm:pt modelId="{5CA1F606-4A85-42EA-90D9-4672D0EAE86E}" type="sibTrans" cxnId="{553E7C1E-99CB-4C9B-8514-B3776FE61E6B}">
      <dgm:prSet/>
      <dgm:spPr/>
      <dgm:t>
        <a:bodyPr/>
        <a:lstStyle/>
        <a:p>
          <a:endParaRPr lang="ru-RU" sz="1400">
            <a:latin typeface="Times New Roman" panose="02020603050405020304" pitchFamily="18" charset="0"/>
            <a:cs typeface="Times New Roman" panose="02020603050405020304" pitchFamily="18" charset="0"/>
          </a:endParaRPr>
        </a:p>
      </dgm:t>
    </dgm:pt>
    <dgm:pt modelId="{94B6F5DA-74BF-4D16-8297-281D87267CF8}">
      <dgm:prSet phldrT="[Текст]" custT="1"/>
      <dgm:spPr/>
      <dgm:t>
        <a:bodyPr/>
        <a:lstStyle/>
        <a:p>
          <a:r>
            <a:rPr lang="ru-RU" sz="1400" dirty="0" smtClean="0">
              <a:latin typeface="Times New Roman" panose="02020603050405020304" pitchFamily="18" charset="0"/>
              <a:cs typeface="Times New Roman" panose="02020603050405020304" pitchFamily="18" charset="0"/>
            </a:rPr>
            <a:t>Вознаграждение приемному родителю</a:t>
          </a:r>
          <a:endParaRPr lang="ru-RU" sz="1400" dirty="0">
            <a:latin typeface="Times New Roman" panose="02020603050405020304" pitchFamily="18" charset="0"/>
            <a:cs typeface="Times New Roman" panose="02020603050405020304" pitchFamily="18" charset="0"/>
          </a:endParaRPr>
        </a:p>
      </dgm:t>
    </dgm:pt>
    <dgm:pt modelId="{7A2B6B3B-9FCC-4A92-BA0F-7CEF8F482EA7}" type="parTrans" cxnId="{49E31AE2-A471-4F58-9D96-6555760C0E57}">
      <dgm:prSet/>
      <dgm:spPr/>
      <dgm:t>
        <a:bodyPr/>
        <a:lstStyle/>
        <a:p>
          <a:endParaRPr lang="ru-RU" sz="1400">
            <a:latin typeface="Times New Roman" panose="02020603050405020304" pitchFamily="18" charset="0"/>
            <a:cs typeface="Times New Roman" panose="02020603050405020304" pitchFamily="18" charset="0"/>
          </a:endParaRPr>
        </a:p>
      </dgm:t>
    </dgm:pt>
    <dgm:pt modelId="{8792AF56-F69C-4F50-8CA0-32FBEF0B954F}" type="sibTrans" cxnId="{49E31AE2-A471-4F58-9D96-6555760C0E57}">
      <dgm:prSet/>
      <dgm:spPr/>
      <dgm:t>
        <a:bodyPr/>
        <a:lstStyle/>
        <a:p>
          <a:endParaRPr lang="ru-RU" sz="1400">
            <a:latin typeface="Times New Roman" panose="02020603050405020304" pitchFamily="18" charset="0"/>
            <a:cs typeface="Times New Roman" panose="02020603050405020304" pitchFamily="18" charset="0"/>
          </a:endParaRPr>
        </a:p>
      </dgm:t>
    </dgm:pt>
    <dgm:pt modelId="{8A5B3ACE-8123-4EC4-8B15-D0BCE8BABB42}">
      <dgm:prSet custT="1"/>
      <dgm:spPr/>
      <dgm:t>
        <a:bodyPr/>
        <a:lstStyle/>
        <a:p>
          <a:r>
            <a:rPr lang="ru-RU" sz="1400" dirty="0" smtClean="0">
              <a:latin typeface="Times New Roman" panose="02020603050405020304" pitchFamily="18" charset="0"/>
              <a:cs typeface="Times New Roman" panose="02020603050405020304" pitchFamily="18" charset="0"/>
            </a:rPr>
            <a:t>7 квартир</a:t>
          </a:r>
          <a:endParaRPr lang="ru-RU" sz="1400" dirty="0">
            <a:latin typeface="Times New Roman" panose="02020603050405020304" pitchFamily="18" charset="0"/>
            <a:cs typeface="Times New Roman" panose="02020603050405020304" pitchFamily="18" charset="0"/>
          </a:endParaRPr>
        </a:p>
      </dgm:t>
    </dgm:pt>
    <dgm:pt modelId="{BD164E1C-1FCD-4EFF-89B0-B62BE928265C}" type="parTrans" cxnId="{6AFCF33F-981E-49B2-A9C5-6FBC4D01B60C}">
      <dgm:prSet/>
      <dgm:spPr/>
      <dgm:t>
        <a:bodyPr/>
        <a:lstStyle/>
        <a:p>
          <a:endParaRPr lang="ru-RU" sz="1400">
            <a:latin typeface="Times New Roman" panose="02020603050405020304" pitchFamily="18" charset="0"/>
            <a:cs typeface="Times New Roman" panose="02020603050405020304" pitchFamily="18" charset="0"/>
          </a:endParaRPr>
        </a:p>
      </dgm:t>
    </dgm:pt>
    <dgm:pt modelId="{ECEC6268-B460-4845-8D3F-2E684EB81DCD}" type="sibTrans" cxnId="{6AFCF33F-981E-49B2-A9C5-6FBC4D01B60C}">
      <dgm:prSet/>
      <dgm:spPr/>
      <dgm:t>
        <a:bodyPr/>
        <a:lstStyle/>
        <a:p>
          <a:endParaRPr lang="ru-RU" sz="1400">
            <a:latin typeface="Times New Roman" panose="02020603050405020304" pitchFamily="18" charset="0"/>
            <a:cs typeface="Times New Roman" panose="02020603050405020304" pitchFamily="18" charset="0"/>
          </a:endParaRPr>
        </a:p>
      </dgm:t>
    </dgm:pt>
    <dgm:pt modelId="{91AD9D32-2DDF-4F04-965F-7C867451522E}">
      <dgm:prSet custT="1"/>
      <dgm:spPr/>
      <dgm:t>
        <a:bodyPr/>
        <a:lstStyle/>
        <a:p>
          <a:r>
            <a:rPr lang="ru-RU" sz="1400" dirty="0" smtClean="0">
              <a:latin typeface="Times New Roman" panose="02020603050405020304" pitchFamily="18" charset="0"/>
              <a:cs typeface="Times New Roman" panose="02020603050405020304" pitchFamily="18" charset="0"/>
            </a:rPr>
            <a:t>Обеспечение жилыми помещениями </a:t>
          </a:r>
          <a:endParaRPr lang="ru-RU" sz="1400" dirty="0">
            <a:latin typeface="Times New Roman" panose="02020603050405020304" pitchFamily="18" charset="0"/>
            <a:cs typeface="Times New Roman" panose="02020603050405020304" pitchFamily="18" charset="0"/>
          </a:endParaRPr>
        </a:p>
      </dgm:t>
    </dgm:pt>
    <dgm:pt modelId="{4733C6E2-4C1C-437B-B234-6F1EF413E5AE}" type="parTrans" cxnId="{EA678511-35C0-41CA-8B0B-F1F3F3378485}">
      <dgm:prSet/>
      <dgm:spPr/>
      <dgm:t>
        <a:bodyPr/>
        <a:lstStyle/>
        <a:p>
          <a:endParaRPr lang="ru-RU" sz="1400">
            <a:latin typeface="Times New Roman" panose="02020603050405020304" pitchFamily="18" charset="0"/>
            <a:cs typeface="Times New Roman" panose="02020603050405020304" pitchFamily="18" charset="0"/>
          </a:endParaRPr>
        </a:p>
      </dgm:t>
    </dgm:pt>
    <dgm:pt modelId="{EACB7839-BB25-4955-B412-1D5823F95231}" type="sibTrans" cxnId="{EA678511-35C0-41CA-8B0B-F1F3F3378485}">
      <dgm:prSet/>
      <dgm:spPr/>
      <dgm:t>
        <a:bodyPr/>
        <a:lstStyle/>
        <a:p>
          <a:endParaRPr lang="ru-RU" sz="1400">
            <a:latin typeface="Times New Roman" panose="02020603050405020304" pitchFamily="18" charset="0"/>
            <a:cs typeface="Times New Roman" panose="02020603050405020304" pitchFamily="18" charset="0"/>
          </a:endParaRPr>
        </a:p>
      </dgm:t>
    </dgm:pt>
    <dgm:pt modelId="{9147ACDC-FFD2-4A74-8F41-EA27057DFBCF}">
      <dgm:prSet custT="1"/>
      <dgm:spPr/>
      <dgm:t>
        <a:bodyPr/>
        <a:lstStyle/>
        <a:p>
          <a:r>
            <a:rPr lang="ru-RU" sz="1400" dirty="0" smtClean="0">
              <a:latin typeface="Times New Roman" panose="02020603050405020304" pitchFamily="18" charset="0"/>
              <a:cs typeface="Times New Roman" panose="02020603050405020304" pitchFamily="18" charset="0"/>
            </a:rPr>
            <a:t>18 191,3тыс. руб.</a:t>
          </a:r>
          <a:endParaRPr lang="ru-RU" sz="1400" dirty="0">
            <a:latin typeface="Times New Roman" panose="02020603050405020304" pitchFamily="18" charset="0"/>
            <a:cs typeface="Times New Roman" panose="02020603050405020304" pitchFamily="18" charset="0"/>
          </a:endParaRPr>
        </a:p>
      </dgm:t>
    </dgm:pt>
    <dgm:pt modelId="{C436EAD9-7D46-4261-9203-7E05403CDD5E}" type="parTrans" cxnId="{E1B51906-BFF9-4170-A3A6-4D5B10189082}">
      <dgm:prSet/>
      <dgm:spPr/>
      <dgm:t>
        <a:bodyPr/>
        <a:lstStyle/>
        <a:p>
          <a:endParaRPr lang="ru-RU" sz="1400">
            <a:latin typeface="Times New Roman" panose="02020603050405020304" pitchFamily="18" charset="0"/>
            <a:cs typeface="Times New Roman" panose="02020603050405020304" pitchFamily="18" charset="0"/>
          </a:endParaRPr>
        </a:p>
      </dgm:t>
    </dgm:pt>
    <dgm:pt modelId="{D46F6EF1-F5D5-47FE-9A88-A50D12C0F727}" type="sibTrans" cxnId="{E1B51906-BFF9-4170-A3A6-4D5B10189082}">
      <dgm:prSet/>
      <dgm:spPr/>
      <dgm:t>
        <a:bodyPr/>
        <a:lstStyle/>
        <a:p>
          <a:endParaRPr lang="ru-RU" sz="1400">
            <a:latin typeface="Times New Roman" panose="02020603050405020304" pitchFamily="18" charset="0"/>
            <a:cs typeface="Times New Roman" panose="02020603050405020304" pitchFamily="18" charset="0"/>
          </a:endParaRPr>
        </a:p>
      </dgm:t>
    </dgm:pt>
    <dgm:pt modelId="{97C2BFEA-9FF1-4317-80EB-79F3B12D6F13}">
      <dgm:prSet custT="1"/>
      <dgm:spPr/>
      <dgm:t>
        <a:bodyPr/>
        <a:lstStyle/>
        <a:p>
          <a:r>
            <a:rPr lang="ru-RU" sz="1400" dirty="0" smtClean="0">
              <a:latin typeface="Times New Roman" panose="02020603050405020304" pitchFamily="18" charset="0"/>
              <a:cs typeface="Times New Roman" panose="02020603050405020304" pitchFamily="18" charset="0"/>
            </a:rPr>
            <a:t>50 человек</a:t>
          </a:r>
          <a:endParaRPr lang="ru-RU" sz="1400" dirty="0">
            <a:latin typeface="Times New Roman" panose="02020603050405020304" pitchFamily="18" charset="0"/>
            <a:cs typeface="Times New Roman" panose="02020603050405020304" pitchFamily="18" charset="0"/>
          </a:endParaRPr>
        </a:p>
      </dgm:t>
    </dgm:pt>
    <dgm:pt modelId="{85C4898D-9549-4836-96D9-691544FB6ED2}" type="parTrans" cxnId="{46C970BC-C1D2-49E9-A680-1424C2659622}">
      <dgm:prSet/>
      <dgm:spPr/>
      <dgm:t>
        <a:bodyPr/>
        <a:lstStyle/>
        <a:p>
          <a:endParaRPr lang="ru-RU" sz="1400">
            <a:latin typeface="Times New Roman" panose="02020603050405020304" pitchFamily="18" charset="0"/>
            <a:cs typeface="Times New Roman" panose="02020603050405020304" pitchFamily="18" charset="0"/>
          </a:endParaRPr>
        </a:p>
      </dgm:t>
    </dgm:pt>
    <dgm:pt modelId="{2353A946-B284-4A39-8FC4-8AC7B502C487}" type="sibTrans" cxnId="{46C970BC-C1D2-49E9-A680-1424C2659622}">
      <dgm:prSet/>
      <dgm:spPr/>
      <dgm:t>
        <a:bodyPr/>
        <a:lstStyle/>
        <a:p>
          <a:endParaRPr lang="ru-RU" sz="1400">
            <a:latin typeface="Times New Roman" panose="02020603050405020304" pitchFamily="18" charset="0"/>
            <a:cs typeface="Times New Roman" panose="02020603050405020304" pitchFamily="18" charset="0"/>
          </a:endParaRPr>
        </a:p>
      </dgm:t>
    </dgm:pt>
    <dgm:pt modelId="{B06F2CA8-BEAF-467D-866A-141471A4CDC2}">
      <dgm:prSet custT="1"/>
      <dgm:spPr/>
      <dgm:t>
        <a:bodyPr/>
        <a:lstStyle/>
        <a:p>
          <a:r>
            <a:rPr lang="ru-RU" sz="1400" dirty="0" smtClean="0">
              <a:latin typeface="Times New Roman" panose="02020603050405020304" pitchFamily="18" charset="0"/>
              <a:cs typeface="Times New Roman" panose="02020603050405020304" pitchFamily="18" charset="0"/>
            </a:rPr>
            <a:t>Опекуны</a:t>
          </a:r>
          <a:endParaRPr lang="ru-RU" sz="1400" dirty="0">
            <a:latin typeface="Times New Roman" panose="02020603050405020304" pitchFamily="18" charset="0"/>
            <a:cs typeface="Times New Roman" panose="02020603050405020304" pitchFamily="18" charset="0"/>
          </a:endParaRPr>
        </a:p>
      </dgm:t>
    </dgm:pt>
    <dgm:pt modelId="{1BFA6A78-C945-4D9E-9C64-AB7C63199868}" type="parTrans" cxnId="{6E574552-C0FB-4B26-8FB0-9EEB3EA6CDC1}">
      <dgm:prSet/>
      <dgm:spPr/>
      <dgm:t>
        <a:bodyPr/>
        <a:lstStyle/>
        <a:p>
          <a:endParaRPr lang="ru-RU" sz="1400">
            <a:latin typeface="Times New Roman" panose="02020603050405020304" pitchFamily="18" charset="0"/>
            <a:cs typeface="Times New Roman" panose="02020603050405020304" pitchFamily="18" charset="0"/>
          </a:endParaRPr>
        </a:p>
      </dgm:t>
    </dgm:pt>
    <dgm:pt modelId="{8979C996-21EC-4DF3-AE81-D1505A699F4D}" type="sibTrans" cxnId="{6E574552-C0FB-4B26-8FB0-9EEB3EA6CDC1}">
      <dgm:prSet/>
      <dgm:spPr/>
      <dgm:t>
        <a:bodyPr/>
        <a:lstStyle/>
        <a:p>
          <a:endParaRPr lang="ru-RU" sz="1400">
            <a:latin typeface="Times New Roman" panose="02020603050405020304" pitchFamily="18" charset="0"/>
            <a:cs typeface="Times New Roman" panose="02020603050405020304" pitchFamily="18" charset="0"/>
          </a:endParaRPr>
        </a:p>
      </dgm:t>
    </dgm:pt>
    <dgm:pt modelId="{73DFBFFB-F523-4E31-8471-97C24A2D719D}">
      <dgm:prSet custT="1"/>
      <dgm:spPr/>
      <dgm:t>
        <a:bodyPr/>
        <a:lstStyle/>
        <a:p>
          <a:r>
            <a:rPr lang="ru-RU" sz="1400" dirty="0" smtClean="0">
              <a:latin typeface="Times New Roman" panose="02020603050405020304" pitchFamily="18" charset="0"/>
              <a:cs typeface="Times New Roman" panose="02020603050405020304" pitchFamily="18" charset="0"/>
            </a:rPr>
            <a:t>Выплата денежных средств на содержание ребенка</a:t>
          </a:r>
          <a:endParaRPr lang="ru-RU" sz="1400" dirty="0">
            <a:latin typeface="Times New Roman" panose="02020603050405020304" pitchFamily="18" charset="0"/>
            <a:cs typeface="Times New Roman" panose="02020603050405020304" pitchFamily="18" charset="0"/>
          </a:endParaRPr>
        </a:p>
      </dgm:t>
    </dgm:pt>
    <dgm:pt modelId="{B0A4AC15-EF5C-40E1-B1B9-7F1A365D9BD1}" type="parTrans" cxnId="{0E938EB5-28E3-4CE9-80F3-8E611DC9D05A}">
      <dgm:prSet/>
      <dgm:spPr/>
      <dgm:t>
        <a:bodyPr/>
        <a:lstStyle/>
        <a:p>
          <a:endParaRPr lang="ru-RU" sz="1400">
            <a:latin typeface="Times New Roman" panose="02020603050405020304" pitchFamily="18" charset="0"/>
            <a:cs typeface="Times New Roman" panose="02020603050405020304" pitchFamily="18" charset="0"/>
          </a:endParaRPr>
        </a:p>
      </dgm:t>
    </dgm:pt>
    <dgm:pt modelId="{14D81446-931F-4480-B33D-A4AF366EAE90}" type="sibTrans" cxnId="{0E938EB5-28E3-4CE9-80F3-8E611DC9D05A}">
      <dgm:prSet/>
      <dgm:spPr/>
      <dgm:t>
        <a:bodyPr/>
        <a:lstStyle/>
        <a:p>
          <a:endParaRPr lang="ru-RU" sz="1400">
            <a:latin typeface="Times New Roman" panose="02020603050405020304" pitchFamily="18" charset="0"/>
            <a:cs typeface="Times New Roman" panose="02020603050405020304" pitchFamily="18" charset="0"/>
          </a:endParaRPr>
        </a:p>
      </dgm:t>
    </dgm:pt>
    <dgm:pt modelId="{79ADBBF8-8147-466A-94AE-452C12F29677}">
      <dgm:prSet custT="1"/>
      <dgm:spPr/>
      <dgm:t>
        <a:bodyPr/>
        <a:lstStyle/>
        <a:p>
          <a:r>
            <a:rPr lang="ru-RU" sz="1400" dirty="0" smtClean="0">
              <a:latin typeface="Times New Roman" panose="02020603050405020304" pitchFamily="18" charset="0"/>
              <a:cs typeface="Times New Roman" panose="02020603050405020304" pitchFamily="18" charset="0"/>
            </a:rPr>
            <a:t>8 831,0 тыс. руб.</a:t>
          </a:r>
          <a:endParaRPr lang="ru-RU" sz="1400" dirty="0">
            <a:latin typeface="Times New Roman" panose="02020603050405020304" pitchFamily="18" charset="0"/>
            <a:cs typeface="Times New Roman" panose="02020603050405020304" pitchFamily="18" charset="0"/>
          </a:endParaRPr>
        </a:p>
      </dgm:t>
    </dgm:pt>
    <dgm:pt modelId="{0C2EA2FA-9FEC-4C20-B61B-D229BC70EA30}" type="parTrans" cxnId="{FBA124BE-585D-4DD2-8E3E-6F58835C358E}">
      <dgm:prSet/>
      <dgm:spPr/>
      <dgm:t>
        <a:bodyPr/>
        <a:lstStyle/>
        <a:p>
          <a:endParaRPr lang="ru-RU" sz="1400">
            <a:latin typeface="Times New Roman" panose="02020603050405020304" pitchFamily="18" charset="0"/>
            <a:cs typeface="Times New Roman" panose="02020603050405020304" pitchFamily="18" charset="0"/>
          </a:endParaRPr>
        </a:p>
      </dgm:t>
    </dgm:pt>
    <dgm:pt modelId="{9DAFC77D-E00C-49C2-B192-E500E2F89D6F}" type="sibTrans" cxnId="{FBA124BE-585D-4DD2-8E3E-6F58835C358E}">
      <dgm:prSet/>
      <dgm:spPr/>
      <dgm:t>
        <a:bodyPr/>
        <a:lstStyle/>
        <a:p>
          <a:endParaRPr lang="ru-RU" sz="1400">
            <a:latin typeface="Times New Roman" panose="02020603050405020304" pitchFamily="18" charset="0"/>
            <a:cs typeface="Times New Roman" panose="02020603050405020304" pitchFamily="18" charset="0"/>
          </a:endParaRPr>
        </a:p>
      </dgm:t>
    </dgm:pt>
    <dgm:pt modelId="{51179043-4E94-4132-8D7E-3EEB04BC86EF}">
      <dgm:prSet custT="1"/>
      <dgm:spPr/>
      <dgm:t>
        <a:bodyPr/>
        <a:lstStyle/>
        <a:p>
          <a:r>
            <a:rPr lang="ru-RU" sz="1400" dirty="0" smtClean="0">
              <a:latin typeface="Times New Roman" panose="02020603050405020304" pitchFamily="18" charset="0"/>
              <a:cs typeface="Times New Roman" panose="02020603050405020304" pitchFamily="18" charset="0"/>
            </a:rPr>
            <a:t>46 детей</a:t>
          </a:r>
          <a:endParaRPr lang="ru-RU" sz="1400" dirty="0">
            <a:latin typeface="Times New Roman" panose="02020603050405020304" pitchFamily="18" charset="0"/>
            <a:cs typeface="Times New Roman" panose="02020603050405020304" pitchFamily="18" charset="0"/>
          </a:endParaRPr>
        </a:p>
      </dgm:t>
    </dgm:pt>
    <dgm:pt modelId="{D6AE534A-8EA1-47D1-9139-F89B71FD6242}" type="parTrans" cxnId="{17832EBB-A31E-4011-81F1-23B98A9FB9D5}">
      <dgm:prSet/>
      <dgm:spPr/>
      <dgm:t>
        <a:bodyPr/>
        <a:lstStyle/>
        <a:p>
          <a:endParaRPr lang="ru-RU" sz="1400">
            <a:latin typeface="Times New Roman" panose="02020603050405020304" pitchFamily="18" charset="0"/>
            <a:cs typeface="Times New Roman" panose="02020603050405020304" pitchFamily="18" charset="0"/>
          </a:endParaRPr>
        </a:p>
      </dgm:t>
    </dgm:pt>
    <dgm:pt modelId="{1F7C1CE0-60DE-4132-8FEE-E36C403C6AD9}" type="sibTrans" cxnId="{17832EBB-A31E-4011-81F1-23B98A9FB9D5}">
      <dgm:prSet/>
      <dgm:spPr/>
      <dgm:t>
        <a:bodyPr/>
        <a:lstStyle/>
        <a:p>
          <a:endParaRPr lang="ru-RU" sz="1400">
            <a:latin typeface="Times New Roman" panose="02020603050405020304" pitchFamily="18" charset="0"/>
            <a:cs typeface="Times New Roman" panose="02020603050405020304" pitchFamily="18" charset="0"/>
          </a:endParaRPr>
        </a:p>
      </dgm:t>
    </dgm:pt>
    <dgm:pt modelId="{4C392FEA-DE3E-4A01-8691-83BF432103B9}" type="pres">
      <dgm:prSet presAssocID="{0585FCD0-E0B2-419C-B7AC-79FDA0CC5B05}" presName="Name0" presStyleCnt="0">
        <dgm:presLayoutVars>
          <dgm:dir/>
          <dgm:animLvl val="lvl"/>
          <dgm:resizeHandles val="exact"/>
        </dgm:presLayoutVars>
      </dgm:prSet>
      <dgm:spPr/>
      <dgm:t>
        <a:bodyPr/>
        <a:lstStyle/>
        <a:p>
          <a:endParaRPr lang="ru-RU"/>
        </a:p>
      </dgm:t>
    </dgm:pt>
    <dgm:pt modelId="{AE7227FC-F3D9-4134-8895-26EB24EA3503}" type="pres">
      <dgm:prSet presAssocID="{7884FAFD-FFA2-42B2-A2E2-91BBF15723DD}" presName="vertFlow" presStyleCnt="0"/>
      <dgm:spPr/>
    </dgm:pt>
    <dgm:pt modelId="{8E7BA392-842E-4D0C-ACE9-6653FE3BFB22}" type="pres">
      <dgm:prSet presAssocID="{7884FAFD-FFA2-42B2-A2E2-91BBF15723DD}" presName="header" presStyleLbl="node1" presStyleIdx="0" presStyleCnt="3" custScaleY="222753"/>
      <dgm:spPr/>
      <dgm:t>
        <a:bodyPr/>
        <a:lstStyle/>
        <a:p>
          <a:endParaRPr lang="ru-RU"/>
        </a:p>
      </dgm:t>
    </dgm:pt>
    <dgm:pt modelId="{39D42B9F-87FA-45ED-961F-B9A656DBEAD1}" type="pres">
      <dgm:prSet presAssocID="{4733C6E2-4C1C-437B-B234-6F1EF413E5AE}" presName="parTrans" presStyleLbl="sibTrans2D1" presStyleIdx="0" presStyleCnt="9"/>
      <dgm:spPr/>
      <dgm:t>
        <a:bodyPr/>
        <a:lstStyle/>
        <a:p>
          <a:endParaRPr lang="ru-RU"/>
        </a:p>
      </dgm:t>
    </dgm:pt>
    <dgm:pt modelId="{15A72610-1B5B-429A-BDAC-30D7A0DBA4F7}" type="pres">
      <dgm:prSet presAssocID="{91AD9D32-2DDF-4F04-965F-7C867451522E}" presName="child" presStyleLbl="alignAccFollowNode1" presStyleIdx="0" presStyleCnt="9" custScaleY="112965">
        <dgm:presLayoutVars>
          <dgm:chMax val="0"/>
          <dgm:bulletEnabled val="1"/>
        </dgm:presLayoutVars>
      </dgm:prSet>
      <dgm:spPr/>
      <dgm:t>
        <a:bodyPr/>
        <a:lstStyle/>
        <a:p>
          <a:endParaRPr lang="ru-RU"/>
        </a:p>
      </dgm:t>
    </dgm:pt>
    <dgm:pt modelId="{5CA6C7AE-F223-4593-A9E1-77B9AB4DF4ED}" type="pres">
      <dgm:prSet presAssocID="{EACB7839-BB25-4955-B412-1D5823F95231}" presName="sibTrans" presStyleLbl="sibTrans2D1" presStyleIdx="1" presStyleCnt="9"/>
      <dgm:spPr/>
      <dgm:t>
        <a:bodyPr/>
        <a:lstStyle/>
        <a:p>
          <a:endParaRPr lang="ru-RU"/>
        </a:p>
      </dgm:t>
    </dgm:pt>
    <dgm:pt modelId="{E72BA549-FABB-476E-9B81-85BB79E13145}" type="pres">
      <dgm:prSet presAssocID="{70C7D913-E435-44E4-AF9F-504AE630661E}" presName="child" presStyleLbl="alignAccFollowNode1" presStyleIdx="1" presStyleCnt="9" custScaleY="50305">
        <dgm:presLayoutVars>
          <dgm:chMax val="0"/>
          <dgm:bulletEnabled val="1"/>
        </dgm:presLayoutVars>
      </dgm:prSet>
      <dgm:spPr/>
      <dgm:t>
        <a:bodyPr/>
        <a:lstStyle/>
        <a:p>
          <a:endParaRPr lang="ru-RU"/>
        </a:p>
      </dgm:t>
    </dgm:pt>
    <dgm:pt modelId="{F6E6710F-8915-49F1-9FDF-DEE55C44FECA}" type="pres">
      <dgm:prSet presAssocID="{76582EF7-0EE2-448D-8BE8-3262B86BB1C4}" presName="sibTrans" presStyleLbl="sibTrans2D1" presStyleIdx="2" presStyleCnt="9"/>
      <dgm:spPr/>
      <dgm:t>
        <a:bodyPr/>
        <a:lstStyle/>
        <a:p>
          <a:endParaRPr lang="ru-RU"/>
        </a:p>
      </dgm:t>
    </dgm:pt>
    <dgm:pt modelId="{91916FEF-CC93-4440-8F68-76344D7A4E51}" type="pres">
      <dgm:prSet presAssocID="{8A5B3ACE-8123-4EC4-8B15-D0BCE8BABB42}" presName="child" presStyleLbl="alignAccFollowNode1" presStyleIdx="2" presStyleCnt="9" custScaleY="36983">
        <dgm:presLayoutVars>
          <dgm:chMax val="0"/>
          <dgm:bulletEnabled val="1"/>
        </dgm:presLayoutVars>
      </dgm:prSet>
      <dgm:spPr/>
      <dgm:t>
        <a:bodyPr/>
        <a:lstStyle/>
        <a:p>
          <a:endParaRPr lang="ru-RU"/>
        </a:p>
      </dgm:t>
    </dgm:pt>
    <dgm:pt modelId="{20F4AACE-009E-405B-B9EC-90FA349FB177}" type="pres">
      <dgm:prSet presAssocID="{7884FAFD-FFA2-42B2-A2E2-91BBF15723DD}" presName="hSp" presStyleCnt="0"/>
      <dgm:spPr/>
    </dgm:pt>
    <dgm:pt modelId="{EB2FADCF-4F85-4E2F-8984-9BD50D380062}" type="pres">
      <dgm:prSet presAssocID="{EB684688-3AAA-49A2-AC65-AAE949B70122}" presName="vertFlow" presStyleCnt="0"/>
      <dgm:spPr/>
    </dgm:pt>
    <dgm:pt modelId="{4F7BA090-BCC8-4645-A55D-0B4AE1F9F65C}" type="pres">
      <dgm:prSet presAssocID="{EB684688-3AAA-49A2-AC65-AAE949B70122}" presName="header" presStyleLbl="node1" presStyleIdx="1" presStyleCnt="3" custScaleY="216081"/>
      <dgm:spPr/>
      <dgm:t>
        <a:bodyPr/>
        <a:lstStyle/>
        <a:p>
          <a:endParaRPr lang="ru-RU"/>
        </a:p>
      </dgm:t>
    </dgm:pt>
    <dgm:pt modelId="{C015992A-6D98-4219-A1BB-F672086CB296}" type="pres">
      <dgm:prSet presAssocID="{7A2B6B3B-9FCC-4A92-BA0F-7CEF8F482EA7}" presName="parTrans" presStyleLbl="sibTrans2D1" presStyleIdx="3" presStyleCnt="9"/>
      <dgm:spPr/>
      <dgm:t>
        <a:bodyPr/>
        <a:lstStyle/>
        <a:p>
          <a:endParaRPr lang="ru-RU"/>
        </a:p>
      </dgm:t>
    </dgm:pt>
    <dgm:pt modelId="{27F87081-AB9D-449E-9D17-8545728D7D94}" type="pres">
      <dgm:prSet presAssocID="{94B6F5DA-74BF-4D16-8297-281D87267CF8}" presName="child" presStyleLbl="alignAccFollowNode1" presStyleIdx="3" presStyleCnt="9" custScaleY="116426">
        <dgm:presLayoutVars>
          <dgm:chMax val="0"/>
          <dgm:bulletEnabled val="1"/>
        </dgm:presLayoutVars>
      </dgm:prSet>
      <dgm:spPr/>
      <dgm:t>
        <a:bodyPr/>
        <a:lstStyle/>
        <a:p>
          <a:endParaRPr lang="ru-RU"/>
        </a:p>
      </dgm:t>
    </dgm:pt>
    <dgm:pt modelId="{6A9EB369-1E3A-42A4-ACAF-BACA028389EA}" type="pres">
      <dgm:prSet presAssocID="{8792AF56-F69C-4F50-8CA0-32FBEF0B954F}" presName="sibTrans" presStyleLbl="sibTrans2D1" presStyleIdx="4" presStyleCnt="9"/>
      <dgm:spPr/>
      <dgm:t>
        <a:bodyPr/>
        <a:lstStyle/>
        <a:p>
          <a:endParaRPr lang="ru-RU"/>
        </a:p>
      </dgm:t>
    </dgm:pt>
    <dgm:pt modelId="{274D6224-1028-4725-9363-C6B9CA3E25E9}" type="pres">
      <dgm:prSet presAssocID="{9147ACDC-FFD2-4A74-8F41-EA27057DFBCF}" presName="child" presStyleLbl="alignAccFollowNode1" presStyleIdx="4" presStyleCnt="9" custScaleY="54933">
        <dgm:presLayoutVars>
          <dgm:chMax val="0"/>
          <dgm:bulletEnabled val="1"/>
        </dgm:presLayoutVars>
      </dgm:prSet>
      <dgm:spPr/>
      <dgm:t>
        <a:bodyPr/>
        <a:lstStyle/>
        <a:p>
          <a:endParaRPr lang="ru-RU"/>
        </a:p>
      </dgm:t>
    </dgm:pt>
    <dgm:pt modelId="{0174C8EA-385F-4AFF-A498-6E2F31B5D11A}" type="pres">
      <dgm:prSet presAssocID="{D46F6EF1-F5D5-47FE-9A88-A50D12C0F727}" presName="sibTrans" presStyleLbl="sibTrans2D1" presStyleIdx="5" presStyleCnt="9"/>
      <dgm:spPr/>
      <dgm:t>
        <a:bodyPr/>
        <a:lstStyle/>
        <a:p>
          <a:endParaRPr lang="ru-RU"/>
        </a:p>
      </dgm:t>
    </dgm:pt>
    <dgm:pt modelId="{ACAEA7E3-A070-4849-BD0B-53899599E040}" type="pres">
      <dgm:prSet presAssocID="{97C2BFEA-9FF1-4317-80EB-79F3B12D6F13}" presName="child" presStyleLbl="alignAccFollowNode1" presStyleIdx="5" presStyleCnt="9" custScaleY="33263">
        <dgm:presLayoutVars>
          <dgm:chMax val="0"/>
          <dgm:bulletEnabled val="1"/>
        </dgm:presLayoutVars>
      </dgm:prSet>
      <dgm:spPr/>
      <dgm:t>
        <a:bodyPr/>
        <a:lstStyle/>
        <a:p>
          <a:endParaRPr lang="ru-RU"/>
        </a:p>
      </dgm:t>
    </dgm:pt>
    <dgm:pt modelId="{358EC06D-EDF7-4D35-963F-46100095F883}" type="pres">
      <dgm:prSet presAssocID="{EB684688-3AAA-49A2-AC65-AAE949B70122}" presName="hSp" presStyleCnt="0"/>
      <dgm:spPr/>
    </dgm:pt>
    <dgm:pt modelId="{A9F9CA16-710F-4FEA-9A61-D2D06D36888E}" type="pres">
      <dgm:prSet presAssocID="{B06F2CA8-BEAF-467D-866A-141471A4CDC2}" presName="vertFlow" presStyleCnt="0"/>
      <dgm:spPr/>
    </dgm:pt>
    <dgm:pt modelId="{F766D633-6186-4891-8D59-93009CBD7341}" type="pres">
      <dgm:prSet presAssocID="{B06F2CA8-BEAF-467D-866A-141471A4CDC2}" presName="header" presStyleLbl="node1" presStyleIdx="2" presStyleCnt="3" custScaleY="210671"/>
      <dgm:spPr/>
      <dgm:t>
        <a:bodyPr/>
        <a:lstStyle/>
        <a:p>
          <a:endParaRPr lang="ru-RU"/>
        </a:p>
      </dgm:t>
    </dgm:pt>
    <dgm:pt modelId="{28AD6D1C-11DF-4913-B433-6DBDEB263799}" type="pres">
      <dgm:prSet presAssocID="{B0A4AC15-EF5C-40E1-B1B9-7F1A365D9BD1}" presName="parTrans" presStyleLbl="sibTrans2D1" presStyleIdx="6" presStyleCnt="9"/>
      <dgm:spPr/>
      <dgm:t>
        <a:bodyPr/>
        <a:lstStyle/>
        <a:p>
          <a:endParaRPr lang="ru-RU"/>
        </a:p>
      </dgm:t>
    </dgm:pt>
    <dgm:pt modelId="{301683A3-90E6-406A-B5F1-1B18CB6C7070}" type="pres">
      <dgm:prSet presAssocID="{73DFBFFB-F523-4E31-8471-97C24A2D719D}" presName="child" presStyleLbl="alignAccFollowNode1" presStyleIdx="6" presStyleCnt="9" custScaleY="109490">
        <dgm:presLayoutVars>
          <dgm:chMax val="0"/>
          <dgm:bulletEnabled val="1"/>
        </dgm:presLayoutVars>
      </dgm:prSet>
      <dgm:spPr/>
      <dgm:t>
        <a:bodyPr/>
        <a:lstStyle/>
        <a:p>
          <a:endParaRPr lang="ru-RU"/>
        </a:p>
      </dgm:t>
    </dgm:pt>
    <dgm:pt modelId="{73707170-4F4F-4983-95CB-86770A9E2E8B}" type="pres">
      <dgm:prSet presAssocID="{14D81446-931F-4480-B33D-A4AF366EAE90}" presName="sibTrans" presStyleLbl="sibTrans2D1" presStyleIdx="7" presStyleCnt="9"/>
      <dgm:spPr/>
      <dgm:t>
        <a:bodyPr/>
        <a:lstStyle/>
        <a:p>
          <a:endParaRPr lang="ru-RU"/>
        </a:p>
      </dgm:t>
    </dgm:pt>
    <dgm:pt modelId="{27AD55D8-9223-4146-AADB-7AFA233EC4E2}" type="pres">
      <dgm:prSet presAssocID="{79ADBBF8-8147-466A-94AE-452C12F29677}" presName="child" presStyleLbl="alignAccFollowNode1" presStyleIdx="7" presStyleCnt="9" custScaleY="56898" custLinFactNeighborX="1102" custLinFactNeighborY="33170">
        <dgm:presLayoutVars>
          <dgm:chMax val="0"/>
          <dgm:bulletEnabled val="1"/>
        </dgm:presLayoutVars>
      </dgm:prSet>
      <dgm:spPr/>
      <dgm:t>
        <a:bodyPr/>
        <a:lstStyle/>
        <a:p>
          <a:endParaRPr lang="ru-RU"/>
        </a:p>
      </dgm:t>
    </dgm:pt>
    <dgm:pt modelId="{73E3CB26-22A9-48D9-BFA9-7D147867CC35}" type="pres">
      <dgm:prSet presAssocID="{9DAFC77D-E00C-49C2-B192-E500E2F89D6F}" presName="sibTrans" presStyleLbl="sibTrans2D1" presStyleIdx="8" presStyleCnt="9"/>
      <dgm:spPr/>
      <dgm:t>
        <a:bodyPr/>
        <a:lstStyle/>
        <a:p>
          <a:endParaRPr lang="ru-RU"/>
        </a:p>
      </dgm:t>
    </dgm:pt>
    <dgm:pt modelId="{6EFA6674-93FF-4AC6-B1D1-83E3A7979F06}" type="pres">
      <dgm:prSet presAssocID="{51179043-4E94-4132-8D7E-3EEB04BC86EF}" presName="child" presStyleLbl="alignAccFollowNode1" presStyleIdx="8" presStyleCnt="9" custScaleY="45947" custLinFactNeighborX="-1728" custLinFactNeighborY="29397">
        <dgm:presLayoutVars>
          <dgm:chMax val="0"/>
          <dgm:bulletEnabled val="1"/>
        </dgm:presLayoutVars>
      </dgm:prSet>
      <dgm:spPr/>
      <dgm:t>
        <a:bodyPr/>
        <a:lstStyle/>
        <a:p>
          <a:endParaRPr lang="ru-RU"/>
        </a:p>
      </dgm:t>
    </dgm:pt>
  </dgm:ptLst>
  <dgm:cxnLst>
    <dgm:cxn modelId="{8C743766-91D8-44B4-9A5D-25666947AB04}" srcId="{0585FCD0-E0B2-419C-B7AC-79FDA0CC5B05}" destId="{7884FAFD-FFA2-42B2-A2E2-91BBF15723DD}" srcOrd="0" destOrd="0" parTransId="{905BF1AA-28D7-46A6-BF6C-F609D431300E}" sibTransId="{3FA762FA-D407-4E5C-A1BA-524E97C28BEE}"/>
    <dgm:cxn modelId="{8A6C0BDA-03FE-40A7-A9C0-5B10106D9D0E}" type="presOf" srcId="{76582EF7-0EE2-448D-8BE8-3262B86BB1C4}" destId="{F6E6710F-8915-49F1-9FDF-DEE55C44FECA}" srcOrd="0" destOrd="0" presId="urn:microsoft.com/office/officeart/2005/8/layout/lProcess1"/>
    <dgm:cxn modelId="{02D79315-626E-4F68-85BF-7AAE79CEBAA1}" type="presOf" srcId="{14D81446-931F-4480-B33D-A4AF366EAE90}" destId="{73707170-4F4F-4983-95CB-86770A9E2E8B}" srcOrd="0" destOrd="0" presId="urn:microsoft.com/office/officeart/2005/8/layout/lProcess1"/>
    <dgm:cxn modelId="{25ED37B2-3544-4E52-9657-5C7E4CDD58BA}" type="presOf" srcId="{7884FAFD-FFA2-42B2-A2E2-91BBF15723DD}" destId="{8E7BA392-842E-4D0C-ACE9-6653FE3BFB22}" srcOrd="0" destOrd="0" presId="urn:microsoft.com/office/officeart/2005/8/layout/lProcess1"/>
    <dgm:cxn modelId="{49E31AE2-A471-4F58-9D96-6555760C0E57}" srcId="{EB684688-3AAA-49A2-AC65-AAE949B70122}" destId="{94B6F5DA-74BF-4D16-8297-281D87267CF8}" srcOrd="0" destOrd="0" parTransId="{7A2B6B3B-9FCC-4A92-BA0F-7CEF8F482EA7}" sibTransId="{8792AF56-F69C-4F50-8CA0-32FBEF0B954F}"/>
    <dgm:cxn modelId="{46C970BC-C1D2-49E9-A680-1424C2659622}" srcId="{EB684688-3AAA-49A2-AC65-AAE949B70122}" destId="{97C2BFEA-9FF1-4317-80EB-79F3B12D6F13}" srcOrd="2" destOrd="0" parTransId="{85C4898D-9549-4836-96D9-691544FB6ED2}" sibTransId="{2353A946-B284-4A39-8FC4-8AC7B502C487}"/>
    <dgm:cxn modelId="{8F02E646-5338-4357-87F9-1CB31D7CDE56}" type="presOf" srcId="{97C2BFEA-9FF1-4317-80EB-79F3B12D6F13}" destId="{ACAEA7E3-A070-4849-BD0B-53899599E040}" srcOrd="0" destOrd="0" presId="urn:microsoft.com/office/officeart/2005/8/layout/lProcess1"/>
    <dgm:cxn modelId="{A3360B95-3260-4729-8FAE-019D49B7FCB2}" type="presOf" srcId="{7A2B6B3B-9FCC-4A92-BA0F-7CEF8F482EA7}" destId="{C015992A-6D98-4219-A1BB-F672086CB296}" srcOrd="0" destOrd="0" presId="urn:microsoft.com/office/officeart/2005/8/layout/lProcess1"/>
    <dgm:cxn modelId="{0E938EB5-28E3-4CE9-80F3-8E611DC9D05A}" srcId="{B06F2CA8-BEAF-467D-866A-141471A4CDC2}" destId="{73DFBFFB-F523-4E31-8471-97C24A2D719D}" srcOrd="0" destOrd="0" parTransId="{B0A4AC15-EF5C-40E1-B1B9-7F1A365D9BD1}" sibTransId="{14D81446-931F-4480-B33D-A4AF366EAE90}"/>
    <dgm:cxn modelId="{D02F18C6-DD0A-4896-BFC2-011C4EBE15EB}" type="presOf" srcId="{B0A4AC15-EF5C-40E1-B1B9-7F1A365D9BD1}" destId="{28AD6D1C-11DF-4913-B433-6DBDEB263799}" srcOrd="0" destOrd="0" presId="urn:microsoft.com/office/officeart/2005/8/layout/lProcess1"/>
    <dgm:cxn modelId="{809268B7-6E38-430B-9377-0F9E00A489DA}" type="presOf" srcId="{9147ACDC-FFD2-4A74-8F41-EA27057DFBCF}" destId="{274D6224-1028-4725-9363-C6B9CA3E25E9}" srcOrd="0" destOrd="0" presId="urn:microsoft.com/office/officeart/2005/8/layout/lProcess1"/>
    <dgm:cxn modelId="{6AFCF33F-981E-49B2-A9C5-6FBC4D01B60C}" srcId="{7884FAFD-FFA2-42B2-A2E2-91BBF15723DD}" destId="{8A5B3ACE-8123-4EC4-8B15-D0BCE8BABB42}" srcOrd="2" destOrd="0" parTransId="{BD164E1C-1FCD-4EFF-89B0-B62BE928265C}" sibTransId="{ECEC6268-B460-4845-8D3F-2E684EB81DCD}"/>
    <dgm:cxn modelId="{EA678511-35C0-41CA-8B0B-F1F3F3378485}" srcId="{7884FAFD-FFA2-42B2-A2E2-91BBF15723DD}" destId="{91AD9D32-2DDF-4F04-965F-7C867451522E}" srcOrd="0" destOrd="0" parTransId="{4733C6E2-4C1C-437B-B234-6F1EF413E5AE}" sibTransId="{EACB7839-BB25-4955-B412-1D5823F95231}"/>
    <dgm:cxn modelId="{B0CEC6CF-14D8-4519-B62B-E3EAD5C471F8}" type="presOf" srcId="{8A5B3ACE-8123-4EC4-8B15-D0BCE8BABB42}" destId="{91916FEF-CC93-4440-8F68-76344D7A4E51}" srcOrd="0" destOrd="0" presId="urn:microsoft.com/office/officeart/2005/8/layout/lProcess1"/>
    <dgm:cxn modelId="{FBA124BE-585D-4DD2-8E3E-6F58835C358E}" srcId="{B06F2CA8-BEAF-467D-866A-141471A4CDC2}" destId="{79ADBBF8-8147-466A-94AE-452C12F29677}" srcOrd="1" destOrd="0" parTransId="{0C2EA2FA-9FEC-4C20-B61B-D229BC70EA30}" sibTransId="{9DAFC77D-E00C-49C2-B192-E500E2F89D6F}"/>
    <dgm:cxn modelId="{8061E77D-EE40-4545-B7EE-77E40DD73E89}" type="presOf" srcId="{70C7D913-E435-44E4-AF9F-504AE630661E}" destId="{E72BA549-FABB-476E-9B81-85BB79E13145}" srcOrd="0" destOrd="0" presId="urn:microsoft.com/office/officeart/2005/8/layout/lProcess1"/>
    <dgm:cxn modelId="{0A7E1740-285C-43D6-A95D-CCB23C8EB449}" type="presOf" srcId="{EB684688-3AAA-49A2-AC65-AAE949B70122}" destId="{4F7BA090-BCC8-4645-A55D-0B4AE1F9F65C}" srcOrd="0" destOrd="0" presId="urn:microsoft.com/office/officeart/2005/8/layout/lProcess1"/>
    <dgm:cxn modelId="{438E115D-1EA4-4103-8A6A-B9B04A1E7A1B}" type="presOf" srcId="{8792AF56-F69C-4F50-8CA0-32FBEF0B954F}" destId="{6A9EB369-1E3A-42A4-ACAF-BACA028389EA}" srcOrd="0" destOrd="0" presId="urn:microsoft.com/office/officeart/2005/8/layout/lProcess1"/>
    <dgm:cxn modelId="{085829E7-D61E-4450-B898-AC9CEBC7CB73}" type="presOf" srcId="{73DFBFFB-F523-4E31-8471-97C24A2D719D}" destId="{301683A3-90E6-406A-B5F1-1B18CB6C7070}" srcOrd="0" destOrd="0" presId="urn:microsoft.com/office/officeart/2005/8/layout/lProcess1"/>
    <dgm:cxn modelId="{9A0FDBA3-08FE-4C88-BF6F-CD119EC2EBC6}" type="presOf" srcId="{79ADBBF8-8147-466A-94AE-452C12F29677}" destId="{27AD55D8-9223-4146-AADB-7AFA233EC4E2}" srcOrd="0" destOrd="0" presId="urn:microsoft.com/office/officeart/2005/8/layout/lProcess1"/>
    <dgm:cxn modelId="{6E574552-C0FB-4B26-8FB0-9EEB3EA6CDC1}" srcId="{0585FCD0-E0B2-419C-B7AC-79FDA0CC5B05}" destId="{B06F2CA8-BEAF-467D-866A-141471A4CDC2}" srcOrd="2" destOrd="0" parTransId="{1BFA6A78-C945-4D9E-9C64-AB7C63199868}" sibTransId="{8979C996-21EC-4DF3-AE81-D1505A699F4D}"/>
    <dgm:cxn modelId="{966DA401-E28A-4755-A4A8-7EE8EB31CEDB}" type="presOf" srcId="{EACB7839-BB25-4955-B412-1D5823F95231}" destId="{5CA6C7AE-F223-4593-A9E1-77B9AB4DF4ED}" srcOrd="0" destOrd="0" presId="urn:microsoft.com/office/officeart/2005/8/layout/lProcess1"/>
    <dgm:cxn modelId="{3A215C03-E5D9-4652-AE14-58CC3AE50AFF}" type="presOf" srcId="{0585FCD0-E0B2-419C-B7AC-79FDA0CC5B05}" destId="{4C392FEA-DE3E-4A01-8691-83BF432103B9}" srcOrd="0" destOrd="0" presId="urn:microsoft.com/office/officeart/2005/8/layout/lProcess1"/>
    <dgm:cxn modelId="{553E7C1E-99CB-4C9B-8514-B3776FE61E6B}" srcId="{0585FCD0-E0B2-419C-B7AC-79FDA0CC5B05}" destId="{EB684688-3AAA-49A2-AC65-AAE949B70122}" srcOrd="1" destOrd="0" parTransId="{EEDEC40E-E369-4124-98C5-E01C9620F3BB}" sibTransId="{5CA1F606-4A85-42EA-90D9-4672D0EAE86E}"/>
    <dgm:cxn modelId="{3C73AEED-AE19-4677-B8D4-05676085DDA5}" type="presOf" srcId="{9DAFC77D-E00C-49C2-B192-E500E2F89D6F}" destId="{73E3CB26-22A9-48D9-BFA9-7D147867CC35}" srcOrd="0" destOrd="0" presId="urn:microsoft.com/office/officeart/2005/8/layout/lProcess1"/>
    <dgm:cxn modelId="{E1B51906-BFF9-4170-A3A6-4D5B10189082}" srcId="{EB684688-3AAA-49A2-AC65-AAE949B70122}" destId="{9147ACDC-FFD2-4A74-8F41-EA27057DFBCF}" srcOrd="1" destOrd="0" parTransId="{C436EAD9-7D46-4261-9203-7E05403CDD5E}" sibTransId="{D46F6EF1-F5D5-47FE-9A88-A50D12C0F727}"/>
    <dgm:cxn modelId="{170E9A06-5D2F-44C3-A688-88F4EF78732A}" type="presOf" srcId="{51179043-4E94-4132-8D7E-3EEB04BC86EF}" destId="{6EFA6674-93FF-4AC6-B1D1-83E3A7979F06}" srcOrd="0" destOrd="0" presId="urn:microsoft.com/office/officeart/2005/8/layout/lProcess1"/>
    <dgm:cxn modelId="{0ADBD01B-D693-4F69-923B-76FE1B82D75B}" type="presOf" srcId="{B06F2CA8-BEAF-467D-866A-141471A4CDC2}" destId="{F766D633-6186-4891-8D59-93009CBD7341}" srcOrd="0" destOrd="0" presId="urn:microsoft.com/office/officeart/2005/8/layout/lProcess1"/>
    <dgm:cxn modelId="{544FE0E0-6162-435F-A442-352E02D604F2}" type="presOf" srcId="{D46F6EF1-F5D5-47FE-9A88-A50D12C0F727}" destId="{0174C8EA-385F-4AFF-A498-6E2F31B5D11A}" srcOrd="0" destOrd="0" presId="urn:microsoft.com/office/officeart/2005/8/layout/lProcess1"/>
    <dgm:cxn modelId="{AD983C7A-2BD5-43FB-B411-F02B4C19C8DF}" type="presOf" srcId="{4733C6E2-4C1C-437B-B234-6F1EF413E5AE}" destId="{39D42B9F-87FA-45ED-961F-B9A656DBEAD1}" srcOrd="0" destOrd="0" presId="urn:microsoft.com/office/officeart/2005/8/layout/lProcess1"/>
    <dgm:cxn modelId="{17832EBB-A31E-4011-81F1-23B98A9FB9D5}" srcId="{B06F2CA8-BEAF-467D-866A-141471A4CDC2}" destId="{51179043-4E94-4132-8D7E-3EEB04BC86EF}" srcOrd="2" destOrd="0" parTransId="{D6AE534A-8EA1-47D1-9139-F89B71FD6242}" sibTransId="{1F7C1CE0-60DE-4132-8FEE-E36C403C6AD9}"/>
    <dgm:cxn modelId="{488CC613-64E3-4837-B0DA-6D2155D708FA}" type="presOf" srcId="{91AD9D32-2DDF-4F04-965F-7C867451522E}" destId="{15A72610-1B5B-429A-BDAC-30D7A0DBA4F7}" srcOrd="0" destOrd="0" presId="urn:microsoft.com/office/officeart/2005/8/layout/lProcess1"/>
    <dgm:cxn modelId="{E4AB1EA5-ACDC-4487-B0E3-23AE48148509}" type="presOf" srcId="{94B6F5DA-74BF-4D16-8297-281D87267CF8}" destId="{27F87081-AB9D-449E-9D17-8545728D7D94}" srcOrd="0" destOrd="0" presId="urn:microsoft.com/office/officeart/2005/8/layout/lProcess1"/>
    <dgm:cxn modelId="{D12D3E7F-F409-4CE1-90F3-94E9BDDCEDD8}" srcId="{7884FAFD-FFA2-42B2-A2E2-91BBF15723DD}" destId="{70C7D913-E435-44E4-AF9F-504AE630661E}" srcOrd="1" destOrd="0" parTransId="{22770F8A-2958-4E0B-985F-8617C74FA424}" sibTransId="{76582EF7-0EE2-448D-8BE8-3262B86BB1C4}"/>
    <dgm:cxn modelId="{CA05CC8A-8C18-4244-97CE-56C2697ADAF5}" type="presParOf" srcId="{4C392FEA-DE3E-4A01-8691-83BF432103B9}" destId="{AE7227FC-F3D9-4134-8895-26EB24EA3503}" srcOrd="0" destOrd="0" presId="urn:microsoft.com/office/officeart/2005/8/layout/lProcess1"/>
    <dgm:cxn modelId="{388A5AE6-FBB8-4282-85A0-74C9B108E1E1}" type="presParOf" srcId="{AE7227FC-F3D9-4134-8895-26EB24EA3503}" destId="{8E7BA392-842E-4D0C-ACE9-6653FE3BFB22}" srcOrd="0" destOrd="0" presId="urn:microsoft.com/office/officeart/2005/8/layout/lProcess1"/>
    <dgm:cxn modelId="{7D482E93-8A84-4817-801E-8C2F1FA307DD}" type="presParOf" srcId="{AE7227FC-F3D9-4134-8895-26EB24EA3503}" destId="{39D42B9F-87FA-45ED-961F-B9A656DBEAD1}" srcOrd="1" destOrd="0" presId="urn:microsoft.com/office/officeart/2005/8/layout/lProcess1"/>
    <dgm:cxn modelId="{B790017F-15C7-42B2-ABD3-3F9CFCD16E1B}" type="presParOf" srcId="{AE7227FC-F3D9-4134-8895-26EB24EA3503}" destId="{15A72610-1B5B-429A-BDAC-30D7A0DBA4F7}" srcOrd="2" destOrd="0" presId="urn:microsoft.com/office/officeart/2005/8/layout/lProcess1"/>
    <dgm:cxn modelId="{A61F760C-F8B4-4634-8C9F-E694825915BC}" type="presParOf" srcId="{AE7227FC-F3D9-4134-8895-26EB24EA3503}" destId="{5CA6C7AE-F223-4593-A9E1-77B9AB4DF4ED}" srcOrd="3" destOrd="0" presId="urn:microsoft.com/office/officeart/2005/8/layout/lProcess1"/>
    <dgm:cxn modelId="{2E4981A9-458A-4763-B857-D48052ED8B91}" type="presParOf" srcId="{AE7227FC-F3D9-4134-8895-26EB24EA3503}" destId="{E72BA549-FABB-476E-9B81-85BB79E13145}" srcOrd="4" destOrd="0" presId="urn:microsoft.com/office/officeart/2005/8/layout/lProcess1"/>
    <dgm:cxn modelId="{717AD9BE-5F5B-4658-9EBA-048855B91B47}" type="presParOf" srcId="{AE7227FC-F3D9-4134-8895-26EB24EA3503}" destId="{F6E6710F-8915-49F1-9FDF-DEE55C44FECA}" srcOrd="5" destOrd="0" presId="urn:microsoft.com/office/officeart/2005/8/layout/lProcess1"/>
    <dgm:cxn modelId="{4F15FCA8-D2D2-44E2-82C9-A4427CC742ED}" type="presParOf" srcId="{AE7227FC-F3D9-4134-8895-26EB24EA3503}" destId="{91916FEF-CC93-4440-8F68-76344D7A4E51}" srcOrd="6" destOrd="0" presId="urn:microsoft.com/office/officeart/2005/8/layout/lProcess1"/>
    <dgm:cxn modelId="{6D73F1B9-ACD5-4EB3-9F29-90354B6EB3C6}" type="presParOf" srcId="{4C392FEA-DE3E-4A01-8691-83BF432103B9}" destId="{20F4AACE-009E-405B-B9EC-90FA349FB177}" srcOrd="1" destOrd="0" presId="urn:microsoft.com/office/officeart/2005/8/layout/lProcess1"/>
    <dgm:cxn modelId="{528DD05C-4974-4F66-B91D-8F947E6D0F97}" type="presParOf" srcId="{4C392FEA-DE3E-4A01-8691-83BF432103B9}" destId="{EB2FADCF-4F85-4E2F-8984-9BD50D380062}" srcOrd="2" destOrd="0" presId="urn:microsoft.com/office/officeart/2005/8/layout/lProcess1"/>
    <dgm:cxn modelId="{0BB0E5EA-2732-4E78-A7EE-B8C604CA3D42}" type="presParOf" srcId="{EB2FADCF-4F85-4E2F-8984-9BD50D380062}" destId="{4F7BA090-BCC8-4645-A55D-0B4AE1F9F65C}" srcOrd="0" destOrd="0" presId="urn:microsoft.com/office/officeart/2005/8/layout/lProcess1"/>
    <dgm:cxn modelId="{679FE87F-1667-455C-8B6A-8C4521E348F5}" type="presParOf" srcId="{EB2FADCF-4F85-4E2F-8984-9BD50D380062}" destId="{C015992A-6D98-4219-A1BB-F672086CB296}" srcOrd="1" destOrd="0" presId="urn:microsoft.com/office/officeart/2005/8/layout/lProcess1"/>
    <dgm:cxn modelId="{8F931021-688A-4D27-9ACF-036ED7AAF382}" type="presParOf" srcId="{EB2FADCF-4F85-4E2F-8984-9BD50D380062}" destId="{27F87081-AB9D-449E-9D17-8545728D7D94}" srcOrd="2" destOrd="0" presId="urn:microsoft.com/office/officeart/2005/8/layout/lProcess1"/>
    <dgm:cxn modelId="{1B30CF50-D00D-4487-BBD7-42088DF336F3}" type="presParOf" srcId="{EB2FADCF-4F85-4E2F-8984-9BD50D380062}" destId="{6A9EB369-1E3A-42A4-ACAF-BACA028389EA}" srcOrd="3" destOrd="0" presId="urn:microsoft.com/office/officeart/2005/8/layout/lProcess1"/>
    <dgm:cxn modelId="{5A71FC8F-B494-47E6-AE90-39D0AA0B4941}" type="presParOf" srcId="{EB2FADCF-4F85-4E2F-8984-9BD50D380062}" destId="{274D6224-1028-4725-9363-C6B9CA3E25E9}" srcOrd="4" destOrd="0" presId="urn:microsoft.com/office/officeart/2005/8/layout/lProcess1"/>
    <dgm:cxn modelId="{93AD5C58-AA73-4F6C-AA93-521D38034F99}" type="presParOf" srcId="{EB2FADCF-4F85-4E2F-8984-9BD50D380062}" destId="{0174C8EA-385F-4AFF-A498-6E2F31B5D11A}" srcOrd="5" destOrd="0" presId="urn:microsoft.com/office/officeart/2005/8/layout/lProcess1"/>
    <dgm:cxn modelId="{8BBEF9F8-817B-4C7F-906E-E8EE4F2B6BC1}" type="presParOf" srcId="{EB2FADCF-4F85-4E2F-8984-9BD50D380062}" destId="{ACAEA7E3-A070-4849-BD0B-53899599E040}" srcOrd="6" destOrd="0" presId="urn:microsoft.com/office/officeart/2005/8/layout/lProcess1"/>
    <dgm:cxn modelId="{E880175C-3EA5-4A6C-B702-3C63932D46A7}" type="presParOf" srcId="{4C392FEA-DE3E-4A01-8691-83BF432103B9}" destId="{358EC06D-EDF7-4D35-963F-46100095F883}" srcOrd="3" destOrd="0" presId="urn:microsoft.com/office/officeart/2005/8/layout/lProcess1"/>
    <dgm:cxn modelId="{5C3CE82D-38FB-4F75-A5E7-ACE1C1AC9229}" type="presParOf" srcId="{4C392FEA-DE3E-4A01-8691-83BF432103B9}" destId="{A9F9CA16-710F-4FEA-9A61-D2D06D36888E}" srcOrd="4" destOrd="0" presId="urn:microsoft.com/office/officeart/2005/8/layout/lProcess1"/>
    <dgm:cxn modelId="{2EF55A9A-B3AA-4DDD-B525-1CFC02715D0B}" type="presParOf" srcId="{A9F9CA16-710F-4FEA-9A61-D2D06D36888E}" destId="{F766D633-6186-4891-8D59-93009CBD7341}" srcOrd="0" destOrd="0" presId="urn:microsoft.com/office/officeart/2005/8/layout/lProcess1"/>
    <dgm:cxn modelId="{1B888FEC-D735-415E-BA20-34F80C89F28F}" type="presParOf" srcId="{A9F9CA16-710F-4FEA-9A61-D2D06D36888E}" destId="{28AD6D1C-11DF-4913-B433-6DBDEB263799}" srcOrd="1" destOrd="0" presId="urn:microsoft.com/office/officeart/2005/8/layout/lProcess1"/>
    <dgm:cxn modelId="{DEF01A56-0515-4BE3-AE91-7AC7ABAED100}" type="presParOf" srcId="{A9F9CA16-710F-4FEA-9A61-D2D06D36888E}" destId="{301683A3-90E6-406A-B5F1-1B18CB6C7070}" srcOrd="2" destOrd="0" presId="urn:microsoft.com/office/officeart/2005/8/layout/lProcess1"/>
    <dgm:cxn modelId="{1A357FE0-28A7-4859-B7F7-895B4CCF91D8}" type="presParOf" srcId="{A9F9CA16-710F-4FEA-9A61-D2D06D36888E}" destId="{73707170-4F4F-4983-95CB-86770A9E2E8B}" srcOrd="3" destOrd="0" presId="urn:microsoft.com/office/officeart/2005/8/layout/lProcess1"/>
    <dgm:cxn modelId="{E766E021-462C-4D5B-AB50-94E58FB0DBB9}" type="presParOf" srcId="{A9F9CA16-710F-4FEA-9A61-D2D06D36888E}" destId="{27AD55D8-9223-4146-AADB-7AFA233EC4E2}" srcOrd="4" destOrd="0" presId="urn:microsoft.com/office/officeart/2005/8/layout/lProcess1"/>
    <dgm:cxn modelId="{CBB9BDFE-9AEA-43D3-A4CB-FE2E415ACD60}" type="presParOf" srcId="{A9F9CA16-710F-4FEA-9A61-D2D06D36888E}" destId="{73E3CB26-22A9-48D9-BFA9-7D147867CC35}" srcOrd="5" destOrd="0" presId="urn:microsoft.com/office/officeart/2005/8/layout/lProcess1"/>
    <dgm:cxn modelId="{6ECBF7B8-D69B-45FF-B857-21AC24B1F2A7}" type="presParOf" srcId="{A9F9CA16-710F-4FEA-9A61-D2D06D36888E}" destId="{6EFA6674-93FF-4AC6-B1D1-83E3A7979F06}" srcOrd="6" destOrd="0" presId="urn:microsoft.com/office/officeart/2005/8/layout/l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DBFA9B4-AECC-4813-BF9F-0E31488FD389}" type="doc">
      <dgm:prSet loTypeId="urn:microsoft.com/office/officeart/2005/8/layout/lProcess1" loCatId="process" qsTypeId="urn:microsoft.com/office/officeart/2005/8/quickstyle/simple1" qsCatId="simple" csTypeId="urn:microsoft.com/office/officeart/2005/8/colors/colorful2" csCatId="colorful" phldr="1"/>
      <dgm:spPr/>
      <dgm:t>
        <a:bodyPr/>
        <a:lstStyle/>
        <a:p>
          <a:endParaRPr lang="ru-RU"/>
        </a:p>
      </dgm:t>
    </dgm:pt>
    <dgm:pt modelId="{21F52D64-D9DF-4FE1-AC5A-0F8B82526A0D}">
      <dgm:prSet phldrT="[Текст]" custT="1"/>
      <dgm:spPr/>
      <dgm:t>
        <a:bodyPr/>
        <a:lstStyle/>
        <a:p>
          <a:r>
            <a:rPr lang="ru-RU" sz="1200" dirty="0" smtClean="0">
              <a:solidFill>
                <a:schemeClr val="tx1"/>
              </a:solidFill>
              <a:latin typeface="Times New Roman" panose="02020603050405020304" pitchFamily="18" charset="0"/>
              <a:cs typeface="Times New Roman" panose="02020603050405020304" pitchFamily="18" charset="0"/>
            </a:rPr>
            <a:t>Малоимущие пенсионеры, малоимущие инвалиды, малоимущие семьи, имеющие детей, граждане, попавшие в трудную жизненную или экстремальную ситуацию</a:t>
          </a:r>
          <a:endParaRPr lang="ru-RU" sz="1200" dirty="0">
            <a:solidFill>
              <a:schemeClr val="tx1"/>
            </a:solidFill>
            <a:latin typeface="Times New Roman" panose="02020603050405020304" pitchFamily="18" charset="0"/>
            <a:cs typeface="Times New Roman" panose="02020603050405020304" pitchFamily="18" charset="0"/>
          </a:endParaRPr>
        </a:p>
      </dgm:t>
    </dgm:pt>
    <dgm:pt modelId="{6BDBACD5-829B-4ABD-A23A-7AB6F3A6A14E}" type="parTrans" cxnId="{73A103B6-D766-4504-815F-D6E4B05D8102}">
      <dgm:prSet/>
      <dgm:spPr/>
      <dgm:t>
        <a:bodyPr/>
        <a:lstStyle/>
        <a:p>
          <a:endParaRPr lang="ru-RU" sz="1200">
            <a:latin typeface="Times New Roman" panose="02020603050405020304" pitchFamily="18" charset="0"/>
            <a:cs typeface="Times New Roman" panose="02020603050405020304" pitchFamily="18" charset="0"/>
          </a:endParaRPr>
        </a:p>
      </dgm:t>
    </dgm:pt>
    <dgm:pt modelId="{7C0A3398-322B-4795-80BA-AD20A84057C0}" type="sibTrans" cxnId="{73A103B6-D766-4504-815F-D6E4B05D8102}">
      <dgm:prSet/>
      <dgm:spPr/>
      <dgm:t>
        <a:bodyPr/>
        <a:lstStyle/>
        <a:p>
          <a:endParaRPr lang="ru-RU" sz="1200">
            <a:latin typeface="Times New Roman" panose="02020603050405020304" pitchFamily="18" charset="0"/>
            <a:cs typeface="Times New Roman" panose="02020603050405020304" pitchFamily="18" charset="0"/>
          </a:endParaRPr>
        </a:p>
      </dgm:t>
    </dgm:pt>
    <dgm:pt modelId="{9384A9C6-2ED3-4321-89F5-1EA9343F9974}">
      <dgm:prSet phldrT="[Текст]" custT="1"/>
      <dgm:spPr/>
      <dgm:t>
        <a:bodyPr/>
        <a:lstStyle/>
        <a:p>
          <a:r>
            <a:rPr lang="ru-RU" sz="1200" dirty="0" smtClean="0">
              <a:latin typeface="Times New Roman" panose="02020603050405020304" pitchFamily="18" charset="0"/>
              <a:cs typeface="Times New Roman" panose="02020603050405020304" pitchFamily="18" charset="0"/>
            </a:rPr>
            <a:t>Бесплатная помывка в муниципальной бане</a:t>
          </a:r>
          <a:endParaRPr lang="ru-RU" sz="1200" dirty="0">
            <a:latin typeface="Times New Roman" panose="02020603050405020304" pitchFamily="18" charset="0"/>
            <a:cs typeface="Times New Roman" panose="02020603050405020304" pitchFamily="18" charset="0"/>
          </a:endParaRPr>
        </a:p>
      </dgm:t>
    </dgm:pt>
    <dgm:pt modelId="{FFCDBC07-F1D3-428E-932D-139D77742464}" type="parTrans" cxnId="{C0D25A66-2D5C-4DD0-8626-71FF0B052374}">
      <dgm:prSet/>
      <dgm:spPr/>
      <dgm:t>
        <a:bodyPr/>
        <a:lstStyle/>
        <a:p>
          <a:endParaRPr lang="ru-RU" sz="1200">
            <a:latin typeface="Times New Roman" panose="02020603050405020304" pitchFamily="18" charset="0"/>
            <a:cs typeface="Times New Roman" panose="02020603050405020304" pitchFamily="18" charset="0"/>
          </a:endParaRPr>
        </a:p>
      </dgm:t>
    </dgm:pt>
    <dgm:pt modelId="{90D3C8E4-8D48-45A3-AD36-DBE289A33094}" type="sibTrans" cxnId="{C0D25A66-2D5C-4DD0-8626-71FF0B052374}">
      <dgm:prSet/>
      <dgm:spPr/>
      <dgm:t>
        <a:bodyPr/>
        <a:lstStyle/>
        <a:p>
          <a:endParaRPr lang="ru-RU" sz="1200">
            <a:latin typeface="Times New Roman" panose="02020603050405020304" pitchFamily="18" charset="0"/>
            <a:cs typeface="Times New Roman" panose="02020603050405020304" pitchFamily="18" charset="0"/>
          </a:endParaRPr>
        </a:p>
      </dgm:t>
    </dgm:pt>
    <dgm:pt modelId="{00F69C65-916E-4A36-A159-95616FED867F}">
      <dgm:prSet phldrT="[Текст]" custT="1"/>
      <dgm:spPr/>
      <dgm:t>
        <a:bodyPr/>
        <a:lstStyle/>
        <a:p>
          <a:r>
            <a:rPr lang="ru-RU" sz="1200" dirty="0" smtClean="0">
              <a:latin typeface="Times New Roman" panose="02020603050405020304" pitchFamily="18" charset="0"/>
              <a:cs typeface="Times New Roman" panose="02020603050405020304" pitchFamily="18" charset="0"/>
            </a:rPr>
            <a:t>7 чел.</a:t>
          </a:r>
          <a:endParaRPr lang="ru-RU" sz="1200" dirty="0">
            <a:latin typeface="Times New Roman" panose="02020603050405020304" pitchFamily="18" charset="0"/>
            <a:cs typeface="Times New Roman" panose="02020603050405020304" pitchFamily="18" charset="0"/>
          </a:endParaRPr>
        </a:p>
      </dgm:t>
    </dgm:pt>
    <dgm:pt modelId="{3F2F2A34-2D62-4542-BFCC-AF75D1C578C9}" type="parTrans" cxnId="{4B6EA78A-88B4-4C1C-8E88-F5B23BE93CFE}">
      <dgm:prSet/>
      <dgm:spPr/>
      <dgm:t>
        <a:bodyPr/>
        <a:lstStyle/>
        <a:p>
          <a:endParaRPr lang="ru-RU" sz="1200">
            <a:latin typeface="Times New Roman" panose="02020603050405020304" pitchFamily="18" charset="0"/>
            <a:cs typeface="Times New Roman" panose="02020603050405020304" pitchFamily="18" charset="0"/>
          </a:endParaRPr>
        </a:p>
      </dgm:t>
    </dgm:pt>
    <dgm:pt modelId="{5AED935A-5DB4-434C-BBC9-CD36CB58D56F}" type="sibTrans" cxnId="{4B6EA78A-88B4-4C1C-8E88-F5B23BE93CFE}">
      <dgm:prSet/>
      <dgm:spPr/>
      <dgm:t>
        <a:bodyPr/>
        <a:lstStyle/>
        <a:p>
          <a:endParaRPr lang="ru-RU" sz="1200">
            <a:latin typeface="Times New Roman" panose="02020603050405020304" pitchFamily="18" charset="0"/>
            <a:cs typeface="Times New Roman" panose="02020603050405020304" pitchFamily="18" charset="0"/>
          </a:endParaRPr>
        </a:p>
      </dgm:t>
    </dgm:pt>
    <dgm:pt modelId="{9A66A8DC-0A83-4B11-BE96-A760201D980D}">
      <dgm:prSet phldrT="[Текст]" custT="1"/>
      <dgm:spPr/>
      <dgm:t>
        <a:bodyPr/>
        <a:lstStyle/>
        <a:p>
          <a:r>
            <a:rPr lang="ru-RU" sz="1200" dirty="0" smtClean="0">
              <a:solidFill>
                <a:schemeClr val="tx1"/>
              </a:solidFill>
              <a:latin typeface="Times New Roman" panose="02020603050405020304" pitchFamily="18" charset="0"/>
              <a:cs typeface="Times New Roman" panose="02020603050405020304" pitchFamily="18" charset="0"/>
            </a:rPr>
            <a:t>Студенты из малоимущих семей, обучающиеся в г. Южно-Сахалинск</a:t>
          </a:r>
          <a:endParaRPr lang="ru-RU" sz="1200" dirty="0">
            <a:solidFill>
              <a:schemeClr val="tx1"/>
            </a:solidFill>
            <a:latin typeface="Times New Roman" panose="02020603050405020304" pitchFamily="18" charset="0"/>
            <a:cs typeface="Times New Roman" panose="02020603050405020304" pitchFamily="18" charset="0"/>
          </a:endParaRPr>
        </a:p>
      </dgm:t>
    </dgm:pt>
    <dgm:pt modelId="{A50DCF13-5BF8-4F6C-B174-4AF3D92BA6F1}" type="parTrans" cxnId="{E6E457CD-C2CD-439F-9D22-A644BD143871}">
      <dgm:prSet/>
      <dgm:spPr/>
      <dgm:t>
        <a:bodyPr/>
        <a:lstStyle/>
        <a:p>
          <a:endParaRPr lang="ru-RU" sz="1200">
            <a:latin typeface="Times New Roman" panose="02020603050405020304" pitchFamily="18" charset="0"/>
            <a:cs typeface="Times New Roman" panose="02020603050405020304" pitchFamily="18" charset="0"/>
          </a:endParaRPr>
        </a:p>
      </dgm:t>
    </dgm:pt>
    <dgm:pt modelId="{264F2FFA-BFB9-48E0-A015-BA0BCDE4F75F}" type="sibTrans" cxnId="{E6E457CD-C2CD-439F-9D22-A644BD143871}">
      <dgm:prSet/>
      <dgm:spPr/>
      <dgm:t>
        <a:bodyPr/>
        <a:lstStyle/>
        <a:p>
          <a:endParaRPr lang="ru-RU" sz="1200">
            <a:latin typeface="Times New Roman" panose="02020603050405020304" pitchFamily="18" charset="0"/>
            <a:cs typeface="Times New Roman" panose="02020603050405020304" pitchFamily="18" charset="0"/>
          </a:endParaRPr>
        </a:p>
      </dgm:t>
    </dgm:pt>
    <dgm:pt modelId="{1D4C8EB5-708C-4D60-843E-04A29B7881AF}">
      <dgm:prSet phldrT="[Текст]" custT="1"/>
      <dgm:spPr/>
      <dgm:t>
        <a:bodyPr/>
        <a:lstStyle/>
        <a:p>
          <a:r>
            <a:rPr lang="ru-RU" sz="1200" dirty="0" smtClean="0">
              <a:latin typeface="Times New Roman" panose="02020603050405020304" pitchFamily="18" charset="0"/>
              <a:cs typeface="Times New Roman" panose="02020603050405020304" pitchFamily="18" charset="0"/>
            </a:rPr>
            <a:t>Возмещение 50 % стоимости проезда до г. Южно-Сахалинска и обратно,  из расчета 4 поездки в месяц в течение 10 месяцев учебного времени</a:t>
          </a:r>
          <a:endParaRPr lang="ru-RU" sz="1200" dirty="0">
            <a:latin typeface="Times New Roman" panose="02020603050405020304" pitchFamily="18" charset="0"/>
            <a:cs typeface="Times New Roman" panose="02020603050405020304" pitchFamily="18" charset="0"/>
          </a:endParaRPr>
        </a:p>
      </dgm:t>
    </dgm:pt>
    <dgm:pt modelId="{BABF03FB-6FA8-4AFC-B9E2-4922E3C2542B}" type="parTrans" cxnId="{07A16431-8DDD-4FC8-8B40-914ABEE4939D}">
      <dgm:prSet/>
      <dgm:spPr/>
      <dgm:t>
        <a:bodyPr/>
        <a:lstStyle/>
        <a:p>
          <a:endParaRPr lang="ru-RU" sz="1200">
            <a:latin typeface="Times New Roman" panose="02020603050405020304" pitchFamily="18" charset="0"/>
            <a:cs typeface="Times New Roman" panose="02020603050405020304" pitchFamily="18" charset="0"/>
          </a:endParaRPr>
        </a:p>
      </dgm:t>
    </dgm:pt>
    <dgm:pt modelId="{EBA0622F-C04D-43CC-9667-1BFD2C96DF20}" type="sibTrans" cxnId="{07A16431-8DDD-4FC8-8B40-914ABEE4939D}">
      <dgm:prSet/>
      <dgm:spPr/>
      <dgm:t>
        <a:bodyPr/>
        <a:lstStyle/>
        <a:p>
          <a:endParaRPr lang="ru-RU" sz="1200">
            <a:latin typeface="Times New Roman" panose="02020603050405020304" pitchFamily="18" charset="0"/>
            <a:cs typeface="Times New Roman" panose="02020603050405020304" pitchFamily="18" charset="0"/>
          </a:endParaRPr>
        </a:p>
      </dgm:t>
    </dgm:pt>
    <dgm:pt modelId="{398A6783-130C-4139-860A-30472E16C45E}">
      <dgm:prSet phldrT="[Текст]" custT="1"/>
      <dgm:spPr/>
      <dgm:t>
        <a:bodyPr/>
        <a:lstStyle/>
        <a:p>
          <a:r>
            <a:rPr lang="ru-RU" sz="1200" dirty="0" smtClean="0">
              <a:latin typeface="Times New Roman" panose="02020603050405020304" pitchFamily="18" charset="0"/>
              <a:cs typeface="Times New Roman" panose="02020603050405020304" pitchFamily="18" charset="0"/>
            </a:rPr>
            <a:t>5 человек</a:t>
          </a:r>
          <a:endParaRPr lang="ru-RU" sz="1200" dirty="0">
            <a:latin typeface="Times New Roman" panose="02020603050405020304" pitchFamily="18" charset="0"/>
            <a:cs typeface="Times New Roman" panose="02020603050405020304" pitchFamily="18" charset="0"/>
          </a:endParaRPr>
        </a:p>
      </dgm:t>
    </dgm:pt>
    <dgm:pt modelId="{A3438E9D-89E2-4FC9-802B-C230EA7FE559}" type="parTrans" cxnId="{F4AE3FF3-5B9F-4DF9-B269-4DE0DF9CACBF}">
      <dgm:prSet/>
      <dgm:spPr/>
      <dgm:t>
        <a:bodyPr/>
        <a:lstStyle/>
        <a:p>
          <a:endParaRPr lang="ru-RU" sz="1200">
            <a:latin typeface="Times New Roman" panose="02020603050405020304" pitchFamily="18" charset="0"/>
            <a:cs typeface="Times New Roman" panose="02020603050405020304" pitchFamily="18" charset="0"/>
          </a:endParaRPr>
        </a:p>
      </dgm:t>
    </dgm:pt>
    <dgm:pt modelId="{E39B085F-DE69-4E15-BCBA-B38C87D021A8}" type="sibTrans" cxnId="{F4AE3FF3-5B9F-4DF9-B269-4DE0DF9CACBF}">
      <dgm:prSet/>
      <dgm:spPr/>
      <dgm:t>
        <a:bodyPr/>
        <a:lstStyle/>
        <a:p>
          <a:endParaRPr lang="ru-RU" sz="1200">
            <a:latin typeface="Times New Roman" panose="02020603050405020304" pitchFamily="18" charset="0"/>
            <a:cs typeface="Times New Roman" panose="02020603050405020304" pitchFamily="18" charset="0"/>
          </a:endParaRPr>
        </a:p>
      </dgm:t>
    </dgm:pt>
    <dgm:pt modelId="{3C8BF4E8-F286-4FEB-9BAF-75B978731988}">
      <dgm:prSet custT="1"/>
      <dgm:spPr/>
      <dgm:t>
        <a:bodyPr/>
        <a:lstStyle/>
        <a:p>
          <a:r>
            <a:rPr lang="ru-RU" sz="1200" dirty="0" smtClean="0">
              <a:latin typeface="Times New Roman" panose="02020603050405020304" pitchFamily="18" charset="0"/>
              <a:cs typeface="Times New Roman" panose="02020603050405020304" pitchFamily="18" charset="0"/>
            </a:rPr>
            <a:t>Граждане, удостоенные звания «Почетный гражданин  Невельского городского округа».</a:t>
          </a:r>
          <a:endParaRPr lang="ru-RU" sz="1200" dirty="0">
            <a:latin typeface="Times New Roman" panose="02020603050405020304" pitchFamily="18" charset="0"/>
            <a:cs typeface="Times New Roman" panose="02020603050405020304" pitchFamily="18" charset="0"/>
          </a:endParaRPr>
        </a:p>
      </dgm:t>
    </dgm:pt>
    <dgm:pt modelId="{FA50C544-ECA3-43A0-9DE5-CF806FA5EF1C}" type="parTrans" cxnId="{484F80BF-F6DD-4D3C-AC90-E15C3ED9E7AA}">
      <dgm:prSet/>
      <dgm:spPr/>
      <dgm:t>
        <a:bodyPr/>
        <a:lstStyle/>
        <a:p>
          <a:endParaRPr lang="ru-RU" sz="1200">
            <a:latin typeface="Times New Roman" panose="02020603050405020304" pitchFamily="18" charset="0"/>
            <a:cs typeface="Times New Roman" panose="02020603050405020304" pitchFamily="18" charset="0"/>
          </a:endParaRPr>
        </a:p>
      </dgm:t>
    </dgm:pt>
    <dgm:pt modelId="{54EE0FB8-20F8-4301-8649-E62BBFD5FCD2}" type="sibTrans" cxnId="{484F80BF-F6DD-4D3C-AC90-E15C3ED9E7AA}">
      <dgm:prSet/>
      <dgm:spPr/>
      <dgm:t>
        <a:bodyPr/>
        <a:lstStyle/>
        <a:p>
          <a:endParaRPr lang="ru-RU" sz="1200">
            <a:latin typeface="Times New Roman" panose="02020603050405020304" pitchFamily="18" charset="0"/>
            <a:cs typeface="Times New Roman" panose="02020603050405020304" pitchFamily="18" charset="0"/>
          </a:endParaRPr>
        </a:p>
      </dgm:t>
    </dgm:pt>
    <dgm:pt modelId="{EB69DD88-4AA5-489A-923C-B2948296B3F5}">
      <dgm:prSet custT="1"/>
      <dgm:spPr/>
      <dgm:t>
        <a:bodyPr/>
        <a:lstStyle/>
        <a:p>
          <a:r>
            <a:rPr lang="ru-RU" sz="1200" dirty="0" smtClean="0">
              <a:latin typeface="Times New Roman" panose="02020603050405020304" pitchFamily="18" charset="0"/>
              <a:cs typeface="Times New Roman" panose="02020603050405020304" pitchFamily="18" charset="0"/>
            </a:rPr>
            <a:t>Дополнительное ежемесячное материальное обеспечение в размере 4,5 тыс. руб. </a:t>
          </a:r>
          <a:endParaRPr lang="ru-RU" sz="1200" dirty="0">
            <a:latin typeface="Times New Roman" panose="02020603050405020304" pitchFamily="18" charset="0"/>
            <a:cs typeface="Times New Roman" panose="02020603050405020304" pitchFamily="18" charset="0"/>
          </a:endParaRPr>
        </a:p>
      </dgm:t>
    </dgm:pt>
    <dgm:pt modelId="{80FDE443-1C9C-4D4C-80FB-5BFDE66BC72A}" type="parTrans" cxnId="{A1369512-FA4B-4D1F-98B5-272560C86870}">
      <dgm:prSet/>
      <dgm:spPr/>
      <dgm:t>
        <a:bodyPr/>
        <a:lstStyle/>
        <a:p>
          <a:endParaRPr lang="ru-RU" sz="1200">
            <a:latin typeface="Times New Roman" panose="02020603050405020304" pitchFamily="18" charset="0"/>
            <a:cs typeface="Times New Roman" panose="02020603050405020304" pitchFamily="18" charset="0"/>
          </a:endParaRPr>
        </a:p>
      </dgm:t>
    </dgm:pt>
    <dgm:pt modelId="{8ED5EC2C-4996-497C-83BE-8CF07491FB98}" type="sibTrans" cxnId="{A1369512-FA4B-4D1F-98B5-272560C86870}">
      <dgm:prSet/>
      <dgm:spPr/>
      <dgm:t>
        <a:bodyPr/>
        <a:lstStyle/>
        <a:p>
          <a:endParaRPr lang="ru-RU" sz="1200">
            <a:latin typeface="Times New Roman" panose="02020603050405020304" pitchFamily="18" charset="0"/>
            <a:cs typeface="Times New Roman" panose="02020603050405020304" pitchFamily="18" charset="0"/>
          </a:endParaRPr>
        </a:p>
      </dgm:t>
    </dgm:pt>
    <dgm:pt modelId="{AED2591D-F4A3-4DA7-A984-7A6D0A077FF1}">
      <dgm:prSet custT="1"/>
      <dgm:spPr/>
      <dgm:t>
        <a:bodyPr/>
        <a:lstStyle/>
        <a:p>
          <a:r>
            <a:rPr lang="ru-RU" sz="1200" dirty="0" smtClean="0">
              <a:latin typeface="Times New Roman" panose="02020603050405020304" pitchFamily="18" charset="0"/>
              <a:cs typeface="Times New Roman" panose="02020603050405020304" pitchFamily="18" charset="0"/>
            </a:rPr>
            <a:t>6 чел.</a:t>
          </a:r>
          <a:endParaRPr lang="ru-RU" sz="1200" dirty="0">
            <a:latin typeface="Times New Roman" panose="02020603050405020304" pitchFamily="18" charset="0"/>
            <a:cs typeface="Times New Roman" panose="02020603050405020304" pitchFamily="18" charset="0"/>
          </a:endParaRPr>
        </a:p>
      </dgm:t>
    </dgm:pt>
    <dgm:pt modelId="{A18F2E42-49FB-4228-B95F-C409E7565022}" type="parTrans" cxnId="{897097F4-4C0D-432A-B6EE-CB8F77B2B14B}">
      <dgm:prSet/>
      <dgm:spPr/>
      <dgm:t>
        <a:bodyPr/>
        <a:lstStyle/>
        <a:p>
          <a:endParaRPr lang="ru-RU" sz="1200">
            <a:latin typeface="Times New Roman" panose="02020603050405020304" pitchFamily="18" charset="0"/>
            <a:cs typeface="Times New Roman" panose="02020603050405020304" pitchFamily="18" charset="0"/>
          </a:endParaRPr>
        </a:p>
      </dgm:t>
    </dgm:pt>
    <dgm:pt modelId="{6D37E31D-56A2-445F-BE81-C22546670ACC}" type="sibTrans" cxnId="{897097F4-4C0D-432A-B6EE-CB8F77B2B14B}">
      <dgm:prSet/>
      <dgm:spPr/>
      <dgm:t>
        <a:bodyPr/>
        <a:lstStyle/>
        <a:p>
          <a:endParaRPr lang="ru-RU" sz="1200">
            <a:latin typeface="Times New Roman" panose="02020603050405020304" pitchFamily="18" charset="0"/>
            <a:cs typeface="Times New Roman" panose="02020603050405020304" pitchFamily="18" charset="0"/>
          </a:endParaRPr>
        </a:p>
      </dgm:t>
    </dgm:pt>
    <dgm:pt modelId="{EC027E13-A1D9-4ACA-AAA2-0554BA228577}">
      <dgm:prSet custT="1"/>
      <dgm:spPr/>
      <dgm:t>
        <a:bodyPr/>
        <a:lstStyle/>
        <a:p>
          <a:r>
            <a:rPr lang="ru-RU" sz="1200" dirty="0" smtClean="0">
              <a:solidFill>
                <a:schemeClr val="tx1"/>
              </a:solidFill>
              <a:latin typeface="Times New Roman" panose="02020603050405020304" pitchFamily="18" charset="0"/>
              <a:cs typeface="Times New Roman" panose="02020603050405020304" pitchFamily="18" charset="0"/>
            </a:rPr>
            <a:t>Малоимущие пенсионеры, малоимущие инвалиды, малоимущие семьи, имеющие детей, граждане, попавшие в трудную жизненную или экстремальную ситуацию</a:t>
          </a:r>
          <a:endParaRPr lang="ru-RU" sz="1200" dirty="0">
            <a:solidFill>
              <a:schemeClr val="tx1"/>
            </a:solidFill>
            <a:latin typeface="Times New Roman" panose="02020603050405020304" pitchFamily="18" charset="0"/>
            <a:cs typeface="Times New Roman" panose="02020603050405020304" pitchFamily="18" charset="0"/>
          </a:endParaRPr>
        </a:p>
      </dgm:t>
    </dgm:pt>
    <dgm:pt modelId="{CEF234A6-C808-44CD-9594-D6BF48C005A2}" type="parTrans" cxnId="{76147629-F4EB-4E47-A9F0-1B9284F67976}">
      <dgm:prSet/>
      <dgm:spPr/>
      <dgm:t>
        <a:bodyPr/>
        <a:lstStyle/>
        <a:p>
          <a:endParaRPr lang="ru-RU"/>
        </a:p>
      </dgm:t>
    </dgm:pt>
    <dgm:pt modelId="{2C3F701C-A016-4D33-9EC0-0E5A24D30FA7}" type="sibTrans" cxnId="{76147629-F4EB-4E47-A9F0-1B9284F67976}">
      <dgm:prSet/>
      <dgm:spPr/>
      <dgm:t>
        <a:bodyPr/>
        <a:lstStyle/>
        <a:p>
          <a:endParaRPr lang="ru-RU"/>
        </a:p>
      </dgm:t>
    </dgm:pt>
    <dgm:pt modelId="{CD9DEA9D-B9AA-4C3B-A625-D4D4C793D928}">
      <dgm:prSet custT="1"/>
      <dgm:spPr/>
      <dgm:t>
        <a:bodyPr/>
        <a:lstStyle/>
        <a:p>
          <a:r>
            <a:rPr lang="ru-RU" sz="1200" dirty="0" smtClean="0">
              <a:latin typeface="Times New Roman" panose="02020603050405020304" pitchFamily="18" charset="0"/>
              <a:cs typeface="Times New Roman" panose="02020603050405020304" pitchFamily="18" charset="0"/>
            </a:rPr>
            <a:t>Единовременная материальная помощь в размере 3 тыс. руб.</a:t>
          </a:r>
          <a:endParaRPr lang="ru-RU" sz="1200" dirty="0">
            <a:latin typeface="Times New Roman" panose="02020603050405020304" pitchFamily="18" charset="0"/>
            <a:cs typeface="Times New Roman" panose="02020603050405020304" pitchFamily="18" charset="0"/>
          </a:endParaRPr>
        </a:p>
      </dgm:t>
    </dgm:pt>
    <dgm:pt modelId="{B5F04796-FBC7-4FAE-9C1A-CE1D45BF2830}" type="parTrans" cxnId="{5835619E-4A16-4687-9FB7-577012BE111D}">
      <dgm:prSet/>
      <dgm:spPr/>
      <dgm:t>
        <a:bodyPr/>
        <a:lstStyle/>
        <a:p>
          <a:endParaRPr lang="ru-RU"/>
        </a:p>
      </dgm:t>
    </dgm:pt>
    <dgm:pt modelId="{2E4D1E2B-FFD9-4802-B3FB-8C4FEBE7FD84}" type="sibTrans" cxnId="{5835619E-4A16-4687-9FB7-577012BE111D}">
      <dgm:prSet/>
      <dgm:spPr/>
      <dgm:t>
        <a:bodyPr/>
        <a:lstStyle/>
        <a:p>
          <a:endParaRPr lang="ru-RU"/>
        </a:p>
      </dgm:t>
    </dgm:pt>
    <dgm:pt modelId="{6B92FA2D-B028-46A9-A874-4E8CD980C530}">
      <dgm:prSet custT="1"/>
      <dgm:spPr/>
      <dgm:t>
        <a:bodyPr/>
        <a:lstStyle/>
        <a:p>
          <a:r>
            <a:rPr lang="ru-RU" sz="1200" dirty="0" smtClean="0">
              <a:latin typeface="Times New Roman" panose="02020603050405020304" pitchFamily="18" charset="0"/>
              <a:cs typeface="Times New Roman" panose="02020603050405020304" pitchFamily="18" charset="0"/>
            </a:rPr>
            <a:t>86 чел.</a:t>
          </a:r>
          <a:endParaRPr lang="ru-RU" sz="1200" dirty="0">
            <a:latin typeface="Times New Roman" panose="02020603050405020304" pitchFamily="18" charset="0"/>
            <a:cs typeface="Times New Roman" panose="02020603050405020304" pitchFamily="18" charset="0"/>
          </a:endParaRPr>
        </a:p>
      </dgm:t>
    </dgm:pt>
    <dgm:pt modelId="{5F6B1EF9-424F-4469-8EBC-AD7A71F8496E}" type="parTrans" cxnId="{6861D1F6-7EC8-4B34-8CD0-46E46B57889C}">
      <dgm:prSet/>
      <dgm:spPr/>
      <dgm:t>
        <a:bodyPr/>
        <a:lstStyle/>
        <a:p>
          <a:endParaRPr lang="ru-RU"/>
        </a:p>
      </dgm:t>
    </dgm:pt>
    <dgm:pt modelId="{3467E9EC-2359-4CC7-AF44-A443ABEE8A9B}" type="sibTrans" cxnId="{6861D1F6-7EC8-4B34-8CD0-46E46B57889C}">
      <dgm:prSet/>
      <dgm:spPr/>
      <dgm:t>
        <a:bodyPr/>
        <a:lstStyle/>
        <a:p>
          <a:endParaRPr lang="ru-RU"/>
        </a:p>
      </dgm:t>
    </dgm:pt>
    <dgm:pt modelId="{3E12FE65-1274-4B8D-9709-0E8942461AD3}">
      <dgm:prSet custT="1"/>
      <dgm:spPr/>
      <dgm:t>
        <a:bodyPr/>
        <a:lstStyle/>
        <a:p>
          <a:r>
            <a:rPr lang="ru-RU" sz="1200" dirty="0" smtClean="0">
              <a:latin typeface="Times New Roman" panose="02020603050405020304" pitchFamily="18" charset="0"/>
              <a:cs typeface="Times New Roman" panose="02020603050405020304" pitchFamily="18" charset="0"/>
            </a:rPr>
            <a:t>Граждане, больные сахарным диабетом </a:t>
          </a:r>
          <a:endParaRPr lang="ru-RU" sz="1200" dirty="0">
            <a:latin typeface="Times New Roman" panose="02020603050405020304" pitchFamily="18" charset="0"/>
            <a:cs typeface="Times New Roman" panose="02020603050405020304" pitchFamily="18" charset="0"/>
          </a:endParaRPr>
        </a:p>
      </dgm:t>
    </dgm:pt>
    <dgm:pt modelId="{76B65889-86E5-4E17-BE08-56109066A54A}" type="parTrans" cxnId="{A79D6CE8-FE3E-4753-B091-E4C6F28F580E}">
      <dgm:prSet/>
      <dgm:spPr/>
      <dgm:t>
        <a:bodyPr/>
        <a:lstStyle/>
        <a:p>
          <a:endParaRPr lang="ru-RU"/>
        </a:p>
      </dgm:t>
    </dgm:pt>
    <dgm:pt modelId="{B07D4638-5D25-4201-82F8-A6DA490533AB}" type="sibTrans" cxnId="{A79D6CE8-FE3E-4753-B091-E4C6F28F580E}">
      <dgm:prSet/>
      <dgm:spPr/>
      <dgm:t>
        <a:bodyPr/>
        <a:lstStyle/>
        <a:p>
          <a:endParaRPr lang="ru-RU"/>
        </a:p>
      </dgm:t>
    </dgm:pt>
    <dgm:pt modelId="{6A7A9C88-649E-4F99-B173-BB30BC442DF8}">
      <dgm:prSet custT="1"/>
      <dgm:spPr/>
      <dgm:t>
        <a:bodyPr/>
        <a:lstStyle/>
        <a:p>
          <a:r>
            <a:rPr lang="ru-RU" sz="1200" dirty="0" smtClean="0">
              <a:latin typeface="Times New Roman" panose="02020603050405020304" pitchFamily="18" charset="0"/>
              <a:cs typeface="Times New Roman" panose="02020603050405020304" pitchFamily="18" charset="0"/>
            </a:rPr>
            <a:t>Единовременная  материальная помощь в размере 3 тыс. руб.</a:t>
          </a:r>
          <a:endParaRPr lang="ru-RU" sz="1200" dirty="0">
            <a:latin typeface="Times New Roman" panose="02020603050405020304" pitchFamily="18" charset="0"/>
            <a:cs typeface="Times New Roman" panose="02020603050405020304" pitchFamily="18" charset="0"/>
          </a:endParaRPr>
        </a:p>
      </dgm:t>
    </dgm:pt>
    <dgm:pt modelId="{16B47AB5-F600-4B77-B066-6D53DA841BF3}" type="parTrans" cxnId="{2D15BF87-EE73-4784-A11D-DA2EE25FD67F}">
      <dgm:prSet/>
      <dgm:spPr/>
      <dgm:t>
        <a:bodyPr/>
        <a:lstStyle/>
        <a:p>
          <a:endParaRPr lang="ru-RU"/>
        </a:p>
      </dgm:t>
    </dgm:pt>
    <dgm:pt modelId="{5B2E0D7B-BC58-4CBD-AC90-92C174437647}" type="sibTrans" cxnId="{2D15BF87-EE73-4784-A11D-DA2EE25FD67F}">
      <dgm:prSet/>
      <dgm:spPr/>
      <dgm:t>
        <a:bodyPr/>
        <a:lstStyle/>
        <a:p>
          <a:endParaRPr lang="ru-RU"/>
        </a:p>
      </dgm:t>
    </dgm:pt>
    <dgm:pt modelId="{FFEF8767-A295-440F-A7C9-F7D88B2639D3}">
      <dgm:prSet custT="1"/>
      <dgm:spPr/>
      <dgm:t>
        <a:bodyPr/>
        <a:lstStyle/>
        <a:p>
          <a:r>
            <a:rPr lang="ru-RU" sz="1200" dirty="0" smtClean="0">
              <a:latin typeface="Times New Roman" panose="02020603050405020304" pitchFamily="18" charset="0"/>
              <a:cs typeface="Times New Roman" panose="02020603050405020304" pitchFamily="18" charset="0"/>
            </a:rPr>
            <a:t>0 чел.</a:t>
          </a:r>
          <a:endParaRPr lang="ru-RU" sz="1200" dirty="0">
            <a:latin typeface="Times New Roman" panose="02020603050405020304" pitchFamily="18" charset="0"/>
            <a:cs typeface="Times New Roman" panose="02020603050405020304" pitchFamily="18" charset="0"/>
          </a:endParaRPr>
        </a:p>
      </dgm:t>
    </dgm:pt>
    <dgm:pt modelId="{ADB867A9-3BAF-4754-8DA3-EA13A4ACA9F9}" type="parTrans" cxnId="{5AC0AB88-71E4-456D-934F-7BCB56CC3B00}">
      <dgm:prSet/>
      <dgm:spPr/>
      <dgm:t>
        <a:bodyPr/>
        <a:lstStyle/>
        <a:p>
          <a:endParaRPr lang="ru-RU"/>
        </a:p>
      </dgm:t>
    </dgm:pt>
    <dgm:pt modelId="{AF0F6557-57F8-4221-8823-F971EF8508FF}" type="sibTrans" cxnId="{5AC0AB88-71E4-456D-934F-7BCB56CC3B00}">
      <dgm:prSet/>
      <dgm:spPr/>
      <dgm:t>
        <a:bodyPr/>
        <a:lstStyle/>
        <a:p>
          <a:endParaRPr lang="ru-RU"/>
        </a:p>
      </dgm:t>
    </dgm:pt>
    <dgm:pt modelId="{18C28282-7459-470B-B1D3-0C1EAA09D824}">
      <dgm:prSet custT="1"/>
      <dgm:spPr/>
      <dgm:t>
        <a:bodyPr/>
        <a:lstStyle/>
        <a:p>
          <a:r>
            <a:rPr lang="ru-RU" sz="1200" b="1" dirty="0" smtClean="0">
              <a:latin typeface="Times New Roman" panose="02020603050405020304" pitchFamily="18" charset="0"/>
              <a:cs typeface="Times New Roman" panose="02020603050405020304" pitchFamily="18" charset="0"/>
            </a:rPr>
            <a:t>51,2тыс. руб.</a:t>
          </a:r>
          <a:endParaRPr lang="ru-RU" sz="1200" b="1" dirty="0">
            <a:latin typeface="Times New Roman" panose="02020603050405020304" pitchFamily="18" charset="0"/>
            <a:cs typeface="Times New Roman" panose="02020603050405020304" pitchFamily="18" charset="0"/>
          </a:endParaRPr>
        </a:p>
      </dgm:t>
    </dgm:pt>
    <dgm:pt modelId="{8CE6BAC1-F4DD-4DDE-A0C3-6D138C388B34}" type="parTrans" cxnId="{D2D53C8C-BD22-4E26-B909-BF7F950AF29C}">
      <dgm:prSet/>
      <dgm:spPr/>
      <dgm:t>
        <a:bodyPr/>
        <a:lstStyle/>
        <a:p>
          <a:endParaRPr lang="ru-RU"/>
        </a:p>
      </dgm:t>
    </dgm:pt>
    <dgm:pt modelId="{4C15FF1E-25B7-4377-A672-3FC5F44C0978}" type="sibTrans" cxnId="{D2D53C8C-BD22-4E26-B909-BF7F950AF29C}">
      <dgm:prSet/>
      <dgm:spPr/>
      <dgm:t>
        <a:bodyPr/>
        <a:lstStyle/>
        <a:p>
          <a:endParaRPr lang="ru-RU"/>
        </a:p>
      </dgm:t>
    </dgm:pt>
    <dgm:pt modelId="{8FA4C405-56FA-445E-88EC-C0BB5298967E}">
      <dgm:prSet custT="1"/>
      <dgm:spPr/>
      <dgm:t>
        <a:bodyPr/>
        <a:lstStyle/>
        <a:p>
          <a:r>
            <a:rPr lang="ru-RU" sz="1200" b="1" dirty="0" smtClean="0">
              <a:latin typeface="Times New Roman" panose="02020603050405020304" pitchFamily="18" charset="0"/>
              <a:cs typeface="Times New Roman" panose="02020603050405020304" pitchFamily="18" charset="0"/>
            </a:rPr>
            <a:t>296,0 тыс. руб.</a:t>
          </a:r>
          <a:endParaRPr lang="ru-RU" sz="1200" b="1" dirty="0">
            <a:latin typeface="Times New Roman" panose="02020603050405020304" pitchFamily="18" charset="0"/>
            <a:cs typeface="Times New Roman" panose="02020603050405020304" pitchFamily="18" charset="0"/>
          </a:endParaRPr>
        </a:p>
      </dgm:t>
    </dgm:pt>
    <dgm:pt modelId="{B6534C76-5F6C-45A0-AB82-C52B4D8FE529}" type="parTrans" cxnId="{E3637AA6-AACB-4702-B479-976D664605F6}">
      <dgm:prSet/>
      <dgm:spPr/>
      <dgm:t>
        <a:bodyPr/>
        <a:lstStyle/>
        <a:p>
          <a:endParaRPr lang="ru-RU"/>
        </a:p>
      </dgm:t>
    </dgm:pt>
    <dgm:pt modelId="{CD5361D0-9004-45F4-94EF-5E64EF29C61C}" type="sibTrans" cxnId="{E3637AA6-AACB-4702-B479-976D664605F6}">
      <dgm:prSet/>
      <dgm:spPr/>
      <dgm:t>
        <a:bodyPr/>
        <a:lstStyle/>
        <a:p>
          <a:endParaRPr lang="ru-RU"/>
        </a:p>
      </dgm:t>
    </dgm:pt>
    <dgm:pt modelId="{87DA5DC3-51A8-412A-973B-B2BEA89F9AB0}">
      <dgm:prSet custT="1"/>
      <dgm:spPr/>
      <dgm:t>
        <a:bodyPr/>
        <a:lstStyle/>
        <a:p>
          <a:r>
            <a:rPr lang="ru-RU" sz="1200" b="1" dirty="0" smtClean="0">
              <a:latin typeface="Times New Roman" panose="02020603050405020304" pitchFamily="18" charset="0"/>
              <a:cs typeface="Times New Roman" panose="02020603050405020304" pitchFamily="18" charset="0"/>
            </a:rPr>
            <a:t>7,4 тыс. руб.</a:t>
          </a:r>
          <a:endParaRPr lang="ru-RU" sz="1200" b="1" dirty="0">
            <a:latin typeface="Times New Roman" panose="02020603050405020304" pitchFamily="18" charset="0"/>
            <a:cs typeface="Times New Roman" panose="02020603050405020304" pitchFamily="18" charset="0"/>
          </a:endParaRPr>
        </a:p>
      </dgm:t>
    </dgm:pt>
    <dgm:pt modelId="{9020F9E7-3FD7-4332-828C-E010C9856FDB}" type="parTrans" cxnId="{E778C590-9770-415E-BD0F-4F1072B258D8}">
      <dgm:prSet/>
      <dgm:spPr/>
      <dgm:t>
        <a:bodyPr/>
        <a:lstStyle/>
        <a:p>
          <a:endParaRPr lang="ru-RU"/>
        </a:p>
      </dgm:t>
    </dgm:pt>
    <dgm:pt modelId="{CFEC88FA-E85C-49E9-BB56-2EC48F80F110}" type="sibTrans" cxnId="{E778C590-9770-415E-BD0F-4F1072B258D8}">
      <dgm:prSet/>
      <dgm:spPr/>
      <dgm:t>
        <a:bodyPr/>
        <a:lstStyle/>
        <a:p>
          <a:endParaRPr lang="ru-RU"/>
        </a:p>
      </dgm:t>
    </dgm:pt>
    <dgm:pt modelId="{19F8DBBF-3820-4FD8-BF82-03DB5F3DE2F4}">
      <dgm:prSet custT="1"/>
      <dgm:spPr/>
      <dgm:t>
        <a:bodyPr/>
        <a:lstStyle/>
        <a:p>
          <a:r>
            <a:rPr lang="ru-RU" sz="1200" b="1" dirty="0" smtClean="0">
              <a:latin typeface="Times New Roman" panose="02020603050405020304" pitchFamily="18" charset="0"/>
              <a:cs typeface="Times New Roman" panose="02020603050405020304" pitchFamily="18" charset="0"/>
            </a:rPr>
            <a:t>324,0 тыс. руб.</a:t>
          </a:r>
          <a:endParaRPr lang="ru-RU" sz="1200" b="1" dirty="0">
            <a:latin typeface="Times New Roman" panose="02020603050405020304" pitchFamily="18" charset="0"/>
            <a:cs typeface="Times New Roman" panose="02020603050405020304" pitchFamily="18" charset="0"/>
          </a:endParaRPr>
        </a:p>
      </dgm:t>
    </dgm:pt>
    <dgm:pt modelId="{4C52E969-DF92-4B68-B3FD-E5D5831AC131}" type="parTrans" cxnId="{0D8894E8-5E23-4BEE-A83B-C5C5B9BCFB9B}">
      <dgm:prSet/>
      <dgm:spPr/>
      <dgm:t>
        <a:bodyPr/>
        <a:lstStyle/>
        <a:p>
          <a:endParaRPr lang="ru-RU"/>
        </a:p>
      </dgm:t>
    </dgm:pt>
    <dgm:pt modelId="{93775F0D-59AF-4448-BCB9-5C1877803630}" type="sibTrans" cxnId="{0D8894E8-5E23-4BEE-A83B-C5C5B9BCFB9B}">
      <dgm:prSet/>
      <dgm:spPr/>
      <dgm:t>
        <a:bodyPr/>
        <a:lstStyle/>
        <a:p>
          <a:endParaRPr lang="ru-RU"/>
        </a:p>
      </dgm:t>
    </dgm:pt>
    <dgm:pt modelId="{9DE7B3E3-EC9A-4643-8E0A-4E8E2692BD3C}">
      <dgm:prSet custT="1"/>
      <dgm:spPr/>
      <dgm:t>
        <a:bodyPr/>
        <a:lstStyle/>
        <a:p>
          <a:r>
            <a:rPr lang="ru-RU" sz="1200" b="1" dirty="0" smtClean="0">
              <a:latin typeface="Times New Roman" panose="02020603050405020304" pitchFamily="18" charset="0"/>
              <a:cs typeface="Times New Roman" panose="02020603050405020304" pitchFamily="18" charset="0"/>
            </a:rPr>
            <a:t>0 тыс. руб.</a:t>
          </a:r>
          <a:endParaRPr lang="ru-RU" sz="1200" b="1" dirty="0">
            <a:latin typeface="Times New Roman" panose="02020603050405020304" pitchFamily="18" charset="0"/>
            <a:cs typeface="Times New Roman" panose="02020603050405020304" pitchFamily="18" charset="0"/>
          </a:endParaRPr>
        </a:p>
      </dgm:t>
    </dgm:pt>
    <dgm:pt modelId="{A1F1EB62-F2EC-4FFE-BC20-20CE5B065010}" type="parTrans" cxnId="{5B4017DC-E5B6-4607-B4EF-0AB545D96A19}">
      <dgm:prSet/>
      <dgm:spPr/>
      <dgm:t>
        <a:bodyPr/>
        <a:lstStyle/>
        <a:p>
          <a:endParaRPr lang="ru-RU"/>
        </a:p>
      </dgm:t>
    </dgm:pt>
    <dgm:pt modelId="{9F5A9E3B-873F-41FA-9E59-8CE5189BEA43}" type="sibTrans" cxnId="{5B4017DC-E5B6-4607-B4EF-0AB545D96A19}">
      <dgm:prSet/>
      <dgm:spPr/>
      <dgm:t>
        <a:bodyPr/>
        <a:lstStyle/>
        <a:p>
          <a:endParaRPr lang="ru-RU"/>
        </a:p>
      </dgm:t>
    </dgm:pt>
    <dgm:pt modelId="{812B5DC9-B6C6-4A5D-846C-03B16C972D1C}" type="pres">
      <dgm:prSet presAssocID="{4DBFA9B4-AECC-4813-BF9F-0E31488FD389}" presName="Name0" presStyleCnt="0">
        <dgm:presLayoutVars>
          <dgm:dir/>
          <dgm:animLvl val="lvl"/>
          <dgm:resizeHandles val="exact"/>
        </dgm:presLayoutVars>
      </dgm:prSet>
      <dgm:spPr/>
      <dgm:t>
        <a:bodyPr/>
        <a:lstStyle/>
        <a:p>
          <a:endParaRPr lang="ru-RU"/>
        </a:p>
      </dgm:t>
    </dgm:pt>
    <dgm:pt modelId="{3601C164-4B46-4042-B8F4-58084ECE1D2C}" type="pres">
      <dgm:prSet presAssocID="{21F52D64-D9DF-4FE1-AC5A-0F8B82526A0D}" presName="vertFlow" presStyleCnt="0"/>
      <dgm:spPr/>
    </dgm:pt>
    <dgm:pt modelId="{CD819657-7842-40D1-A674-311B10961F6D}" type="pres">
      <dgm:prSet presAssocID="{21F52D64-D9DF-4FE1-AC5A-0F8B82526A0D}" presName="header" presStyleLbl="node1" presStyleIdx="0" presStyleCnt="5" custScaleY="625686"/>
      <dgm:spPr/>
      <dgm:t>
        <a:bodyPr/>
        <a:lstStyle/>
        <a:p>
          <a:endParaRPr lang="ru-RU"/>
        </a:p>
      </dgm:t>
    </dgm:pt>
    <dgm:pt modelId="{1BD3D921-D8AD-4030-BAA5-3243F591A9F7}" type="pres">
      <dgm:prSet presAssocID="{FFCDBC07-F1D3-428E-932D-139D77742464}" presName="parTrans" presStyleLbl="sibTrans2D1" presStyleIdx="0" presStyleCnt="15"/>
      <dgm:spPr/>
      <dgm:t>
        <a:bodyPr/>
        <a:lstStyle/>
        <a:p>
          <a:endParaRPr lang="ru-RU"/>
        </a:p>
      </dgm:t>
    </dgm:pt>
    <dgm:pt modelId="{871A2C4A-34A9-4FE1-BAB5-1DCC599E268A}" type="pres">
      <dgm:prSet presAssocID="{9384A9C6-2ED3-4321-89F5-1EA9343F9974}" presName="child" presStyleLbl="alignAccFollowNode1" presStyleIdx="0" presStyleCnt="15" custScaleY="648611">
        <dgm:presLayoutVars>
          <dgm:chMax val="0"/>
          <dgm:bulletEnabled val="1"/>
        </dgm:presLayoutVars>
      </dgm:prSet>
      <dgm:spPr/>
      <dgm:t>
        <a:bodyPr/>
        <a:lstStyle/>
        <a:p>
          <a:endParaRPr lang="ru-RU"/>
        </a:p>
      </dgm:t>
    </dgm:pt>
    <dgm:pt modelId="{A23FD06A-83F3-4357-93C5-C9B4FE670590}" type="pres">
      <dgm:prSet presAssocID="{90D3C8E4-8D48-45A3-AD36-DBE289A33094}" presName="sibTrans" presStyleLbl="sibTrans2D1" presStyleIdx="1" presStyleCnt="15"/>
      <dgm:spPr/>
      <dgm:t>
        <a:bodyPr/>
        <a:lstStyle/>
        <a:p>
          <a:endParaRPr lang="ru-RU"/>
        </a:p>
      </dgm:t>
    </dgm:pt>
    <dgm:pt modelId="{5072EC00-9600-454D-82AF-8BBF2308CE8D}" type="pres">
      <dgm:prSet presAssocID="{00F69C65-916E-4A36-A159-95616FED867F}" presName="child" presStyleLbl="alignAccFollowNode1" presStyleIdx="1" presStyleCnt="15">
        <dgm:presLayoutVars>
          <dgm:chMax val="0"/>
          <dgm:bulletEnabled val="1"/>
        </dgm:presLayoutVars>
      </dgm:prSet>
      <dgm:spPr/>
      <dgm:t>
        <a:bodyPr/>
        <a:lstStyle/>
        <a:p>
          <a:endParaRPr lang="ru-RU"/>
        </a:p>
      </dgm:t>
    </dgm:pt>
    <dgm:pt modelId="{5FF10447-D80E-485F-9685-6D3E27065FA5}" type="pres">
      <dgm:prSet presAssocID="{5AED935A-5DB4-434C-BBC9-CD36CB58D56F}" presName="sibTrans" presStyleLbl="sibTrans2D1" presStyleIdx="2" presStyleCnt="15"/>
      <dgm:spPr/>
      <dgm:t>
        <a:bodyPr/>
        <a:lstStyle/>
        <a:p>
          <a:endParaRPr lang="ru-RU"/>
        </a:p>
      </dgm:t>
    </dgm:pt>
    <dgm:pt modelId="{D1C16BCA-6B42-4E51-A3C8-A10ADD5D8393}" type="pres">
      <dgm:prSet presAssocID="{18C28282-7459-470B-B1D3-0C1EAA09D824}" presName="child" presStyleLbl="alignAccFollowNode1" presStyleIdx="2" presStyleCnt="15">
        <dgm:presLayoutVars>
          <dgm:chMax val="0"/>
          <dgm:bulletEnabled val="1"/>
        </dgm:presLayoutVars>
      </dgm:prSet>
      <dgm:spPr/>
      <dgm:t>
        <a:bodyPr/>
        <a:lstStyle/>
        <a:p>
          <a:endParaRPr lang="ru-RU"/>
        </a:p>
      </dgm:t>
    </dgm:pt>
    <dgm:pt modelId="{309DC7EE-EC40-4F01-AD1C-35A6940CA15B}" type="pres">
      <dgm:prSet presAssocID="{21F52D64-D9DF-4FE1-AC5A-0F8B82526A0D}" presName="hSp" presStyleCnt="0"/>
      <dgm:spPr/>
    </dgm:pt>
    <dgm:pt modelId="{AF2E55F2-2267-414F-B9ED-1AD36A5ED2D3}" type="pres">
      <dgm:prSet presAssocID="{EC027E13-A1D9-4ACA-AAA2-0554BA228577}" presName="vertFlow" presStyleCnt="0"/>
      <dgm:spPr/>
    </dgm:pt>
    <dgm:pt modelId="{D5329B83-2E01-4446-AEF8-04F76F9C57DB}" type="pres">
      <dgm:prSet presAssocID="{EC027E13-A1D9-4ACA-AAA2-0554BA228577}" presName="header" presStyleLbl="node1" presStyleIdx="1" presStyleCnt="5" custScaleY="623370"/>
      <dgm:spPr/>
      <dgm:t>
        <a:bodyPr/>
        <a:lstStyle/>
        <a:p>
          <a:endParaRPr lang="ru-RU"/>
        </a:p>
      </dgm:t>
    </dgm:pt>
    <dgm:pt modelId="{AA0A1747-8D0A-46B1-B57F-76F9EEB4724D}" type="pres">
      <dgm:prSet presAssocID="{B5F04796-FBC7-4FAE-9C1A-CE1D45BF2830}" presName="parTrans" presStyleLbl="sibTrans2D1" presStyleIdx="3" presStyleCnt="15"/>
      <dgm:spPr/>
      <dgm:t>
        <a:bodyPr/>
        <a:lstStyle/>
        <a:p>
          <a:endParaRPr lang="ru-RU"/>
        </a:p>
      </dgm:t>
    </dgm:pt>
    <dgm:pt modelId="{6D8FB6EA-45B1-41EB-9D91-3ADD9AE6C1ED}" type="pres">
      <dgm:prSet presAssocID="{CD9DEA9D-B9AA-4C3B-A625-D4D4C793D928}" presName="child" presStyleLbl="alignAccFollowNode1" presStyleIdx="3" presStyleCnt="15" custScaleY="650927">
        <dgm:presLayoutVars>
          <dgm:chMax val="0"/>
          <dgm:bulletEnabled val="1"/>
        </dgm:presLayoutVars>
      </dgm:prSet>
      <dgm:spPr/>
      <dgm:t>
        <a:bodyPr/>
        <a:lstStyle/>
        <a:p>
          <a:endParaRPr lang="ru-RU"/>
        </a:p>
      </dgm:t>
    </dgm:pt>
    <dgm:pt modelId="{00064955-B713-4978-8CE5-E86F470A3166}" type="pres">
      <dgm:prSet presAssocID="{2E4D1E2B-FFD9-4802-B3FB-8C4FEBE7FD84}" presName="sibTrans" presStyleLbl="sibTrans2D1" presStyleIdx="4" presStyleCnt="15" custLinFactNeighborX="-37263" custLinFactNeighborY="30977"/>
      <dgm:spPr/>
      <dgm:t>
        <a:bodyPr/>
        <a:lstStyle/>
        <a:p>
          <a:endParaRPr lang="ru-RU"/>
        </a:p>
      </dgm:t>
    </dgm:pt>
    <dgm:pt modelId="{CB3C40C7-7314-47B8-ADC7-ACD2764AF514}" type="pres">
      <dgm:prSet presAssocID="{6B92FA2D-B028-46A9-A874-4E8CD980C530}" presName="child" presStyleLbl="alignAccFollowNode1" presStyleIdx="4" presStyleCnt="15">
        <dgm:presLayoutVars>
          <dgm:chMax val="0"/>
          <dgm:bulletEnabled val="1"/>
        </dgm:presLayoutVars>
      </dgm:prSet>
      <dgm:spPr/>
      <dgm:t>
        <a:bodyPr/>
        <a:lstStyle/>
        <a:p>
          <a:endParaRPr lang="ru-RU"/>
        </a:p>
      </dgm:t>
    </dgm:pt>
    <dgm:pt modelId="{0044DF53-C030-48F7-9555-A6B965FD78C5}" type="pres">
      <dgm:prSet presAssocID="{3467E9EC-2359-4CC7-AF44-A443ABEE8A9B}" presName="sibTrans" presStyleLbl="sibTrans2D1" presStyleIdx="5" presStyleCnt="15"/>
      <dgm:spPr/>
      <dgm:t>
        <a:bodyPr/>
        <a:lstStyle/>
        <a:p>
          <a:endParaRPr lang="ru-RU"/>
        </a:p>
      </dgm:t>
    </dgm:pt>
    <dgm:pt modelId="{11C2B075-916A-4A8C-94D4-0B9881691BCA}" type="pres">
      <dgm:prSet presAssocID="{8FA4C405-56FA-445E-88EC-C0BB5298967E}" presName="child" presStyleLbl="alignAccFollowNode1" presStyleIdx="5" presStyleCnt="15">
        <dgm:presLayoutVars>
          <dgm:chMax val="0"/>
          <dgm:bulletEnabled val="1"/>
        </dgm:presLayoutVars>
      </dgm:prSet>
      <dgm:spPr/>
      <dgm:t>
        <a:bodyPr/>
        <a:lstStyle/>
        <a:p>
          <a:endParaRPr lang="ru-RU"/>
        </a:p>
      </dgm:t>
    </dgm:pt>
    <dgm:pt modelId="{5BD39232-8792-4408-B6F1-C8FC716D95EB}" type="pres">
      <dgm:prSet presAssocID="{EC027E13-A1D9-4ACA-AAA2-0554BA228577}" presName="hSp" presStyleCnt="0"/>
      <dgm:spPr/>
    </dgm:pt>
    <dgm:pt modelId="{1DF39D03-DECD-4FA6-BBFA-5591BEA86072}" type="pres">
      <dgm:prSet presAssocID="{9A66A8DC-0A83-4B11-BE96-A760201D980D}" presName="vertFlow" presStyleCnt="0"/>
      <dgm:spPr/>
    </dgm:pt>
    <dgm:pt modelId="{C7C91B08-E3D1-48E2-A0A8-903556A4C717}" type="pres">
      <dgm:prSet presAssocID="{9A66A8DC-0A83-4B11-BE96-A760201D980D}" presName="header" presStyleLbl="node1" presStyleIdx="2" presStyleCnt="5" custScaleY="625686"/>
      <dgm:spPr/>
      <dgm:t>
        <a:bodyPr/>
        <a:lstStyle/>
        <a:p>
          <a:endParaRPr lang="ru-RU"/>
        </a:p>
      </dgm:t>
    </dgm:pt>
    <dgm:pt modelId="{A2EEFA88-F853-4451-A9C7-B6E6EFC74126}" type="pres">
      <dgm:prSet presAssocID="{BABF03FB-6FA8-4AFC-B9E2-4922E3C2542B}" presName="parTrans" presStyleLbl="sibTrans2D1" presStyleIdx="6" presStyleCnt="15"/>
      <dgm:spPr/>
      <dgm:t>
        <a:bodyPr/>
        <a:lstStyle/>
        <a:p>
          <a:endParaRPr lang="ru-RU"/>
        </a:p>
      </dgm:t>
    </dgm:pt>
    <dgm:pt modelId="{10299B64-09D6-410C-BC28-2435DB4CC6DD}" type="pres">
      <dgm:prSet presAssocID="{1D4C8EB5-708C-4D60-843E-04A29B7881AF}" presName="child" presStyleLbl="alignAccFollowNode1" presStyleIdx="6" presStyleCnt="15" custScaleY="648611">
        <dgm:presLayoutVars>
          <dgm:chMax val="0"/>
          <dgm:bulletEnabled val="1"/>
        </dgm:presLayoutVars>
      </dgm:prSet>
      <dgm:spPr/>
      <dgm:t>
        <a:bodyPr/>
        <a:lstStyle/>
        <a:p>
          <a:endParaRPr lang="ru-RU"/>
        </a:p>
      </dgm:t>
    </dgm:pt>
    <dgm:pt modelId="{C049C460-3D97-4D73-B3DB-B5B2C330697E}" type="pres">
      <dgm:prSet presAssocID="{EBA0622F-C04D-43CC-9667-1BFD2C96DF20}" presName="sibTrans" presStyleLbl="sibTrans2D1" presStyleIdx="7" presStyleCnt="15"/>
      <dgm:spPr/>
      <dgm:t>
        <a:bodyPr/>
        <a:lstStyle/>
        <a:p>
          <a:endParaRPr lang="ru-RU"/>
        </a:p>
      </dgm:t>
    </dgm:pt>
    <dgm:pt modelId="{883601E6-AD82-44C4-B1C7-3D440114E80A}" type="pres">
      <dgm:prSet presAssocID="{398A6783-130C-4139-860A-30472E16C45E}" presName="child" presStyleLbl="alignAccFollowNode1" presStyleIdx="7" presStyleCnt="15">
        <dgm:presLayoutVars>
          <dgm:chMax val="0"/>
          <dgm:bulletEnabled val="1"/>
        </dgm:presLayoutVars>
      </dgm:prSet>
      <dgm:spPr/>
      <dgm:t>
        <a:bodyPr/>
        <a:lstStyle/>
        <a:p>
          <a:endParaRPr lang="ru-RU"/>
        </a:p>
      </dgm:t>
    </dgm:pt>
    <dgm:pt modelId="{8553127D-CD87-446E-8AAF-F3F9B9C69549}" type="pres">
      <dgm:prSet presAssocID="{E39B085F-DE69-4E15-BCBA-B38C87D021A8}" presName="sibTrans" presStyleLbl="sibTrans2D1" presStyleIdx="8" presStyleCnt="15"/>
      <dgm:spPr/>
      <dgm:t>
        <a:bodyPr/>
        <a:lstStyle/>
        <a:p>
          <a:endParaRPr lang="ru-RU"/>
        </a:p>
      </dgm:t>
    </dgm:pt>
    <dgm:pt modelId="{1825C7B8-FEE0-42BF-852D-567953B070B0}" type="pres">
      <dgm:prSet presAssocID="{87DA5DC3-51A8-412A-973B-B2BEA89F9AB0}" presName="child" presStyleLbl="alignAccFollowNode1" presStyleIdx="8" presStyleCnt="15">
        <dgm:presLayoutVars>
          <dgm:chMax val="0"/>
          <dgm:bulletEnabled val="1"/>
        </dgm:presLayoutVars>
      </dgm:prSet>
      <dgm:spPr/>
      <dgm:t>
        <a:bodyPr/>
        <a:lstStyle/>
        <a:p>
          <a:endParaRPr lang="ru-RU"/>
        </a:p>
      </dgm:t>
    </dgm:pt>
    <dgm:pt modelId="{8542FAF8-DCD4-4E22-9F96-B12CE9FFAEB8}" type="pres">
      <dgm:prSet presAssocID="{9A66A8DC-0A83-4B11-BE96-A760201D980D}" presName="hSp" presStyleCnt="0"/>
      <dgm:spPr/>
    </dgm:pt>
    <dgm:pt modelId="{18C06983-5B22-473F-A270-41BCE7F0C104}" type="pres">
      <dgm:prSet presAssocID="{3C8BF4E8-F286-4FEB-9BAF-75B978731988}" presName="vertFlow" presStyleCnt="0"/>
      <dgm:spPr/>
    </dgm:pt>
    <dgm:pt modelId="{A65E61B4-5344-4FED-A8AF-41E54521C36D}" type="pres">
      <dgm:prSet presAssocID="{3C8BF4E8-F286-4FEB-9BAF-75B978731988}" presName="header" presStyleLbl="node1" presStyleIdx="3" presStyleCnt="5" custScaleY="626542"/>
      <dgm:spPr/>
      <dgm:t>
        <a:bodyPr/>
        <a:lstStyle/>
        <a:p>
          <a:endParaRPr lang="ru-RU"/>
        </a:p>
      </dgm:t>
    </dgm:pt>
    <dgm:pt modelId="{A071A62B-8591-4276-B100-BE00FB86EA56}" type="pres">
      <dgm:prSet presAssocID="{80FDE443-1C9C-4D4C-80FB-5BFDE66BC72A}" presName="parTrans" presStyleLbl="sibTrans2D1" presStyleIdx="9" presStyleCnt="15"/>
      <dgm:spPr/>
      <dgm:t>
        <a:bodyPr/>
        <a:lstStyle/>
        <a:p>
          <a:endParaRPr lang="ru-RU"/>
        </a:p>
      </dgm:t>
    </dgm:pt>
    <dgm:pt modelId="{57AD26FE-4A91-45BA-B927-9DD384C10ABC}" type="pres">
      <dgm:prSet presAssocID="{EB69DD88-4AA5-489A-923C-B2948296B3F5}" presName="child" presStyleLbl="alignAccFollowNode1" presStyleIdx="9" presStyleCnt="15" custScaleY="647755">
        <dgm:presLayoutVars>
          <dgm:chMax val="0"/>
          <dgm:bulletEnabled val="1"/>
        </dgm:presLayoutVars>
      </dgm:prSet>
      <dgm:spPr/>
      <dgm:t>
        <a:bodyPr/>
        <a:lstStyle/>
        <a:p>
          <a:endParaRPr lang="ru-RU"/>
        </a:p>
      </dgm:t>
    </dgm:pt>
    <dgm:pt modelId="{845B3373-D79E-4C76-895F-B2F4C784173C}" type="pres">
      <dgm:prSet presAssocID="{8ED5EC2C-4996-497C-83BE-8CF07491FB98}" presName="sibTrans" presStyleLbl="sibTrans2D1" presStyleIdx="10" presStyleCnt="15"/>
      <dgm:spPr/>
      <dgm:t>
        <a:bodyPr/>
        <a:lstStyle/>
        <a:p>
          <a:endParaRPr lang="ru-RU"/>
        </a:p>
      </dgm:t>
    </dgm:pt>
    <dgm:pt modelId="{3E580A10-E0ED-40D7-A8FF-9870A97DBE00}" type="pres">
      <dgm:prSet presAssocID="{AED2591D-F4A3-4DA7-A984-7A6D0A077FF1}" presName="child" presStyleLbl="alignAccFollowNode1" presStyleIdx="10" presStyleCnt="15">
        <dgm:presLayoutVars>
          <dgm:chMax val="0"/>
          <dgm:bulletEnabled val="1"/>
        </dgm:presLayoutVars>
      </dgm:prSet>
      <dgm:spPr/>
      <dgm:t>
        <a:bodyPr/>
        <a:lstStyle/>
        <a:p>
          <a:endParaRPr lang="ru-RU"/>
        </a:p>
      </dgm:t>
    </dgm:pt>
    <dgm:pt modelId="{632387E6-5DD6-4938-AEBA-3F8D3A570715}" type="pres">
      <dgm:prSet presAssocID="{6D37E31D-56A2-445F-BE81-C22546670ACC}" presName="sibTrans" presStyleLbl="sibTrans2D1" presStyleIdx="11" presStyleCnt="15"/>
      <dgm:spPr/>
      <dgm:t>
        <a:bodyPr/>
        <a:lstStyle/>
        <a:p>
          <a:endParaRPr lang="ru-RU"/>
        </a:p>
      </dgm:t>
    </dgm:pt>
    <dgm:pt modelId="{BEE19A51-34FD-4555-98BA-21998DF5E2A9}" type="pres">
      <dgm:prSet presAssocID="{19F8DBBF-3820-4FD8-BF82-03DB5F3DE2F4}" presName="child" presStyleLbl="alignAccFollowNode1" presStyleIdx="11" presStyleCnt="15">
        <dgm:presLayoutVars>
          <dgm:chMax val="0"/>
          <dgm:bulletEnabled val="1"/>
        </dgm:presLayoutVars>
      </dgm:prSet>
      <dgm:spPr/>
      <dgm:t>
        <a:bodyPr/>
        <a:lstStyle/>
        <a:p>
          <a:endParaRPr lang="ru-RU"/>
        </a:p>
      </dgm:t>
    </dgm:pt>
    <dgm:pt modelId="{09D995CF-A9D2-4E05-A7E4-AA2E16CBB147}" type="pres">
      <dgm:prSet presAssocID="{3C8BF4E8-F286-4FEB-9BAF-75B978731988}" presName="hSp" presStyleCnt="0"/>
      <dgm:spPr/>
    </dgm:pt>
    <dgm:pt modelId="{378D392C-4B87-4345-AB1E-00A8794897AD}" type="pres">
      <dgm:prSet presAssocID="{3E12FE65-1274-4B8D-9709-0E8942461AD3}" presName="vertFlow" presStyleCnt="0"/>
      <dgm:spPr/>
    </dgm:pt>
    <dgm:pt modelId="{8AC5FB26-F51C-48C7-82F5-04BA5BEFF378}" type="pres">
      <dgm:prSet presAssocID="{3E12FE65-1274-4B8D-9709-0E8942461AD3}" presName="header" presStyleLbl="node1" presStyleIdx="4" presStyleCnt="5" custScaleY="619073"/>
      <dgm:spPr/>
      <dgm:t>
        <a:bodyPr/>
        <a:lstStyle/>
        <a:p>
          <a:endParaRPr lang="ru-RU"/>
        </a:p>
      </dgm:t>
    </dgm:pt>
    <dgm:pt modelId="{BC89BB7B-FE0E-47A1-8B3C-8C0A022CE558}" type="pres">
      <dgm:prSet presAssocID="{16B47AB5-F600-4B77-B066-6D53DA841BF3}" presName="parTrans" presStyleLbl="sibTrans2D1" presStyleIdx="12" presStyleCnt="15"/>
      <dgm:spPr/>
      <dgm:t>
        <a:bodyPr/>
        <a:lstStyle/>
        <a:p>
          <a:endParaRPr lang="ru-RU"/>
        </a:p>
      </dgm:t>
    </dgm:pt>
    <dgm:pt modelId="{D80411CD-4457-4D37-B321-818CD586BDBC}" type="pres">
      <dgm:prSet presAssocID="{6A7A9C88-649E-4F99-B173-BB30BC442DF8}" presName="child" presStyleLbl="alignAccFollowNode1" presStyleIdx="12" presStyleCnt="15" custScaleY="655224">
        <dgm:presLayoutVars>
          <dgm:chMax val="0"/>
          <dgm:bulletEnabled val="1"/>
        </dgm:presLayoutVars>
      </dgm:prSet>
      <dgm:spPr/>
      <dgm:t>
        <a:bodyPr/>
        <a:lstStyle/>
        <a:p>
          <a:endParaRPr lang="ru-RU"/>
        </a:p>
      </dgm:t>
    </dgm:pt>
    <dgm:pt modelId="{4C22E070-DEC5-42D5-AD9D-2A853927850E}" type="pres">
      <dgm:prSet presAssocID="{5B2E0D7B-BC58-4CBD-AC90-92C174437647}" presName="sibTrans" presStyleLbl="sibTrans2D1" presStyleIdx="13" presStyleCnt="15"/>
      <dgm:spPr/>
      <dgm:t>
        <a:bodyPr/>
        <a:lstStyle/>
        <a:p>
          <a:endParaRPr lang="ru-RU"/>
        </a:p>
      </dgm:t>
    </dgm:pt>
    <dgm:pt modelId="{56E8017D-EB24-4CE6-8CB1-D8AF57D20A02}" type="pres">
      <dgm:prSet presAssocID="{FFEF8767-A295-440F-A7C9-F7D88B2639D3}" presName="child" presStyleLbl="alignAccFollowNode1" presStyleIdx="13" presStyleCnt="15">
        <dgm:presLayoutVars>
          <dgm:chMax val="0"/>
          <dgm:bulletEnabled val="1"/>
        </dgm:presLayoutVars>
      </dgm:prSet>
      <dgm:spPr/>
      <dgm:t>
        <a:bodyPr/>
        <a:lstStyle/>
        <a:p>
          <a:endParaRPr lang="ru-RU"/>
        </a:p>
      </dgm:t>
    </dgm:pt>
    <dgm:pt modelId="{0C74479C-204B-4F52-92D3-CEE098AB3D3D}" type="pres">
      <dgm:prSet presAssocID="{AF0F6557-57F8-4221-8823-F971EF8508FF}" presName="sibTrans" presStyleLbl="sibTrans2D1" presStyleIdx="14" presStyleCnt="15"/>
      <dgm:spPr/>
      <dgm:t>
        <a:bodyPr/>
        <a:lstStyle/>
        <a:p>
          <a:endParaRPr lang="ru-RU"/>
        </a:p>
      </dgm:t>
    </dgm:pt>
    <dgm:pt modelId="{C6556EDF-ACFE-4BFC-9B7C-36EC43D715DF}" type="pres">
      <dgm:prSet presAssocID="{9DE7B3E3-EC9A-4643-8E0A-4E8E2692BD3C}" presName="child" presStyleLbl="alignAccFollowNode1" presStyleIdx="14" presStyleCnt="15">
        <dgm:presLayoutVars>
          <dgm:chMax val="0"/>
          <dgm:bulletEnabled val="1"/>
        </dgm:presLayoutVars>
      </dgm:prSet>
      <dgm:spPr/>
      <dgm:t>
        <a:bodyPr/>
        <a:lstStyle/>
        <a:p>
          <a:endParaRPr lang="ru-RU"/>
        </a:p>
      </dgm:t>
    </dgm:pt>
  </dgm:ptLst>
  <dgm:cxnLst>
    <dgm:cxn modelId="{D2B90126-E4DD-409F-9109-A847C7B305AD}" type="presOf" srcId="{5B2E0D7B-BC58-4CBD-AC90-92C174437647}" destId="{4C22E070-DEC5-42D5-AD9D-2A853927850E}" srcOrd="0" destOrd="0" presId="urn:microsoft.com/office/officeart/2005/8/layout/lProcess1"/>
    <dgm:cxn modelId="{40FD2AF1-E611-426C-BD76-B97084ED4B7F}" type="presOf" srcId="{398A6783-130C-4139-860A-30472E16C45E}" destId="{883601E6-AD82-44C4-B1C7-3D440114E80A}" srcOrd="0" destOrd="0" presId="urn:microsoft.com/office/officeart/2005/8/layout/lProcess1"/>
    <dgm:cxn modelId="{484F80BF-F6DD-4D3C-AC90-E15C3ED9E7AA}" srcId="{4DBFA9B4-AECC-4813-BF9F-0E31488FD389}" destId="{3C8BF4E8-F286-4FEB-9BAF-75B978731988}" srcOrd="3" destOrd="0" parTransId="{FA50C544-ECA3-43A0-9DE5-CF806FA5EF1C}" sibTransId="{54EE0FB8-20F8-4301-8649-E62BBFD5FCD2}"/>
    <dgm:cxn modelId="{C8B5E5CF-9E9E-4C93-88EA-BE4F88DFCBE7}" type="presOf" srcId="{9A66A8DC-0A83-4B11-BE96-A760201D980D}" destId="{C7C91B08-E3D1-48E2-A0A8-903556A4C717}" srcOrd="0" destOrd="0" presId="urn:microsoft.com/office/officeart/2005/8/layout/lProcess1"/>
    <dgm:cxn modelId="{A803CF8B-56A3-442E-9AAE-578E119D9C2E}" type="presOf" srcId="{6A7A9C88-649E-4F99-B173-BB30BC442DF8}" destId="{D80411CD-4457-4D37-B321-818CD586BDBC}" srcOrd="0" destOrd="0" presId="urn:microsoft.com/office/officeart/2005/8/layout/lProcess1"/>
    <dgm:cxn modelId="{A1369512-FA4B-4D1F-98B5-272560C86870}" srcId="{3C8BF4E8-F286-4FEB-9BAF-75B978731988}" destId="{EB69DD88-4AA5-489A-923C-B2948296B3F5}" srcOrd="0" destOrd="0" parTransId="{80FDE443-1C9C-4D4C-80FB-5BFDE66BC72A}" sibTransId="{8ED5EC2C-4996-497C-83BE-8CF07491FB98}"/>
    <dgm:cxn modelId="{AADE8EAB-27E9-4F1D-851B-934C963D37B8}" type="presOf" srcId="{18C28282-7459-470B-B1D3-0C1EAA09D824}" destId="{D1C16BCA-6B42-4E51-A3C8-A10ADD5D8393}" srcOrd="0" destOrd="0" presId="urn:microsoft.com/office/officeart/2005/8/layout/lProcess1"/>
    <dgm:cxn modelId="{4B6EA78A-88B4-4C1C-8E88-F5B23BE93CFE}" srcId="{21F52D64-D9DF-4FE1-AC5A-0F8B82526A0D}" destId="{00F69C65-916E-4A36-A159-95616FED867F}" srcOrd="1" destOrd="0" parTransId="{3F2F2A34-2D62-4542-BFCC-AF75D1C578C9}" sibTransId="{5AED935A-5DB4-434C-BBC9-CD36CB58D56F}"/>
    <dgm:cxn modelId="{47E3F24A-4204-4026-8E91-23439ACBCAAE}" type="presOf" srcId="{B5F04796-FBC7-4FAE-9C1A-CE1D45BF2830}" destId="{AA0A1747-8D0A-46B1-B57F-76F9EEB4724D}" srcOrd="0" destOrd="0" presId="urn:microsoft.com/office/officeart/2005/8/layout/lProcess1"/>
    <dgm:cxn modelId="{269CD9A9-C855-4BE0-9D21-8D64BE110DAE}" type="presOf" srcId="{EBA0622F-C04D-43CC-9667-1BFD2C96DF20}" destId="{C049C460-3D97-4D73-B3DB-B5B2C330697E}" srcOrd="0" destOrd="0" presId="urn:microsoft.com/office/officeart/2005/8/layout/lProcess1"/>
    <dgm:cxn modelId="{8554E12A-A9F9-41BF-A835-7B2A00D1E9FF}" type="presOf" srcId="{AED2591D-F4A3-4DA7-A984-7A6D0A077FF1}" destId="{3E580A10-E0ED-40D7-A8FF-9870A97DBE00}" srcOrd="0" destOrd="0" presId="urn:microsoft.com/office/officeart/2005/8/layout/lProcess1"/>
    <dgm:cxn modelId="{6861D1F6-7EC8-4B34-8CD0-46E46B57889C}" srcId="{EC027E13-A1D9-4ACA-AAA2-0554BA228577}" destId="{6B92FA2D-B028-46A9-A874-4E8CD980C530}" srcOrd="1" destOrd="0" parTransId="{5F6B1EF9-424F-4469-8EBC-AD7A71F8496E}" sibTransId="{3467E9EC-2359-4CC7-AF44-A443ABEE8A9B}"/>
    <dgm:cxn modelId="{C0D25A66-2D5C-4DD0-8626-71FF0B052374}" srcId="{21F52D64-D9DF-4FE1-AC5A-0F8B82526A0D}" destId="{9384A9C6-2ED3-4321-89F5-1EA9343F9974}" srcOrd="0" destOrd="0" parTransId="{FFCDBC07-F1D3-428E-932D-139D77742464}" sibTransId="{90D3C8E4-8D48-45A3-AD36-DBE289A33094}"/>
    <dgm:cxn modelId="{897097F4-4C0D-432A-B6EE-CB8F77B2B14B}" srcId="{3C8BF4E8-F286-4FEB-9BAF-75B978731988}" destId="{AED2591D-F4A3-4DA7-A984-7A6D0A077FF1}" srcOrd="1" destOrd="0" parTransId="{A18F2E42-49FB-4228-B95F-C409E7565022}" sibTransId="{6D37E31D-56A2-445F-BE81-C22546670ACC}"/>
    <dgm:cxn modelId="{AE11B02F-23F9-41BB-8213-B0637794E5B5}" type="presOf" srcId="{BABF03FB-6FA8-4AFC-B9E2-4922E3C2542B}" destId="{A2EEFA88-F853-4451-A9C7-B6E6EFC74126}" srcOrd="0" destOrd="0" presId="urn:microsoft.com/office/officeart/2005/8/layout/lProcess1"/>
    <dgm:cxn modelId="{8B8C5DB1-C69A-48CA-993B-DCBA86CBFE88}" type="presOf" srcId="{87DA5DC3-51A8-412A-973B-B2BEA89F9AB0}" destId="{1825C7B8-FEE0-42BF-852D-567953B070B0}" srcOrd="0" destOrd="0" presId="urn:microsoft.com/office/officeart/2005/8/layout/lProcess1"/>
    <dgm:cxn modelId="{DFB6940E-AE9B-4A65-B5FB-3A4FEE231C18}" type="presOf" srcId="{FFCDBC07-F1D3-428E-932D-139D77742464}" destId="{1BD3D921-D8AD-4030-BAA5-3243F591A9F7}" srcOrd="0" destOrd="0" presId="urn:microsoft.com/office/officeart/2005/8/layout/lProcess1"/>
    <dgm:cxn modelId="{D4DC48DB-502E-4DD6-A095-B07D30182495}" type="presOf" srcId="{FFEF8767-A295-440F-A7C9-F7D88B2639D3}" destId="{56E8017D-EB24-4CE6-8CB1-D8AF57D20A02}" srcOrd="0" destOrd="0" presId="urn:microsoft.com/office/officeart/2005/8/layout/lProcess1"/>
    <dgm:cxn modelId="{73A103B6-D766-4504-815F-D6E4B05D8102}" srcId="{4DBFA9B4-AECC-4813-BF9F-0E31488FD389}" destId="{21F52D64-D9DF-4FE1-AC5A-0F8B82526A0D}" srcOrd="0" destOrd="0" parTransId="{6BDBACD5-829B-4ABD-A23A-7AB6F3A6A14E}" sibTransId="{7C0A3398-322B-4795-80BA-AD20A84057C0}"/>
    <dgm:cxn modelId="{5BD81126-03D4-4BB7-AA1F-5DF67D17EC56}" type="presOf" srcId="{6B92FA2D-B028-46A9-A874-4E8CD980C530}" destId="{CB3C40C7-7314-47B8-ADC7-ACD2764AF514}" srcOrd="0" destOrd="0" presId="urn:microsoft.com/office/officeart/2005/8/layout/lProcess1"/>
    <dgm:cxn modelId="{E6E457CD-C2CD-439F-9D22-A644BD143871}" srcId="{4DBFA9B4-AECC-4813-BF9F-0E31488FD389}" destId="{9A66A8DC-0A83-4B11-BE96-A760201D980D}" srcOrd="2" destOrd="0" parTransId="{A50DCF13-5BF8-4F6C-B174-4AF3D92BA6F1}" sibTransId="{264F2FFA-BFB9-48E0-A015-BA0BCDE4F75F}"/>
    <dgm:cxn modelId="{5BDB21B4-D8EB-4EB5-A976-CE1CA520EF12}" type="presOf" srcId="{9DE7B3E3-EC9A-4643-8E0A-4E8E2692BD3C}" destId="{C6556EDF-ACFE-4BFC-9B7C-36EC43D715DF}" srcOrd="0" destOrd="0" presId="urn:microsoft.com/office/officeart/2005/8/layout/lProcess1"/>
    <dgm:cxn modelId="{80B90F06-F702-4B19-B6E2-5E5EB266E646}" type="presOf" srcId="{3467E9EC-2359-4CC7-AF44-A443ABEE8A9B}" destId="{0044DF53-C030-48F7-9555-A6B965FD78C5}" srcOrd="0" destOrd="0" presId="urn:microsoft.com/office/officeart/2005/8/layout/lProcess1"/>
    <dgm:cxn modelId="{5835619E-4A16-4687-9FB7-577012BE111D}" srcId="{EC027E13-A1D9-4ACA-AAA2-0554BA228577}" destId="{CD9DEA9D-B9AA-4C3B-A625-D4D4C793D928}" srcOrd="0" destOrd="0" parTransId="{B5F04796-FBC7-4FAE-9C1A-CE1D45BF2830}" sibTransId="{2E4D1E2B-FFD9-4802-B3FB-8C4FEBE7FD84}"/>
    <dgm:cxn modelId="{0C6AA3DD-BE53-4F54-B3E9-AC9C88959376}" type="presOf" srcId="{EB69DD88-4AA5-489A-923C-B2948296B3F5}" destId="{57AD26FE-4A91-45BA-B927-9DD384C10ABC}" srcOrd="0" destOrd="0" presId="urn:microsoft.com/office/officeart/2005/8/layout/lProcess1"/>
    <dgm:cxn modelId="{FDF93CCE-5413-4F09-AB70-6FAA8B8566BA}" type="presOf" srcId="{00F69C65-916E-4A36-A159-95616FED867F}" destId="{5072EC00-9600-454D-82AF-8BBF2308CE8D}" srcOrd="0" destOrd="0" presId="urn:microsoft.com/office/officeart/2005/8/layout/lProcess1"/>
    <dgm:cxn modelId="{6214CC9A-F502-40AE-A46F-860A6F541285}" type="presOf" srcId="{19F8DBBF-3820-4FD8-BF82-03DB5F3DE2F4}" destId="{BEE19A51-34FD-4555-98BA-21998DF5E2A9}" srcOrd="0" destOrd="0" presId="urn:microsoft.com/office/officeart/2005/8/layout/lProcess1"/>
    <dgm:cxn modelId="{A79D6CE8-FE3E-4753-B091-E4C6F28F580E}" srcId="{4DBFA9B4-AECC-4813-BF9F-0E31488FD389}" destId="{3E12FE65-1274-4B8D-9709-0E8942461AD3}" srcOrd="4" destOrd="0" parTransId="{76B65889-86E5-4E17-BE08-56109066A54A}" sibTransId="{B07D4638-5D25-4201-82F8-A6DA490533AB}"/>
    <dgm:cxn modelId="{88E993B4-E750-4EC0-BB05-BC953108707E}" type="presOf" srcId="{5AED935A-5DB4-434C-BBC9-CD36CB58D56F}" destId="{5FF10447-D80E-485F-9685-6D3E27065FA5}" srcOrd="0" destOrd="0" presId="urn:microsoft.com/office/officeart/2005/8/layout/lProcess1"/>
    <dgm:cxn modelId="{C9DF05AB-664E-40E1-8208-05196782E7FB}" type="presOf" srcId="{3C8BF4E8-F286-4FEB-9BAF-75B978731988}" destId="{A65E61B4-5344-4FED-A8AF-41E54521C36D}" srcOrd="0" destOrd="0" presId="urn:microsoft.com/office/officeart/2005/8/layout/lProcess1"/>
    <dgm:cxn modelId="{5B4017DC-E5B6-4607-B4EF-0AB545D96A19}" srcId="{3E12FE65-1274-4B8D-9709-0E8942461AD3}" destId="{9DE7B3E3-EC9A-4643-8E0A-4E8E2692BD3C}" srcOrd="2" destOrd="0" parTransId="{A1F1EB62-F2EC-4FFE-BC20-20CE5B065010}" sibTransId="{9F5A9E3B-873F-41FA-9E59-8CE5189BEA43}"/>
    <dgm:cxn modelId="{A29A8711-1C57-43BA-9659-107C70EE4467}" type="presOf" srcId="{9384A9C6-2ED3-4321-89F5-1EA9343F9974}" destId="{871A2C4A-34A9-4FE1-BAB5-1DCC599E268A}" srcOrd="0" destOrd="0" presId="urn:microsoft.com/office/officeart/2005/8/layout/lProcess1"/>
    <dgm:cxn modelId="{1CD35445-7E47-4F9C-A0E7-20CCBD380B0E}" type="presOf" srcId="{16B47AB5-F600-4B77-B066-6D53DA841BF3}" destId="{BC89BB7B-FE0E-47A1-8B3C-8C0A022CE558}" srcOrd="0" destOrd="0" presId="urn:microsoft.com/office/officeart/2005/8/layout/lProcess1"/>
    <dgm:cxn modelId="{0D8894E8-5E23-4BEE-A83B-C5C5B9BCFB9B}" srcId="{3C8BF4E8-F286-4FEB-9BAF-75B978731988}" destId="{19F8DBBF-3820-4FD8-BF82-03DB5F3DE2F4}" srcOrd="2" destOrd="0" parTransId="{4C52E969-DF92-4B68-B3FD-E5D5831AC131}" sibTransId="{93775F0D-59AF-4448-BCB9-5C1877803630}"/>
    <dgm:cxn modelId="{5F979EF0-693E-4171-93DD-562907EC2775}" type="presOf" srcId="{80FDE443-1C9C-4D4C-80FB-5BFDE66BC72A}" destId="{A071A62B-8591-4276-B100-BE00FB86EA56}" srcOrd="0" destOrd="0" presId="urn:microsoft.com/office/officeart/2005/8/layout/lProcess1"/>
    <dgm:cxn modelId="{5AC0AB88-71E4-456D-934F-7BCB56CC3B00}" srcId="{3E12FE65-1274-4B8D-9709-0E8942461AD3}" destId="{FFEF8767-A295-440F-A7C9-F7D88B2639D3}" srcOrd="1" destOrd="0" parTransId="{ADB867A9-3BAF-4754-8DA3-EA13A4ACA9F9}" sibTransId="{AF0F6557-57F8-4221-8823-F971EF8508FF}"/>
    <dgm:cxn modelId="{07D9A683-5905-48AF-9313-D7FAD5FD30BB}" type="presOf" srcId="{4DBFA9B4-AECC-4813-BF9F-0E31488FD389}" destId="{812B5DC9-B6C6-4A5D-846C-03B16C972D1C}" srcOrd="0" destOrd="0" presId="urn:microsoft.com/office/officeart/2005/8/layout/lProcess1"/>
    <dgm:cxn modelId="{7AD0FAFB-1054-4400-B8C7-DE74D48A3DD5}" type="presOf" srcId="{21F52D64-D9DF-4FE1-AC5A-0F8B82526A0D}" destId="{CD819657-7842-40D1-A674-311B10961F6D}" srcOrd="0" destOrd="0" presId="urn:microsoft.com/office/officeart/2005/8/layout/lProcess1"/>
    <dgm:cxn modelId="{D2D53C8C-BD22-4E26-B909-BF7F950AF29C}" srcId="{21F52D64-D9DF-4FE1-AC5A-0F8B82526A0D}" destId="{18C28282-7459-470B-B1D3-0C1EAA09D824}" srcOrd="2" destOrd="0" parTransId="{8CE6BAC1-F4DD-4DDE-A0C3-6D138C388B34}" sibTransId="{4C15FF1E-25B7-4377-A672-3FC5F44C0978}"/>
    <dgm:cxn modelId="{8344196D-914D-4E89-BBBF-C91B11BBC976}" type="presOf" srcId="{EC027E13-A1D9-4ACA-AAA2-0554BA228577}" destId="{D5329B83-2E01-4446-AEF8-04F76F9C57DB}" srcOrd="0" destOrd="0" presId="urn:microsoft.com/office/officeart/2005/8/layout/lProcess1"/>
    <dgm:cxn modelId="{E235C914-29E3-400B-8300-255C761CF4BC}" type="presOf" srcId="{CD9DEA9D-B9AA-4C3B-A625-D4D4C793D928}" destId="{6D8FB6EA-45B1-41EB-9D91-3ADD9AE6C1ED}" srcOrd="0" destOrd="0" presId="urn:microsoft.com/office/officeart/2005/8/layout/lProcess1"/>
    <dgm:cxn modelId="{7E90F4F0-0AE1-4893-BE8E-896F9BFFD406}" type="presOf" srcId="{8FA4C405-56FA-445E-88EC-C0BB5298967E}" destId="{11C2B075-916A-4A8C-94D4-0B9881691BCA}" srcOrd="0" destOrd="0" presId="urn:microsoft.com/office/officeart/2005/8/layout/lProcess1"/>
    <dgm:cxn modelId="{68250D67-A772-462D-B5DC-45C48FD2BC58}" type="presOf" srcId="{1D4C8EB5-708C-4D60-843E-04A29B7881AF}" destId="{10299B64-09D6-410C-BC28-2435DB4CC6DD}" srcOrd="0" destOrd="0" presId="urn:microsoft.com/office/officeart/2005/8/layout/lProcess1"/>
    <dgm:cxn modelId="{F4CBF39C-B6BD-4A64-BB88-BC6DE9781017}" type="presOf" srcId="{2E4D1E2B-FFD9-4802-B3FB-8C4FEBE7FD84}" destId="{00064955-B713-4978-8CE5-E86F470A3166}" srcOrd="0" destOrd="0" presId="urn:microsoft.com/office/officeart/2005/8/layout/lProcess1"/>
    <dgm:cxn modelId="{07A16431-8DDD-4FC8-8B40-914ABEE4939D}" srcId="{9A66A8DC-0A83-4B11-BE96-A760201D980D}" destId="{1D4C8EB5-708C-4D60-843E-04A29B7881AF}" srcOrd="0" destOrd="0" parTransId="{BABF03FB-6FA8-4AFC-B9E2-4922E3C2542B}" sibTransId="{EBA0622F-C04D-43CC-9667-1BFD2C96DF20}"/>
    <dgm:cxn modelId="{95D2EBF2-C583-4126-80D0-ABF101739AD1}" type="presOf" srcId="{AF0F6557-57F8-4221-8823-F971EF8508FF}" destId="{0C74479C-204B-4F52-92D3-CEE098AB3D3D}" srcOrd="0" destOrd="0" presId="urn:microsoft.com/office/officeart/2005/8/layout/lProcess1"/>
    <dgm:cxn modelId="{6519BF84-633F-4BF6-9E63-E462B0A6F7FA}" type="presOf" srcId="{6D37E31D-56A2-445F-BE81-C22546670ACC}" destId="{632387E6-5DD6-4938-AEBA-3F8D3A570715}" srcOrd="0" destOrd="0" presId="urn:microsoft.com/office/officeart/2005/8/layout/lProcess1"/>
    <dgm:cxn modelId="{F4AE3FF3-5B9F-4DF9-B269-4DE0DF9CACBF}" srcId="{9A66A8DC-0A83-4B11-BE96-A760201D980D}" destId="{398A6783-130C-4139-860A-30472E16C45E}" srcOrd="1" destOrd="0" parTransId="{A3438E9D-89E2-4FC9-802B-C230EA7FE559}" sibTransId="{E39B085F-DE69-4E15-BCBA-B38C87D021A8}"/>
    <dgm:cxn modelId="{E3637AA6-AACB-4702-B479-976D664605F6}" srcId="{EC027E13-A1D9-4ACA-AAA2-0554BA228577}" destId="{8FA4C405-56FA-445E-88EC-C0BB5298967E}" srcOrd="2" destOrd="0" parTransId="{B6534C76-5F6C-45A0-AB82-C52B4D8FE529}" sibTransId="{CD5361D0-9004-45F4-94EF-5E64EF29C61C}"/>
    <dgm:cxn modelId="{D79F701C-2E67-4585-A1B0-2A810E2375AD}" type="presOf" srcId="{E39B085F-DE69-4E15-BCBA-B38C87D021A8}" destId="{8553127D-CD87-446E-8AAF-F3F9B9C69549}" srcOrd="0" destOrd="0" presId="urn:microsoft.com/office/officeart/2005/8/layout/lProcess1"/>
    <dgm:cxn modelId="{8EF875DE-0669-4916-8A79-A7F9406E136A}" type="presOf" srcId="{90D3C8E4-8D48-45A3-AD36-DBE289A33094}" destId="{A23FD06A-83F3-4357-93C5-C9B4FE670590}" srcOrd="0" destOrd="0" presId="urn:microsoft.com/office/officeart/2005/8/layout/lProcess1"/>
    <dgm:cxn modelId="{847117B6-6205-4006-86AD-CC67B6C4DCC1}" type="presOf" srcId="{8ED5EC2C-4996-497C-83BE-8CF07491FB98}" destId="{845B3373-D79E-4C76-895F-B2F4C784173C}" srcOrd="0" destOrd="0" presId="urn:microsoft.com/office/officeart/2005/8/layout/lProcess1"/>
    <dgm:cxn modelId="{2D15BF87-EE73-4784-A11D-DA2EE25FD67F}" srcId="{3E12FE65-1274-4B8D-9709-0E8942461AD3}" destId="{6A7A9C88-649E-4F99-B173-BB30BC442DF8}" srcOrd="0" destOrd="0" parTransId="{16B47AB5-F600-4B77-B066-6D53DA841BF3}" sibTransId="{5B2E0D7B-BC58-4CBD-AC90-92C174437647}"/>
    <dgm:cxn modelId="{76147629-F4EB-4E47-A9F0-1B9284F67976}" srcId="{4DBFA9B4-AECC-4813-BF9F-0E31488FD389}" destId="{EC027E13-A1D9-4ACA-AAA2-0554BA228577}" srcOrd="1" destOrd="0" parTransId="{CEF234A6-C808-44CD-9594-D6BF48C005A2}" sibTransId="{2C3F701C-A016-4D33-9EC0-0E5A24D30FA7}"/>
    <dgm:cxn modelId="{8573C506-F653-49FD-956E-A51CEFD708B6}" type="presOf" srcId="{3E12FE65-1274-4B8D-9709-0E8942461AD3}" destId="{8AC5FB26-F51C-48C7-82F5-04BA5BEFF378}" srcOrd="0" destOrd="0" presId="urn:microsoft.com/office/officeart/2005/8/layout/lProcess1"/>
    <dgm:cxn modelId="{E778C590-9770-415E-BD0F-4F1072B258D8}" srcId="{9A66A8DC-0A83-4B11-BE96-A760201D980D}" destId="{87DA5DC3-51A8-412A-973B-B2BEA89F9AB0}" srcOrd="2" destOrd="0" parTransId="{9020F9E7-3FD7-4332-828C-E010C9856FDB}" sibTransId="{CFEC88FA-E85C-49E9-BB56-2EC48F80F110}"/>
    <dgm:cxn modelId="{7B6C6157-7682-435E-8DA0-8CD35B8E732E}" type="presParOf" srcId="{812B5DC9-B6C6-4A5D-846C-03B16C972D1C}" destId="{3601C164-4B46-4042-B8F4-58084ECE1D2C}" srcOrd="0" destOrd="0" presId="urn:microsoft.com/office/officeart/2005/8/layout/lProcess1"/>
    <dgm:cxn modelId="{5046EF5D-E7BC-4206-870C-1565D506F86B}" type="presParOf" srcId="{3601C164-4B46-4042-B8F4-58084ECE1D2C}" destId="{CD819657-7842-40D1-A674-311B10961F6D}" srcOrd="0" destOrd="0" presId="urn:microsoft.com/office/officeart/2005/8/layout/lProcess1"/>
    <dgm:cxn modelId="{BFCB675B-F6D2-42A7-89BD-96F5C747FCE5}" type="presParOf" srcId="{3601C164-4B46-4042-B8F4-58084ECE1D2C}" destId="{1BD3D921-D8AD-4030-BAA5-3243F591A9F7}" srcOrd="1" destOrd="0" presId="urn:microsoft.com/office/officeart/2005/8/layout/lProcess1"/>
    <dgm:cxn modelId="{EE9EAECB-FD34-4AD6-93EB-BBCE6B0DA400}" type="presParOf" srcId="{3601C164-4B46-4042-B8F4-58084ECE1D2C}" destId="{871A2C4A-34A9-4FE1-BAB5-1DCC599E268A}" srcOrd="2" destOrd="0" presId="urn:microsoft.com/office/officeart/2005/8/layout/lProcess1"/>
    <dgm:cxn modelId="{3D75234F-F98B-4A70-8617-29293CE5AE0D}" type="presParOf" srcId="{3601C164-4B46-4042-B8F4-58084ECE1D2C}" destId="{A23FD06A-83F3-4357-93C5-C9B4FE670590}" srcOrd="3" destOrd="0" presId="urn:microsoft.com/office/officeart/2005/8/layout/lProcess1"/>
    <dgm:cxn modelId="{322E2908-E395-4584-8983-8AA329F481EF}" type="presParOf" srcId="{3601C164-4B46-4042-B8F4-58084ECE1D2C}" destId="{5072EC00-9600-454D-82AF-8BBF2308CE8D}" srcOrd="4" destOrd="0" presId="urn:microsoft.com/office/officeart/2005/8/layout/lProcess1"/>
    <dgm:cxn modelId="{33647AAC-A87C-4133-9530-C3A6145EF44D}" type="presParOf" srcId="{3601C164-4B46-4042-B8F4-58084ECE1D2C}" destId="{5FF10447-D80E-485F-9685-6D3E27065FA5}" srcOrd="5" destOrd="0" presId="urn:microsoft.com/office/officeart/2005/8/layout/lProcess1"/>
    <dgm:cxn modelId="{2A6D7111-0957-49B8-B9C9-A3D9A83A56EF}" type="presParOf" srcId="{3601C164-4B46-4042-B8F4-58084ECE1D2C}" destId="{D1C16BCA-6B42-4E51-A3C8-A10ADD5D8393}" srcOrd="6" destOrd="0" presId="urn:microsoft.com/office/officeart/2005/8/layout/lProcess1"/>
    <dgm:cxn modelId="{C229EDDA-E996-49F7-8CC8-C59DA5B87329}" type="presParOf" srcId="{812B5DC9-B6C6-4A5D-846C-03B16C972D1C}" destId="{309DC7EE-EC40-4F01-AD1C-35A6940CA15B}" srcOrd="1" destOrd="0" presId="urn:microsoft.com/office/officeart/2005/8/layout/lProcess1"/>
    <dgm:cxn modelId="{3ACD2BF2-6B8F-47AE-B51D-492CC749DC37}" type="presParOf" srcId="{812B5DC9-B6C6-4A5D-846C-03B16C972D1C}" destId="{AF2E55F2-2267-414F-B9ED-1AD36A5ED2D3}" srcOrd="2" destOrd="0" presId="urn:microsoft.com/office/officeart/2005/8/layout/lProcess1"/>
    <dgm:cxn modelId="{0254E0D9-46CB-4014-9B05-6A1141C7C944}" type="presParOf" srcId="{AF2E55F2-2267-414F-B9ED-1AD36A5ED2D3}" destId="{D5329B83-2E01-4446-AEF8-04F76F9C57DB}" srcOrd="0" destOrd="0" presId="urn:microsoft.com/office/officeart/2005/8/layout/lProcess1"/>
    <dgm:cxn modelId="{C026E129-9EDC-48DA-B19C-EA06D199A582}" type="presParOf" srcId="{AF2E55F2-2267-414F-B9ED-1AD36A5ED2D3}" destId="{AA0A1747-8D0A-46B1-B57F-76F9EEB4724D}" srcOrd="1" destOrd="0" presId="urn:microsoft.com/office/officeart/2005/8/layout/lProcess1"/>
    <dgm:cxn modelId="{6B4ADAE3-7E05-4043-A54A-A7710FB69A1C}" type="presParOf" srcId="{AF2E55F2-2267-414F-B9ED-1AD36A5ED2D3}" destId="{6D8FB6EA-45B1-41EB-9D91-3ADD9AE6C1ED}" srcOrd="2" destOrd="0" presId="urn:microsoft.com/office/officeart/2005/8/layout/lProcess1"/>
    <dgm:cxn modelId="{57C65D8A-26B8-4233-B540-27DACDD78004}" type="presParOf" srcId="{AF2E55F2-2267-414F-B9ED-1AD36A5ED2D3}" destId="{00064955-B713-4978-8CE5-E86F470A3166}" srcOrd="3" destOrd="0" presId="urn:microsoft.com/office/officeart/2005/8/layout/lProcess1"/>
    <dgm:cxn modelId="{DAF6EA0F-29CF-487C-8E21-159DA7347F04}" type="presParOf" srcId="{AF2E55F2-2267-414F-B9ED-1AD36A5ED2D3}" destId="{CB3C40C7-7314-47B8-ADC7-ACD2764AF514}" srcOrd="4" destOrd="0" presId="urn:microsoft.com/office/officeart/2005/8/layout/lProcess1"/>
    <dgm:cxn modelId="{B446B8E3-6AA1-47DC-A539-3EF2F6E5EAB1}" type="presParOf" srcId="{AF2E55F2-2267-414F-B9ED-1AD36A5ED2D3}" destId="{0044DF53-C030-48F7-9555-A6B965FD78C5}" srcOrd="5" destOrd="0" presId="urn:microsoft.com/office/officeart/2005/8/layout/lProcess1"/>
    <dgm:cxn modelId="{C4AEF1E2-B59A-40EB-8057-711C04A9D548}" type="presParOf" srcId="{AF2E55F2-2267-414F-B9ED-1AD36A5ED2D3}" destId="{11C2B075-916A-4A8C-94D4-0B9881691BCA}" srcOrd="6" destOrd="0" presId="urn:microsoft.com/office/officeart/2005/8/layout/lProcess1"/>
    <dgm:cxn modelId="{67CDC4E8-ADA1-4A9D-8E9F-A6C23AB53B1A}" type="presParOf" srcId="{812B5DC9-B6C6-4A5D-846C-03B16C972D1C}" destId="{5BD39232-8792-4408-B6F1-C8FC716D95EB}" srcOrd="3" destOrd="0" presId="urn:microsoft.com/office/officeart/2005/8/layout/lProcess1"/>
    <dgm:cxn modelId="{88BF379C-064F-4A3C-B3AA-1918019FB806}" type="presParOf" srcId="{812B5DC9-B6C6-4A5D-846C-03B16C972D1C}" destId="{1DF39D03-DECD-4FA6-BBFA-5591BEA86072}" srcOrd="4" destOrd="0" presId="urn:microsoft.com/office/officeart/2005/8/layout/lProcess1"/>
    <dgm:cxn modelId="{45D17CDF-9332-4E62-8ADE-DEF01FA29682}" type="presParOf" srcId="{1DF39D03-DECD-4FA6-BBFA-5591BEA86072}" destId="{C7C91B08-E3D1-48E2-A0A8-903556A4C717}" srcOrd="0" destOrd="0" presId="urn:microsoft.com/office/officeart/2005/8/layout/lProcess1"/>
    <dgm:cxn modelId="{7B4A4441-21A8-4F4D-A053-CCFC7BEC07A2}" type="presParOf" srcId="{1DF39D03-DECD-4FA6-BBFA-5591BEA86072}" destId="{A2EEFA88-F853-4451-A9C7-B6E6EFC74126}" srcOrd="1" destOrd="0" presId="urn:microsoft.com/office/officeart/2005/8/layout/lProcess1"/>
    <dgm:cxn modelId="{C969E860-7ECD-4B6E-A746-C9B819818DAB}" type="presParOf" srcId="{1DF39D03-DECD-4FA6-BBFA-5591BEA86072}" destId="{10299B64-09D6-410C-BC28-2435DB4CC6DD}" srcOrd="2" destOrd="0" presId="urn:microsoft.com/office/officeart/2005/8/layout/lProcess1"/>
    <dgm:cxn modelId="{2530E9B8-0848-47A6-8334-DF39B69D0878}" type="presParOf" srcId="{1DF39D03-DECD-4FA6-BBFA-5591BEA86072}" destId="{C049C460-3D97-4D73-B3DB-B5B2C330697E}" srcOrd="3" destOrd="0" presId="urn:microsoft.com/office/officeart/2005/8/layout/lProcess1"/>
    <dgm:cxn modelId="{97DD377E-53B7-4593-9B9B-89FFCB8EDD0F}" type="presParOf" srcId="{1DF39D03-DECD-4FA6-BBFA-5591BEA86072}" destId="{883601E6-AD82-44C4-B1C7-3D440114E80A}" srcOrd="4" destOrd="0" presId="urn:microsoft.com/office/officeart/2005/8/layout/lProcess1"/>
    <dgm:cxn modelId="{6662518C-61E0-4C91-ABB8-117AC97C4AEC}" type="presParOf" srcId="{1DF39D03-DECD-4FA6-BBFA-5591BEA86072}" destId="{8553127D-CD87-446E-8AAF-F3F9B9C69549}" srcOrd="5" destOrd="0" presId="urn:microsoft.com/office/officeart/2005/8/layout/lProcess1"/>
    <dgm:cxn modelId="{DC59FEA4-DEEF-4504-BDA9-D4352A5F4FCC}" type="presParOf" srcId="{1DF39D03-DECD-4FA6-BBFA-5591BEA86072}" destId="{1825C7B8-FEE0-42BF-852D-567953B070B0}" srcOrd="6" destOrd="0" presId="urn:microsoft.com/office/officeart/2005/8/layout/lProcess1"/>
    <dgm:cxn modelId="{C0F404DF-11A3-44FC-9F0D-D190E6FEDE32}" type="presParOf" srcId="{812B5DC9-B6C6-4A5D-846C-03B16C972D1C}" destId="{8542FAF8-DCD4-4E22-9F96-B12CE9FFAEB8}" srcOrd="5" destOrd="0" presId="urn:microsoft.com/office/officeart/2005/8/layout/lProcess1"/>
    <dgm:cxn modelId="{62801E10-D0CE-4622-902B-BB09372DD2FF}" type="presParOf" srcId="{812B5DC9-B6C6-4A5D-846C-03B16C972D1C}" destId="{18C06983-5B22-473F-A270-41BCE7F0C104}" srcOrd="6" destOrd="0" presId="urn:microsoft.com/office/officeart/2005/8/layout/lProcess1"/>
    <dgm:cxn modelId="{D170C65F-F1DF-4020-92AE-FBC21A734E53}" type="presParOf" srcId="{18C06983-5B22-473F-A270-41BCE7F0C104}" destId="{A65E61B4-5344-4FED-A8AF-41E54521C36D}" srcOrd="0" destOrd="0" presId="urn:microsoft.com/office/officeart/2005/8/layout/lProcess1"/>
    <dgm:cxn modelId="{3181A4A9-6781-4F1E-9902-47F64D73F542}" type="presParOf" srcId="{18C06983-5B22-473F-A270-41BCE7F0C104}" destId="{A071A62B-8591-4276-B100-BE00FB86EA56}" srcOrd="1" destOrd="0" presId="urn:microsoft.com/office/officeart/2005/8/layout/lProcess1"/>
    <dgm:cxn modelId="{CE62EA7C-7050-4406-A215-A19DB94A1437}" type="presParOf" srcId="{18C06983-5B22-473F-A270-41BCE7F0C104}" destId="{57AD26FE-4A91-45BA-B927-9DD384C10ABC}" srcOrd="2" destOrd="0" presId="urn:microsoft.com/office/officeart/2005/8/layout/lProcess1"/>
    <dgm:cxn modelId="{15BBA29A-D9D8-4840-B56A-481B2772BAEF}" type="presParOf" srcId="{18C06983-5B22-473F-A270-41BCE7F0C104}" destId="{845B3373-D79E-4C76-895F-B2F4C784173C}" srcOrd="3" destOrd="0" presId="urn:microsoft.com/office/officeart/2005/8/layout/lProcess1"/>
    <dgm:cxn modelId="{1EF56B62-8BDB-4A70-86EF-6A46A49A5718}" type="presParOf" srcId="{18C06983-5B22-473F-A270-41BCE7F0C104}" destId="{3E580A10-E0ED-40D7-A8FF-9870A97DBE00}" srcOrd="4" destOrd="0" presId="urn:microsoft.com/office/officeart/2005/8/layout/lProcess1"/>
    <dgm:cxn modelId="{CC3EE2A1-B154-4737-BBA3-8D0DECBF9C8F}" type="presParOf" srcId="{18C06983-5B22-473F-A270-41BCE7F0C104}" destId="{632387E6-5DD6-4938-AEBA-3F8D3A570715}" srcOrd="5" destOrd="0" presId="urn:microsoft.com/office/officeart/2005/8/layout/lProcess1"/>
    <dgm:cxn modelId="{ACBF1284-74AF-45AF-88B0-F46A36A86634}" type="presParOf" srcId="{18C06983-5B22-473F-A270-41BCE7F0C104}" destId="{BEE19A51-34FD-4555-98BA-21998DF5E2A9}" srcOrd="6" destOrd="0" presId="urn:microsoft.com/office/officeart/2005/8/layout/lProcess1"/>
    <dgm:cxn modelId="{8C8CE54C-3F2C-4E89-AF26-DD09E8ED7252}" type="presParOf" srcId="{812B5DC9-B6C6-4A5D-846C-03B16C972D1C}" destId="{09D995CF-A9D2-4E05-A7E4-AA2E16CBB147}" srcOrd="7" destOrd="0" presId="urn:microsoft.com/office/officeart/2005/8/layout/lProcess1"/>
    <dgm:cxn modelId="{3276EC44-9D97-4780-92EE-AAA739ACA9F4}" type="presParOf" srcId="{812B5DC9-B6C6-4A5D-846C-03B16C972D1C}" destId="{378D392C-4B87-4345-AB1E-00A8794897AD}" srcOrd="8" destOrd="0" presId="urn:microsoft.com/office/officeart/2005/8/layout/lProcess1"/>
    <dgm:cxn modelId="{E8D9ABF9-5040-4185-9ADD-85ADA375CF2F}" type="presParOf" srcId="{378D392C-4B87-4345-AB1E-00A8794897AD}" destId="{8AC5FB26-F51C-48C7-82F5-04BA5BEFF378}" srcOrd="0" destOrd="0" presId="urn:microsoft.com/office/officeart/2005/8/layout/lProcess1"/>
    <dgm:cxn modelId="{88B5EAAB-7EBD-478E-9529-0FD911F7B391}" type="presParOf" srcId="{378D392C-4B87-4345-AB1E-00A8794897AD}" destId="{BC89BB7B-FE0E-47A1-8B3C-8C0A022CE558}" srcOrd="1" destOrd="0" presId="urn:microsoft.com/office/officeart/2005/8/layout/lProcess1"/>
    <dgm:cxn modelId="{9FEB7DC7-5ED4-4345-98E2-2DF91C381D5F}" type="presParOf" srcId="{378D392C-4B87-4345-AB1E-00A8794897AD}" destId="{D80411CD-4457-4D37-B321-818CD586BDBC}" srcOrd="2" destOrd="0" presId="urn:microsoft.com/office/officeart/2005/8/layout/lProcess1"/>
    <dgm:cxn modelId="{44B4BE3B-239A-433B-B672-625330B8EBE4}" type="presParOf" srcId="{378D392C-4B87-4345-AB1E-00A8794897AD}" destId="{4C22E070-DEC5-42D5-AD9D-2A853927850E}" srcOrd="3" destOrd="0" presId="urn:microsoft.com/office/officeart/2005/8/layout/lProcess1"/>
    <dgm:cxn modelId="{B0D708D1-7682-4E52-8533-1D82408BB8DD}" type="presParOf" srcId="{378D392C-4B87-4345-AB1E-00A8794897AD}" destId="{56E8017D-EB24-4CE6-8CB1-D8AF57D20A02}" srcOrd="4" destOrd="0" presId="urn:microsoft.com/office/officeart/2005/8/layout/lProcess1"/>
    <dgm:cxn modelId="{F1839E2F-5233-40DA-8E71-6316BA29A253}" type="presParOf" srcId="{378D392C-4B87-4345-AB1E-00A8794897AD}" destId="{0C74479C-204B-4F52-92D3-CEE098AB3D3D}" srcOrd="5" destOrd="0" presId="urn:microsoft.com/office/officeart/2005/8/layout/lProcess1"/>
    <dgm:cxn modelId="{F0DD19A3-0057-487A-A5F3-7A9648A812CD}" type="presParOf" srcId="{378D392C-4B87-4345-AB1E-00A8794897AD}" destId="{C6556EDF-ACFE-4BFC-9B7C-36EC43D715DF}" srcOrd="6" destOrd="0" presId="urn:microsoft.com/office/officeart/2005/8/layout/l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8686C1D0-2B8E-4A9F-A9CD-2768F0FF3578}" type="doc">
      <dgm:prSet loTypeId="urn:microsoft.com/office/officeart/2005/8/layout/lProcess3" loCatId="process" qsTypeId="urn:microsoft.com/office/officeart/2005/8/quickstyle/simple1" qsCatId="simple" csTypeId="urn:microsoft.com/office/officeart/2005/8/colors/colorful2" csCatId="colorful" phldr="1"/>
      <dgm:spPr/>
      <dgm:t>
        <a:bodyPr/>
        <a:lstStyle/>
        <a:p>
          <a:endParaRPr lang="ru-RU"/>
        </a:p>
      </dgm:t>
    </dgm:pt>
    <dgm:pt modelId="{A59FEAD5-0776-495C-8C8A-28E13DA437CB}">
      <dgm:prSet phldrT="[Текст]" custT="1"/>
      <dgm:spPr/>
      <dgm:t>
        <a:bodyPr/>
        <a:lstStyle/>
        <a:p>
          <a:r>
            <a:rPr lang="ru-RU" sz="1400" dirty="0" smtClean="0">
              <a:solidFill>
                <a:schemeClr val="tx1"/>
              </a:solidFill>
              <a:latin typeface="Times New Roman" panose="02020603050405020304" pitchFamily="18" charset="0"/>
              <a:cs typeface="Times New Roman" panose="02020603050405020304" pitchFamily="18" charset="0"/>
            </a:rPr>
            <a:t>Адаптация мест постоянного проживания инвалидов</a:t>
          </a:r>
          <a:endParaRPr lang="ru-RU" sz="1400" dirty="0">
            <a:solidFill>
              <a:schemeClr val="tx1"/>
            </a:solidFill>
            <a:latin typeface="Times New Roman" panose="02020603050405020304" pitchFamily="18" charset="0"/>
            <a:cs typeface="Times New Roman" panose="02020603050405020304" pitchFamily="18" charset="0"/>
          </a:endParaRPr>
        </a:p>
      </dgm:t>
    </dgm:pt>
    <dgm:pt modelId="{EA1D770A-6E8C-4DB1-A219-E1E12E514A4B}" type="parTrans" cxnId="{14AE811D-9D99-41F8-9B70-57E5DEEDC33F}">
      <dgm:prSet/>
      <dgm:spPr/>
      <dgm:t>
        <a:bodyPr/>
        <a:lstStyle/>
        <a:p>
          <a:endParaRPr lang="ru-RU" sz="1400">
            <a:latin typeface="Times New Roman" panose="02020603050405020304" pitchFamily="18" charset="0"/>
            <a:cs typeface="Times New Roman" panose="02020603050405020304" pitchFamily="18" charset="0"/>
          </a:endParaRPr>
        </a:p>
      </dgm:t>
    </dgm:pt>
    <dgm:pt modelId="{3138E8AE-0CBF-4E70-BE28-20832E933B35}" type="sibTrans" cxnId="{14AE811D-9D99-41F8-9B70-57E5DEEDC33F}">
      <dgm:prSet/>
      <dgm:spPr/>
      <dgm:t>
        <a:bodyPr/>
        <a:lstStyle/>
        <a:p>
          <a:endParaRPr lang="ru-RU" sz="1400">
            <a:latin typeface="Times New Roman" panose="02020603050405020304" pitchFamily="18" charset="0"/>
            <a:cs typeface="Times New Roman" panose="02020603050405020304" pitchFamily="18" charset="0"/>
          </a:endParaRPr>
        </a:p>
      </dgm:t>
    </dgm:pt>
    <dgm:pt modelId="{1DF11808-B1DD-4DB1-80D2-A931F357488E}">
      <dgm:prSet phldrT="[Текст]" custT="1"/>
      <dgm:spPr/>
      <dgm:t>
        <a:bodyPr/>
        <a:lstStyle/>
        <a:p>
          <a:r>
            <a:rPr lang="ru-RU" sz="1400" dirty="0" smtClean="0">
              <a:latin typeface="Times New Roman" panose="02020603050405020304" pitchFamily="18" charset="0"/>
              <a:cs typeface="Times New Roman" panose="02020603050405020304" pitchFamily="18" charset="0"/>
            </a:rPr>
            <a:t>219,5 тыс. руб.</a:t>
          </a:r>
          <a:endParaRPr lang="ru-RU" sz="1400" dirty="0">
            <a:latin typeface="Times New Roman" panose="02020603050405020304" pitchFamily="18" charset="0"/>
            <a:cs typeface="Times New Roman" panose="02020603050405020304" pitchFamily="18" charset="0"/>
          </a:endParaRPr>
        </a:p>
      </dgm:t>
    </dgm:pt>
    <dgm:pt modelId="{15FB6AEE-6180-4FFD-AA7A-25D2ABCF4C79}" type="parTrans" cxnId="{00177E57-20C3-48F5-9A3C-41783EB84088}">
      <dgm:prSet/>
      <dgm:spPr/>
      <dgm:t>
        <a:bodyPr/>
        <a:lstStyle/>
        <a:p>
          <a:endParaRPr lang="ru-RU" sz="1400">
            <a:latin typeface="Times New Roman" panose="02020603050405020304" pitchFamily="18" charset="0"/>
            <a:cs typeface="Times New Roman" panose="02020603050405020304" pitchFamily="18" charset="0"/>
          </a:endParaRPr>
        </a:p>
      </dgm:t>
    </dgm:pt>
    <dgm:pt modelId="{FF5013C4-3ABD-4632-9DBB-789B5F06A25A}" type="sibTrans" cxnId="{00177E57-20C3-48F5-9A3C-41783EB84088}">
      <dgm:prSet/>
      <dgm:spPr/>
      <dgm:t>
        <a:bodyPr/>
        <a:lstStyle/>
        <a:p>
          <a:endParaRPr lang="ru-RU" sz="1400">
            <a:latin typeface="Times New Roman" panose="02020603050405020304" pitchFamily="18" charset="0"/>
            <a:cs typeface="Times New Roman" panose="02020603050405020304" pitchFamily="18" charset="0"/>
          </a:endParaRPr>
        </a:p>
      </dgm:t>
    </dgm:pt>
    <dgm:pt modelId="{0578A796-3A4F-4E81-BA9D-27458B144283}">
      <dgm:prSet phldrT="[Текст]" custT="1"/>
      <dgm:spPr/>
      <dgm:t>
        <a:bodyPr/>
        <a:lstStyle/>
        <a:p>
          <a:r>
            <a:rPr lang="ru-RU" sz="1400" dirty="0" smtClean="0">
              <a:latin typeface="Times New Roman" panose="02020603050405020304" pitchFamily="18" charset="0"/>
              <a:cs typeface="Times New Roman" panose="02020603050405020304" pitchFamily="18" charset="0"/>
            </a:rPr>
            <a:t>68 мест проживания</a:t>
          </a:r>
          <a:endParaRPr lang="ru-RU" sz="1400" dirty="0">
            <a:latin typeface="Times New Roman" panose="02020603050405020304" pitchFamily="18" charset="0"/>
            <a:cs typeface="Times New Roman" panose="02020603050405020304" pitchFamily="18" charset="0"/>
          </a:endParaRPr>
        </a:p>
      </dgm:t>
    </dgm:pt>
    <dgm:pt modelId="{2D506F70-0B8A-4885-989C-BDDAF88C9694}" type="parTrans" cxnId="{9220A5E8-98D7-4305-825D-BF551DB42A17}">
      <dgm:prSet/>
      <dgm:spPr/>
      <dgm:t>
        <a:bodyPr/>
        <a:lstStyle/>
        <a:p>
          <a:endParaRPr lang="ru-RU" sz="1400">
            <a:latin typeface="Times New Roman" panose="02020603050405020304" pitchFamily="18" charset="0"/>
            <a:cs typeface="Times New Roman" panose="02020603050405020304" pitchFamily="18" charset="0"/>
          </a:endParaRPr>
        </a:p>
      </dgm:t>
    </dgm:pt>
    <dgm:pt modelId="{DBACEF77-36CE-477A-9487-ABC47971C34C}" type="sibTrans" cxnId="{9220A5E8-98D7-4305-825D-BF551DB42A17}">
      <dgm:prSet/>
      <dgm:spPr/>
      <dgm:t>
        <a:bodyPr/>
        <a:lstStyle/>
        <a:p>
          <a:endParaRPr lang="ru-RU" sz="1400">
            <a:latin typeface="Times New Roman" panose="02020603050405020304" pitchFamily="18" charset="0"/>
            <a:cs typeface="Times New Roman" panose="02020603050405020304" pitchFamily="18" charset="0"/>
          </a:endParaRPr>
        </a:p>
      </dgm:t>
    </dgm:pt>
    <dgm:pt modelId="{A40A21DB-8686-4971-AEA6-D5A0C34982E8}">
      <dgm:prSet phldrT="[Текст]" custT="1"/>
      <dgm:spPr/>
      <dgm:t>
        <a:bodyPr/>
        <a:lstStyle/>
        <a:p>
          <a:r>
            <a:rPr lang="ru-RU" sz="1400" dirty="0" smtClean="0">
              <a:solidFill>
                <a:schemeClr val="tx1"/>
              </a:solidFill>
              <a:latin typeface="Times New Roman" panose="02020603050405020304" pitchFamily="18" charset="0"/>
              <a:cs typeface="Times New Roman" panose="02020603050405020304" pitchFamily="18" charset="0"/>
            </a:rPr>
            <a:t>Адаптация образовательных учреждений </a:t>
          </a:r>
          <a:endParaRPr lang="ru-RU" sz="1400" dirty="0">
            <a:solidFill>
              <a:schemeClr val="tx1"/>
            </a:solidFill>
            <a:latin typeface="Times New Roman" panose="02020603050405020304" pitchFamily="18" charset="0"/>
            <a:cs typeface="Times New Roman" panose="02020603050405020304" pitchFamily="18" charset="0"/>
          </a:endParaRPr>
        </a:p>
      </dgm:t>
    </dgm:pt>
    <dgm:pt modelId="{85749037-07A3-4949-B11C-0819B67EF9EE}" type="parTrans" cxnId="{80F0A951-5AED-4BBC-A812-DF07F9B7C91F}">
      <dgm:prSet/>
      <dgm:spPr/>
      <dgm:t>
        <a:bodyPr/>
        <a:lstStyle/>
        <a:p>
          <a:endParaRPr lang="ru-RU" sz="1400">
            <a:latin typeface="Times New Roman" panose="02020603050405020304" pitchFamily="18" charset="0"/>
            <a:cs typeface="Times New Roman" panose="02020603050405020304" pitchFamily="18" charset="0"/>
          </a:endParaRPr>
        </a:p>
      </dgm:t>
    </dgm:pt>
    <dgm:pt modelId="{A7B66740-676B-4879-9CB2-CE0AF27A794E}" type="sibTrans" cxnId="{80F0A951-5AED-4BBC-A812-DF07F9B7C91F}">
      <dgm:prSet/>
      <dgm:spPr/>
      <dgm:t>
        <a:bodyPr/>
        <a:lstStyle/>
        <a:p>
          <a:endParaRPr lang="ru-RU" sz="1400">
            <a:latin typeface="Times New Roman" panose="02020603050405020304" pitchFamily="18" charset="0"/>
            <a:cs typeface="Times New Roman" panose="02020603050405020304" pitchFamily="18" charset="0"/>
          </a:endParaRPr>
        </a:p>
      </dgm:t>
    </dgm:pt>
    <dgm:pt modelId="{B0A87696-AAAD-4866-A9BB-7EAD8430458E}">
      <dgm:prSet phldrT="[Текст]" custT="1"/>
      <dgm:spPr/>
      <dgm:t>
        <a:bodyPr/>
        <a:lstStyle/>
        <a:p>
          <a:r>
            <a:rPr lang="ru-RU" sz="1400" dirty="0" smtClean="0">
              <a:latin typeface="Times New Roman" panose="02020603050405020304" pitchFamily="18" charset="0"/>
              <a:cs typeface="Times New Roman" panose="02020603050405020304" pitchFamily="18" charset="0"/>
            </a:rPr>
            <a:t>707,1 тыс. руб.</a:t>
          </a:r>
          <a:endParaRPr lang="ru-RU" sz="1400" dirty="0">
            <a:latin typeface="Times New Roman" panose="02020603050405020304" pitchFamily="18" charset="0"/>
            <a:cs typeface="Times New Roman" panose="02020603050405020304" pitchFamily="18" charset="0"/>
          </a:endParaRPr>
        </a:p>
      </dgm:t>
    </dgm:pt>
    <dgm:pt modelId="{29CFA8A0-F9C4-4820-B13C-989FFB753DD5}" type="parTrans" cxnId="{A3E7C94A-EA27-4526-9BDF-F110898A58C6}">
      <dgm:prSet/>
      <dgm:spPr/>
      <dgm:t>
        <a:bodyPr/>
        <a:lstStyle/>
        <a:p>
          <a:endParaRPr lang="ru-RU" sz="1400">
            <a:latin typeface="Times New Roman" panose="02020603050405020304" pitchFamily="18" charset="0"/>
            <a:cs typeface="Times New Roman" panose="02020603050405020304" pitchFamily="18" charset="0"/>
          </a:endParaRPr>
        </a:p>
      </dgm:t>
    </dgm:pt>
    <dgm:pt modelId="{79A8CC28-C903-49B7-871A-E925B33B3E95}" type="sibTrans" cxnId="{A3E7C94A-EA27-4526-9BDF-F110898A58C6}">
      <dgm:prSet/>
      <dgm:spPr/>
      <dgm:t>
        <a:bodyPr/>
        <a:lstStyle/>
        <a:p>
          <a:endParaRPr lang="ru-RU" sz="1400">
            <a:latin typeface="Times New Roman" panose="02020603050405020304" pitchFamily="18" charset="0"/>
            <a:cs typeface="Times New Roman" panose="02020603050405020304" pitchFamily="18" charset="0"/>
          </a:endParaRPr>
        </a:p>
      </dgm:t>
    </dgm:pt>
    <dgm:pt modelId="{43F9A0B6-6EBF-41A4-A6C5-EBD4DE47CA9E}">
      <dgm:prSet phldrT="[Текст]" custT="1"/>
      <dgm:spPr/>
      <dgm:t>
        <a:bodyPr/>
        <a:lstStyle/>
        <a:p>
          <a:r>
            <a:rPr lang="ru-RU" sz="1400" dirty="0" smtClean="0">
              <a:latin typeface="Times New Roman" panose="02020603050405020304" pitchFamily="18" charset="0"/>
              <a:cs typeface="Times New Roman" panose="02020603050405020304" pitchFamily="18" charset="0"/>
            </a:rPr>
            <a:t>1 объект</a:t>
          </a:r>
          <a:endParaRPr lang="ru-RU" sz="1400" dirty="0">
            <a:latin typeface="Times New Roman" panose="02020603050405020304" pitchFamily="18" charset="0"/>
            <a:cs typeface="Times New Roman" panose="02020603050405020304" pitchFamily="18" charset="0"/>
          </a:endParaRPr>
        </a:p>
      </dgm:t>
    </dgm:pt>
    <dgm:pt modelId="{D8437FEB-A415-4A48-97FD-6A8693ADCFB2}" type="parTrans" cxnId="{34371D19-1158-40A7-A776-6A7D77FCE101}">
      <dgm:prSet/>
      <dgm:spPr/>
      <dgm:t>
        <a:bodyPr/>
        <a:lstStyle/>
        <a:p>
          <a:endParaRPr lang="ru-RU" sz="1400">
            <a:latin typeface="Times New Roman" panose="02020603050405020304" pitchFamily="18" charset="0"/>
            <a:cs typeface="Times New Roman" panose="02020603050405020304" pitchFamily="18" charset="0"/>
          </a:endParaRPr>
        </a:p>
      </dgm:t>
    </dgm:pt>
    <dgm:pt modelId="{53724A97-0C7A-47D8-8162-9DB00F3D1FBC}" type="sibTrans" cxnId="{34371D19-1158-40A7-A776-6A7D77FCE101}">
      <dgm:prSet/>
      <dgm:spPr/>
      <dgm:t>
        <a:bodyPr/>
        <a:lstStyle/>
        <a:p>
          <a:endParaRPr lang="ru-RU" sz="1400">
            <a:latin typeface="Times New Roman" panose="02020603050405020304" pitchFamily="18" charset="0"/>
            <a:cs typeface="Times New Roman" panose="02020603050405020304" pitchFamily="18" charset="0"/>
          </a:endParaRPr>
        </a:p>
      </dgm:t>
    </dgm:pt>
    <dgm:pt modelId="{B5498DA4-0EC9-42DD-891A-CD84F6FB1239}">
      <dgm:prSet custT="1"/>
      <dgm:spPr/>
      <dgm:t>
        <a:bodyPr/>
        <a:lstStyle/>
        <a:p>
          <a:r>
            <a:rPr lang="ru-RU" sz="1400" smtClean="0">
              <a:latin typeface="Times New Roman" panose="02020603050405020304" pitchFamily="18" charset="0"/>
              <a:cs typeface="Times New Roman" panose="02020603050405020304" pitchFamily="18" charset="0"/>
            </a:rPr>
            <a:t>Адаптация учреждений физкультуры и спорта</a:t>
          </a:r>
          <a:endParaRPr lang="ru-RU" sz="1400">
            <a:latin typeface="Times New Roman" panose="02020603050405020304" pitchFamily="18" charset="0"/>
            <a:cs typeface="Times New Roman" panose="02020603050405020304" pitchFamily="18" charset="0"/>
          </a:endParaRPr>
        </a:p>
      </dgm:t>
    </dgm:pt>
    <dgm:pt modelId="{88EA905A-7951-4F85-9E9C-99337E5BAD1A}" type="parTrans" cxnId="{9BE26C04-F1C7-4799-B804-5DB5FD4F3709}">
      <dgm:prSet/>
      <dgm:spPr/>
      <dgm:t>
        <a:bodyPr/>
        <a:lstStyle/>
        <a:p>
          <a:endParaRPr lang="ru-RU" sz="1400">
            <a:latin typeface="Times New Roman" panose="02020603050405020304" pitchFamily="18" charset="0"/>
            <a:cs typeface="Times New Roman" panose="02020603050405020304" pitchFamily="18" charset="0"/>
          </a:endParaRPr>
        </a:p>
      </dgm:t>
    </dgm:pt>
    <dgm:pt modelId="{5A5F59FD-ECBA-4093-849D-3BD4BEE9F1E2}" type="sibTrans" cxnId="{9BE26C04-F1C7-4799-B804-5DB5FD4F3709}">
      <dgm:prSet/>
      <dgm:spPr/>
      <dgm:t>
        <a:bodyPr/>
        <a:lstStyle/>
        <a:p>
          <a:endParaRPr lang="ru-RU" sz="1400">
            <a:latin typeface="Times New Roman" panose="02020603050405020304" pitchFamily="18" charset="0"/>
            <a:cs typeface="Times New Roman" panose="02020603050405020304" pitchFamily="18" charset="0"/>
          </a:endParaRPr>
        </a:p>
      </dgm:t>
    </dgm:pt>
    <dgm:pt modelId="{361786B2-2079-4B57-B165-11FD9FDFF254}">
      <dgm:prSet custT="1"/>
      <dgm:spPr/>
      <dgm:t>
        <a:bodyPr/>
        <a:lstStyle/>
        <a:p>
          <a:r>
            <a:rPr lang="ru-RU" sz="1400" dirty="0" smtClean="0">
              <a:latin typeface="Times New Roman" panose="02020603050405020304" pitchFamily="18" charset="0"/>
              <a:cs typeface="Times New Roman" panose="02020603050405020304" pitchFamily="18" charset="0"/>
            </a:rPr>
            <a:t>130,3 тыс. руб.</a:t>
          </a:r>
          <a:endParaRPr lang="ru-RU" sz="1400" dirty="0">
            <a:latin typeface="Times New Roman" panose="02020603050405020304" pitchFamily="18" charset="0"/>
            <a:cs typeface="Times New Roman" panose="02020603050405020304" pitchFamily="18" charset="0"/>
          </a:endParaRPr>
        </a:p>
      </dgm:t>
    </dgm:pt>
    <dgm:pt modelId="{B081D427-BF3E-4EC0-A31A-95A570D7C321}" type="parTrans" cxnId="{6D8A0C37-3A5C-4198-8137-7BA3DAD02D99}">
      <dgm:prSet/>
      <dgm:spPr/>
      <dgm:t>
        <a:bodyPr/>
        <a:lstStyle/>
        <a:p>
          <a:endParaRPr lang="ru-RU" sz="1400">
            <a:latin typeface="Times New Roman" panose="02020603050405020304" pitchFamily="18" charset="0"/>
            <a:cs typeface="Times New Roman" panose="02020603050405020304" pitchFamily="18" charset="0"/>
          </a:endParaRPr>
        </a:p>
      </dgm:t>
    </dgm:pt>
    <dgm:pt modelId="{7CCE0B2D-3C34-4DCC-B193-B812C9DC5F1E}" type="sibTrans" cxnId="{6D8A0C37-3A5C-4198-8137-7BA3DAD02D99}">
      <dgm:prSet/>
      <dgm:spPr/>
      <dgm:t>
        <a:bodyPr/>
        <a:lstStyle/>
        <a:p>
          <a:endParaRPr lang="ru-RU" sz="1400">
            <a:latin typeface="Times New Roman" panose="02020603050405020304" pitchFamily="18" charset="0"/>
            <a:cs typeface="Times New Roman" panose="02020603050405020304" pitchFamily="18" charset="0"/>
          </a:endParaRPr>
        </a:p>
      </dgm:t>
    </dgm:pt>
    <dgm:pt modelId="{48FBB548-B60B-4FC3-BC4B-3DD9ED97C6AB}">
      <dgm:prSet custT="1"/>
      <dgm:spPr/>
      <dgm:t>
        <a:bodyPr/>
        <a:lstStyle/>
        <a:p>
          <a:r>
            <a:rPr lang="ru-RU" sz="1400" dirty="0" smtClean="0">
              <a:latin typeface="Times New Roman" panose="02020603050405020304" pitchFamily="18" charset="0"/>
              <a:cs typeface="Times New Roman" panose="02020603050405020304" pitchFamily="18" charset="0"/>
            </a:rPr>
            <a:t>2 объекта</a:t>
          </a:r>
          <a:endParaRPr lang="ru-RU" sz="1400" dirty="0">
            <a:latin typeface="Times New Roman" panose="02020603050405020304" pitchFamily="18" charset="0"/>
            <a:cs typeface="Times New Roman" panose="02020603050405020304" pitchFamily="18" charset="0"/>
          </a:endParaRPr>
        </a:p>
      </dgm:t>
    </dgm:pt>
    <dgm:pt modelId="{3540374B-2E9A-42CA-AB3F-3DC79447C9BF}" type="parTrans" cxnId="{2E873EB9-A941-43B7-AFC2-9F3B17A68880}">
      <dgm:prSet/>
      <dgm:spPr/>
      <dgm:t>
        <a:bodyPr/>
        <a:lstStyle/>
        <a:p>
          <a:endParaRPr lang="ru-RU" sz="1400">
            <a:latin typeface="Times New Roman" panose="02020603050405020304" pitchFamily="18" charset="0"/>
            <a:cs typeface="Times New Roman" panose="02020603050405020304" pitchFamily="18" charset="0"/>
          </a:endParaRPr>
        </a:p>
      </dgm:t>
    </dgm:pt>
    <dgm:pt modelId="{3275DE6B-FB37-4A93-B131-A0EFE32EBB9F}" type="sibTrans" cxnId="{2E873EB9-A941-43B7-AFC2-9F3B17A68880}">
      <dgm:prSet/>
      <dgm:spPr/>
      <dgm:t>
        <a:bodyPr/>
        <a:lstStyle/>
        <a:p>
          <a:endParaRPr lang="ru-RU" sz="1400">
            <a:latin typeface="Times New Roman" panose="02020603050405020304" pitchFamily="18" charset="0"/>
            <a:cs typeface="Times New Roman" panose="02020603050405020304" pitchFamily="18" charset="0"/>
          </a:endParaRPr>
        </a:p>
      </dgm:t>
    </dgm:pt>
    <dgm:pt modelId="{27A50CCE-AC2A-423C-A594-98D1C5745A5D}">
      <dgm:prSet custT="1"/>
      <dgm:spPr/>
      <dgm:t>
        <a:bodyPr/>
        <a:lstStyle/>
        <a:p>
          <a:r>
            <a:rPr lang="ru-RU" sz="1400" smtClean="0">
              <a:latin typeface="Times New Roman" panose="02020603050405020304" pitchFamily="18" charset="0"/>
              <a:cs typeface="Times New Roman" panose="02020603050405020304" pitchFamily="18" charset="0"/>
            </a:rPr>
            <a:t>Адаптация учреждений культуры</a:t>
          </a:r>
          <a:endParaRPr lang="ru-RU" sz="1400">
            <a:latin typeface="Times New Roman" panose="02020603050405020304" pitchFamily="18" charset="0"/>
            <a:cs typeface="Times New Roman" panose="02020603050405020304" pitchFamily="18" charset="0"/>
          </a:endParaRPr>
        </a:p>
      </dgm:t>
    </dgm:pt>
    <dgm:pt modelId="{F37F0C3D-E1A3-4CCA-BC43-EF301F576C54}" type="parTrans" cxnId="{45B82525-685C-475F-99BD-EF906AAACE9D}">
      <dgm:prSet/>
      <dgm:spPr/>
      <dgm:t>
        <a:bodyPr/>
        <a:lstStyle/>
        <a:p>
          <a:endParaRPr lang="ru-RU" sz="1400">
            <a:latin typeface="Times New Roman" panose="02020603050405020304" pitchFamily="18" charset="0"/>
            <a:cs typeface="Times New Roman" panose="02020603050405020304" pitchFamily="18" charset="0"/>
          </a:endParaRPr>
        </a:p>
      </dgm:t>
    </dgm:pt>
    <dgm:pt modelId="{6AD8DDE6-CE82-4210-8664-DC8F29AA3485}" type="sibTrans" cxnId="{45B82525-685C-475F-99BD-EF906AAACE9D}">
      <dgm:prSet/>
      <dgm:spPr/>
      <dgm:t>
        <a:bodyPr/>
        <a:lstStyle/>
        <a:p>
          <a:endParaRPr lang="ru-RU" sz="1400">
            <a:latin typeface="Times New Roman" panose="02020603050405020304" pitchFamily="18" charset="0"/>
            <a:cs typeface="Times New Roman" panose="02020603050405020304" pitchFamily="18" charset="0"/>
          </a:endParaRPr>
        </a:p>
      </dgm:t>
    </dgm:pt>
    <dgm:pt modelId="{74C1832A-11B5-4DA3-83FB-B6FB27078752}">
      <dgm:prSet custT="1"/>
      <dgm:spPr/>
      <dgm:t>
        <a:bodyPr/>
        <a:lstStyle/>
        <a:p>
          <a:r>
            <a:rPr lang="ru-RU" sz="1400" dirty="0" smtClean="0">
              <a:latin typeface="Times New Roman" panose="02020603050405020304" pitchFamily="18" charset="0"/>
              <a:cs typeface="Times New Roman" panose="02020603050405020304" pitchFamily="18" charset="0"/>
            </a:rPr>
            <a:t>130,3 тыс. руб.</a:t>
          </a:r>
          <a:endParaRPr lang="ru-RU" sz="1400" dirty="0">
            <a:latin typeface="Times New Roman" panose="02020603050405020304" pitchFamily="18" charset="0"/>
            <a:cs typeface="Times New Roman" panose="02020603050405020304" pitchFamily="18" charset="0"/>
          </a:endParaRPr>
        </a:p>
      </dgm:t>
    </dgm:pt>
    <dgm:pt modelId="{2B25E3B3-74CE-46A4-95D3-348BAC8E341E}" type="parTrans" cxnId="{D36534BD-7362-4C21-809E-A649DCA7B9A6}">
      <dgm:prSet/>
      <dgm:spPr/>
      <dgm:t>
        <a:bodyPr/>
        <a:lstStyle/>
        <a:p>
          <a:endParaRPr lang="ru-RU" sz="1400">
            <a:latin typeface="Times New Roman" panose="02020603050405020304" pitchFamily="18" charset="0"/>
            <a:cs typeface="Times New Roman" panose="02020603050405020304" pitchFamily="18" charset="0"/>
          </a:endParaRPr>
        </a:p>
      </dgm:t>
    </dgm:pt>
    <dgm:pt modelId="{C5389D38-916E-4A3F-82B1-55E152FBA2C2}" type="sibTrans" cxnId="{D36534BD-7362-4C21-809E-A649DCA7B9A6}">
      <dgm:prSet/>
      <dgm:spPr/>
      <dgm:t>
        <a:bodyPr/>
        <a:lstStyle/>
        <a:p>
          <a:endParaRPr lang="ru-RU" sz="1400">
            <a:latin typeface="Times New Roman" panose="02020603050405020304" pitchFamily="18" charset="0"/>
            <a:cs typeface="Times New Roman" panose="02020603050405020304" pitchFamily="18" charset="0"/>
          </a:endParaRPr>
        </a:p>
      </dgm:t>
    </dgm:pt>
    <dgm:pt modelId="{529369C8-74A5-44BB-94B1-A0401B25ECA9}">
      <dgm:prSet custT="1"/>
      <dgm:spPr/>
      <dgm:t>
        <a:bodyPr/>
        <a:lstStyle/>
        <a:p>
          <a:r>
            <a:rPr lang="ru-RU" sz="1400" dirty="0" smtClean="0">
              <a:latin typeface="Times New Roman" panose="02020603050405020304" pitchFamily="18" charset="0"/>
              <a:cs typeface="Times New Roman" panose="02020603050405020304" pitchFamily="18" charset="0"/>
            </a:rPr>
            <a:t>2 объектов</a:t>
          </a:r>
          <a:endParaRPr lang="ru-RU" sz="1400" dirty="0">
            <a:latin typeface="Times New Roman" panose="02020603050405020304" pitchFamily="18" charset="0"/>
            <a:cs typeface="Times New Roman" panose="02020603050405020304" pitchFamily="18" charset="0"/>
          </a:endParaRPr>
        </a:p>
      </dgm:t>
    </dgm:pt>
    <dgm:pt modelId="{5D7D6D57-C86D-4256-A582-1FFF18CC433B}" type="parTrans" cxnId="{D6390A63-0DF1-486F-A114-11724E6C785B}">
      <dgm:prSet/>
      <dgm:spPr/>
      <dgm:t>
        <a:bodyPr/>
        <a:lstStyle/>
        <a:p>
          <a:endParaRPr lang="ru-RU" sz="1400">
            <a:latin typeface="Times New Roman" panose="02020603050405020304" pitchFamily="18" charset="0"/>
            <a:cs typeface="Times New Roman" panose="02020603050405020304" pitchFamily="18" charset="0"/>
          </a:endParaRPr>
        </a:p>
      </dgm:t>
    </dgm:pt>
    <dgm:pt modelId="{BCCA79A5-51CB-492C-86FE-858006D68953}" type="sibTrans" cxnId="{D6390A63-0DF1-486F-A114-11724E6C785B}">
      <dgm:prSet/>
      <dgm:spPr/>
      <dgm:t>
        <a:bodyPr/>
        <a:lstStyle/>
        <a:p>
          <a:endParaRPr lang="ru-RU" sz="1400">
            <a:latin typeface="Times New Roman" panose="02020603050405020304" pitchFamily="18" charset="0"/>
            <a:cs typeface="Times New Roman" panose="02020603050405020304" pitchFamily="18" charset="0"/>
          </a:endParaRPr>
        </a:p>
      </dgm:t>
    </dgm:pt>
    <dgm:pt modelId="{1F9D51F8-D520-4620-BEDE-EACFC3D558A2}" type="pres">
      <dgm:prSet presAssocID="{8686C1D0-2B8E-4A9F-A9CD-2768F0FF3578}" presName="Name0" presStyleCnt="0">
        <dgm:presLayoutVars>
          <dgm:chPref val="3"/>
          <dgm:dir/>
          <dgm:animLvl val="lvl"/>
          <dgm:resizeHandles/>
        </dgm:presLayoutVars>
      </dgm:prSet>
      <dgm:spPr/>
      <dgm:t>
        <a:bodyPr/>
        <a:lstStyle/>
        <a:p>
          <a:endParaRPr lang="ru-RU"/>
        </a:p>
      </dgm:t>
    </dgm:pt>
    <dgm:pt modelId="{27C02C30-89AD-4FDE-B1B9-EBB69F3D7A3D}" type="pres">
      <dgm:prSet presAssocID="{A59FEAD5-0776-495C-8C8A-28E13DA437CB}" presName="horFlow" presStyleCnt="0"/>
      <dgm:spPr/>
    </dgm:pt>
    <dgm:pt modelId="{4FB00F8E-60DF-49F5-A957-878FA7A01CFA}" type="pres">
      <dgm:prSet presAssocID="{A59FEAD5-0776-495C-8C8A-28E13DA437CB}" presName="bigChev" presStyleLbl="node1" presStyleIdx="0" presStyleCnt="4"/>
      <dgm:spPr/>
      <dgm:t>
        <a:bodyPr/>
        <a:lstStyle/>
        <a:p>
          <a:endParaRPr lang="ru-RU"/>
        </a:p>
      </dgm:t>
    </dgm:pt>
    <dgm:pt modelId="{645A921B-7AD5-4C4D-AD3E-FCA1B9507CED}" type="pres">
      <dgm:prSet presAssocID="{15FB6AEE-6180-4FFD-AA7A-25D2ABCF4C79}" presName="parTrans" presStyleCnt="0"/>
      <dgm:spPr/>
    </dgm:pt>
    <dgm:pt modelId="{C3E3E666-BB51-4FF4-B7CC-F88A4B4097F2}" type="pres">
      <dgm:prSet presAssocID="{1DF11808-B1DD-4DB1-80D2-A931F357488E}" presName="node" presStyleLbl="alignAccFollowNode1" presStyleIdx="0" presStyleCnt="8">
        <dgm:presLayoutVars>
          <dgm:bulletEnabled val="1"/>
        </dgm:presLayoutVars>
      </dgm:prSet>
      <dgm:spPr/>
      <dgm:t>
        <a:bodyPr/>
        <a:lstStyle/>
        <a:p>
          <a:endParaRPr lang="ru-RU"/>
        </a:p>
      </dgm:t>
    </dgm:pt>
    <dgm:pt modelId="{9A892226-C72B-498F-B94E-241CE0CFAE0A}" type="pres">
      <dgm:prSet presAssocID="{FF5013C4-3ABD-4632-9DBB-789B5F06A25A}" presName="sibTrans" presStyleCnt="0"/>
      <dgm:spPr/>
    </dgm:pt>
    <dgm:pt modelId="{892738BE-3EEF-44A5-82DD-F65790DC6402}" type="pres">
      <dgm:prSet presAssocID="{0578A796-3A4F-4E81-BA9D-27458B144283}" presName="node" presStyleLbl="alignAccFollowNode1" presStyleIdx="1" presStyleCnt="8">
        <dgm:presLayoutVars>
          <dgm:bulletEnabled val="1"/>
        </dgm:presLayoutVars>
      </dgm:prSet>
      <dgm:spPr/>
      <dgm:t>
        <a:bodyPr/>
        <a:lstStyle/>
        <a:p>
          <a:endParaRPr lang="ru-RU"/>
        </a:p>
      </dgm:t>
    </dgm:pt>
    <dgm:pt modelId="{94167EB0-3071-4C23-8BF9-B9BFD857120F}" type="pres">
      <dgm:prSet presAssocID="{A59FEAD5-0776-495C-8C8A-28E13DA437CB}" presName="vSp" presStyleCnt="0"/>
      <dgm:spPr/>
    </dgm:pt>
    <dgm:pt modelId="{2359AF44-F839-45AA-9ECC-73DFFD13F1BD}" type="pres">
      <dgm:prSet presAssocID="{A40A21DB-8686-4971-AEA6-D5A0C34982E8}" presName="horFlow" presStyleCnt="0"/>
      <dgm:spPr/>
    </dgm:pt>
    <dgm:pt modelId="{49B8F7F3-961B-4539-9968-892A21CF85BA}" type="pres">
      <dgm:prSet presAssocID="{A40A21DB-8686-4971-AEA6-D5A0C34982E8}" presName="bigChev" presStyleLbl="node1" presStyleIdx="1" presStyleCnt="4"/>
      <dgm:spPr/>
      <dgm:t>
        <a:bodyPr/>
        <a:lstStyle/>
        <a:p>
          <a:endParaRPr lang="ru-RU"/>
        </a:p>
      </dgm:t>
    </dgm:pt>
    <dgm:pt modelId="{569D5C8E-7CA0-4A55-9FD4-BC4D1BADC0F6}" type="pres">
      <dgm:prSet presAssocID="{29CFA8A0-F9C4-4820-B13C-989FFB753DD5}" presName="parTrans" presStyleCnt="0"/>
      <dgm:spPr/>
    </dgm:pt>
    <dgm:pt modelId="{A46F2361-64BA-4FFD-AB87-18E95B62D8B4}" type="pres">
      <dgm:prSet presAssocID="{B0A87696-AAAD-4866-A9BB-7EAD8430458E}" presName="node" presStyleLbl="alignAccFollowNode1" presStyleIdx="2" presStyleCnt="8">
        <dgm:presLayoutVars>
          <dgm:bulletEnabled val="1"/>
        </dgm:presLayoutVars>
      </dgm:prSet>
      <dgm:spPr/>
      <dgm:t>
        <a:bodyPr/>
        <a:lstStyle/>
        <a:p>
          <a:endParaRPr lang="ru-RU"/>
        </a:p>
      </dgm:t>
    </dgm:pt>
    <dgm:pt modelId="{BD4CC578-C26F-443F-9C82-838E4B8474EB}" type="pres">
      <dgm:prSet presAssocID="{79A8CC28-C903-49B7-871A-E925B33B3E95}" presName="sibTrans" presStyleCnt="0"/>
      <dgm:spPr/>
    </dgm:pt>
    <dgm:pt modelId="{69A3B216-4E68-4230-81AB-4EADA6E0A316}" type="pres">
      <dgm:prSet presAssocID="{43F9A0B6-6EBF-41A4-A6C5-EBD4DE47CA9E}" presName="node" presStyleLbl="alignAccFollowNode1" presStyleIdx="3" presStyleCnt="8">
        <dgm:presLayoutVars>
          <dgm:bulletEnabled val="1"/>
        </dgm:presLayoutVars>
      </dgm:prSet>
      <dgm:spPr/>
      <dgm:t>
        <a:bodyPr/>
        <a:lstStyle/>
        <a:p>
          <a:endParaRPr lang="ru-RU"/>
        </a:p>
      </dgm:t>
    </dgm:pt>
    <dgm:pt modelId="{D87C99EF-A187-4F33-8097-941638ADC9C9}" type="pres">
      <dgm:prSet presAssocID="{A40A21DB-8686-4971-AEA6-D5A0C34982E8}" presName="vSp" presStyleCnt="0"/>
      <dgm:spPr/>
    </dgm:pt>
    <dgm:pt modelId="{B76DCFFF-5A5D-4682-8DE2-CB94B0817CD4}" type="pres">
      <dgm:prSet presAssocID="{B5498DA4-0EC9-42DD-891A-CD84F6FB1239}" presName="horFlow" presStyleCnt="0"/>
      <dgm:spPr/>
    </dgm:pt>
    <dgm:pt modelId="{D6F42256-58BA-4326-9E03-BD823BE39135}" type="pres">
      <dgm:prSet presAssocID="{B5498DA4-0EC9-42DD-891A-CD84F6FB1239}" presName="bigChev" presStyleLbl="node1" presStyleIdx="2" presStyleCnt="4"/>
      <dgm:spPr/>
      <dgm:t>
        <a:bodyPr/>
        <a:lstStyle/>
        <a:p>
          <a:endParaRPr lang="ru-RU"/>
        </a:p>
      </dgm:t>
    </dgm:pt>
    <dgm:pt modelId="{CB0AF4A7-8822-474F-9C0B-72F880F4556C}" type="pres">
      <dgm:prSet presAssocID="{B081D427-BF3E-4EC0-A31A-95A570D7C321}" presName="parTrans" presStyleCnt="0"/>
      <dgm:spPr/>
    </dgm:pt>
    <dgm:pt modelId="{EC1CC27A-DA00-472F-9F63-B4DF60D84FF8}" type="pres">
      <dgm:prSet presAssocID="{361786B2-2079-4B57-B165-11FD9FDFF254}" presName="node" presStyleLbl="alignAccFollowNode1" presStyleIdx="4" presStyleCnt="8">
        <dgm:presLayoutVars>
          <dgm:bulletEnabled val="1"/>
        </dgm:presLayoutVars>
      </dgm:prSet>
      <dgm:spPr/>
      <dgm:t>
        <a:bodyPr/>
        <a:lstStyle/>
        <a:p>
          <a:endParaRPr lang="ru-RU"/>
        </a:p>
      </dgm:t>
    </dgm:pt>
    <dgm:pt modelId="{49262B59-37B8-4857-B9F8-5F7695F597EC}" type="pres">
      <dgm:prSet presAssocID="{7CCE0B2D-3C34-4DCC-B193-B812C9DC5F1E}" presName="sibTrans" presStyleCnt="0"/>
      <dgm:spPr/>
    </dgm:pt>
    <dgm:pt modelId="{67C170CB-AF1D-4CED-8E22-7B68FCB4F4E2}" type="pres">
      <dgm:prSet presAssocID="{48FBB548-B60B-4FC3-BC4B-3DD9ED97C6AB}" presName="node" presStyleLbl="alignAccFollowNode1" presStyleIdx="5" presStyleCnt="8">
        <dgm:presLayoutVars>
          <dgm:bulletEnabled val="1"/>
        </dgm:presLayoutVars>
      </dgm:prSet>
      <dgm:spPr/>
      <dgm:t>
        <a:bodyPr/>
        <a:lstStyle/>
        <a:p>
          <a:endParaRPr lang="ru-RU"/>
        </a:p>
      </dgm:t>
    </dgm:pt>
    <dgm:pt modelId="{2BCD94FD-FFDF-45D3-A25B-4DCDC42FFE80}" type="pres">
      <dgm:prSet presAssocID="{B5498DA4-0EC9-42DD-891A-CD84F6FB1239}" presName="vSp" presStyleCnt="0"/>
      <dgm:spPr/>
    </dgm:pt>
    <dgm:pt modelId="{8A385050-4523-4DA5-988D-FF1314BD5557}" type="pres">
      <dgm:prSet presAssocID="{27A50CCE-AC2A-423C-A594-98D1C5745A5D}" presName="horFlow" presStyleCnt="0"/>
      <dgm:spPr/>
    </dgm:pt>
    <dgm:pt modelId="{741D05BD-AF35-4C4A-BD77-8EA275F368DD}" type="pres">
      <dgm:prSet presAssocID="{27A50CCE-AC2A-423C-A594-98D1C5745A5D}" presName="bigChev" presStyleLbl="node1" presStyleIdx="3" presStyleCnt="4"/>
      <dgm:spPr/>
      <dgm:t>
        <a:bodyPr/>
        <a:lstStyle/>
        <a:p>
          <a:endParaRPr lang="ru-RU"/>
        </a:p>
      </dgm:t>
    </dgm:pt>
    <dgm:pt modelId="{89A6552B-F0B0-4BD9-8D03-4B0CC170F220}" type="pres">
      <dgm:prSet presAssocID="{2B25E3B3-74CE-46A4-95D3-348BAC8E341E}" presName="parTrans" presStyleCnt="0"/>
      <dgm:spPr/>
    </dgm:pt>
    <dgm:pt modelId="{D2DC4247-73C5-44FF-8430-01B6B61A5E9B}" type="pres">
      <dgm:prSet presAssocID="{74C1832A-11B5-4DA3-83FB-B6FB27078752}" presName="node" presStyleLbl="alignAccFollowNode1" presStyleIdx="6" presStyleCnt="8">
        <dgm:presLayoutVars>
          <dgm:bulletEnabled val="1"/>
        </dgm:presLayoutVars>
      </dgm:prSet>
      <dgm:spPr/>
      <dgm:t>
        <a:bodyPr/>
        <a:lstStyle/>
        <a:p>
          <a:endParaRPr lang="ru-RU"/>
        </a:p>
      </dgm:t>
    </dgm:pt>
    <dgm:pt modelId="{1DF64421-D689-4378-BEC0-E342CEE5D36F}" type="pres">
      <dgm:prSet presAssocID="{C5389D38-916E-4A3F-82B1-55E152FBA2C2}" presName="sibTrans" presStyleCnt="0"/>
      <dgm:spPr/>
    </dgm:pt>
    <dgm:pt modelId="{0B2B1EAA-D908-4959-9EF5-D7B2D7F01FEB}" type="pres">
      <dgm:prSet presAssocID="{529369C8-74A5-44BB-94B1-A0401B25ECA9}" presName="node" presStyleLbl="alignAccFollowNode1" presStyleIdx="7" presStyleCnt="8">
        <dgm:presLayoutVars>
          <dgm:bulletEnabled val="1"/>
        </dgm:presLayoutVars>
      </dgm:prSet>
      <dgm:spPr/>
      <dgm:t>
        <a:bodyPr/>
        <a:lstStyle/>
        <a:p>
          <a:endParaRPr lang="ru-RU"/>
        </a:p>
      </dgm:t>
    </dgm:pt>
  </dgm:ptLst>
  <dgm:cxnLst>
    <dgm:cxn modelId="{2E873EB9-A941-43B7-AFC2-9F3B17A68880}" srcId="{B5498DA4-0EC9-42DD-891A-CD84F6FB1239}" destId="{48FBB548-B60B-4FC3-BC4B-3DD9ED97C6AB}" srcOrd="1" destOrd="0" parTransId="{3540374B-2E9A-42CA-AB3F-3DC79447C9BF}" sibTransId="{3275DE6B-FB37-4A93-B131-A0EFE32EBB9F}"/>
    <dgm:cxn modelId="{D36534BD-7362-4C21-809E-A649DCA7B9A6}" srcId="{27A50CCE-AC2A-423C-A594-98D1C5745A5D}" destId="{74C1832A-11B5-4DA3-83FB-B6FB27078752}" srcOrd="0" destOrd="0" parTransId="{2B25E3B3-74CE-46A4-95D3-348BAC8E341E}" sibTransId="{C5389D38-916E-4A3F-82B1-55E152FBA2C2}"/>
    <dgm:cxn modelId="{194942F1-8EC4-4776-B35C-C041C1E054B7}" type="presOf" srcId="{48FBB548-B60B-4FC3-BC4B-3DD9ED97C6AB}" destId="{67C170CB-AF1D-4CED-8E22-7B68FCB4F4E2}" srcOrd="0" destOrd="0" presId="urn:microsoft.com/office/officeart/2005/8/layout/lProcess3"/>
    <dgm:cxn modelId="{D6390A63-0DF1-486F-A114-11724E6C785B}" srcId="{27A50CCE-AC2A-423C-A594-98D1C5745A5D}" destId="{529369C8-74A5-44BB-94B1-A0401B25ECA9}" srcOrd="1" destOrd="0" parTransId="{5D7D6D57-C86D-4256-A582-1FFF18CC433B}" sibTransId="{BCCA79A5-51CB-492C-86FE-858006D68953}"/>
    <dgm:cxn modelId="{B09B3481-3CCA-4123-BF1E-993DB10BEA16}" type="presOf" srcId="{27A50CCE-AC2A-423C-A594-98D1C5745A5D}" destId="{741D05BD-AF35-4C4A-BD77-8EA275F368DD}" srcOrd="0" destOrd="0" presId="urn:microsoft.com/office/officeart/2005/8/layout/lProcess3"/>
    <dgm:cxn modelId="{9BE26C04-F1C7-4799-B804-5DB5FD4F3709}" srcId="{8686C1D0-2B8E-4A9F-A9CD-2768F0FF3578}" destId="{B5498DA4-0EC9-42DD-891A-CD84F6FB1239}" srcOrd="2" destOrd="0" parTransId="{88EA905A-7951-4F85-9E9C-99337E5BAD1A}" sibTransId="{5A5F59FD-ECBA-4093-849D-3BD4BEE9F1E2}"/>
    <dgm:cxn modelId="{AA37AC89-BE10-4ADB-90D8-039E26B4B8CD}" type="presOf" srcId="{74C1832A-11B5-4DA3-83FB-B6FB27078752}" destId="{D2DC4247-73C5-44FF-8430-01B6B61A5E9B}" srcOrd="0" destOrd="0" presId="urn:microsoft.com/office/officeart/2005/8/layout/lProcess3"/>
    <dgm:cxn modelId="{A69599A6-921C-44C5-B31C-644F97E0FB95}" type="presOf" srcId="{43F9A0B6-6EBF-41A4-A6C5-EBD4DE47CA9E}" destId="{69A3B216-4E68-4230-81AB-4EADA6E0A316}" srcOrd="0" destOrd="0" presId="urn:microsoft.com/office/officeart/2005/8/layout/lProcess3"/>
    <dgm:cxn modelId="{DE33FB1A-93B2-4630-B71F-53A023AAB2F4}" type="presOf" srcId="{A40A21DB-8686-4971-AEA6-D5A0C34982E8}" destId="{49B8F7F3-961B-4539-9968-892A21CF85BA}" srcOrd="0" destOrd="0" presId="urn:microsoft.com/office/officeart/2005/8/layout/lProcess3"/>
    <dgm:cxn modelId="{34371D19-1158-40A7-A776-6A7D77FCE101}" srcId="{A40A21DB-8686-4971-AEA6-D5A0C34982E8}" destId="{43F9A0B6-6EBF-41A4-A6C5-EBD4DE47CA9E}" srcOrd="1" destOrd="0" parTransId="{D8437FEB-A415-4A48-97FD-6A8693ADCFB2}" sibTransId="{53724A97-0C7A-47D8-8162-9DB00F3D1FBC}"/>
    <dgm:cxn modelId="{00177E57-20C3-48F5-9A3C-41783EB84088}" srcId="{A59FEAD5-0776-495C-8C8A-28E13DA437CB}" destId="{1DF11808-B1DD-4DB1-80D2-A931F357488E}" srcOrd="0" destOrd="0" parTransId="{15FB6AEE-6180-4FFD-AA7A-25D2ABCF4C79}" sibTransId="{FF5013C4-3ABD-4632-9DBB-789B5F06A25A}"/>
    <dgm:cxn modelId="{257294C9-C9C9-43D8-946F-FB8E9E3DB4D1}" type="presOf" srcId="{0578A796-3A4F-4E81-BA9D-27458B144283}" destId="{892738BE-3EEF-44A5-82DD-F65790DC6402}" srcOrd="0" destOrd="0" presId="urn:microsoft.com/office/officeart/2005/8/layout/lProcess3"/>
    <dgm:cxn modelId="{56E72F97-773E-43AC-9A9C-9ED6F76DE618}" type="presOf" srcId="{361786B2-2079-4B57-B165-11FD9FDFF254}" destId="{EC1CC27A-DA00-472F-9F63-B4DF60D84FF8}" srcOrd="0" destOrd="0" presId="urn:microsoft.com/office/officeart/2005/8/layout/lProcess3"/>
    <dgm:cxn modelId="{334EF7DE-7A3C-443D-AF30-430C49F22AF4}" type="presOf" srcId="{8686C1D0-2B8E-4A9F-A9CD-2768F0FF3578}" destId="{1F9D51F8-D520-4620-BEDE-EACFC3D558A2}" srcOrd="0" destOrd="0" presId="urn:microsoft.com/office/officeart/2005/8/layout/lProcess3"/>
    <dgm:cxn modelId="{17F80B8F-02E6-42DC-9661-85AAA09221E5}" type="presOf" srcId="{B0A87696-AAAD-4866-A9BB-7EAD8430458E}" destId="{A46F2361-64BA-4FFD-AB87-18E95B62D8B4}" srcOrd="0" destOrd="0" presId="urn:microsoft.com/office/officeart/2005/8/layout/lProcess3"/>
    <dgm:cxn modelId="{D5E83CDE-F9E8-4B89-9BF1-FF055C31BEEA}" type="presOf" srcId="{1DF11808-B1DD-4DB1-80D2-A931F357488E}" destId="{C3E3E666-BB51-4FF4-B7CC-F88A4B4097F2}" srcOrd="0" destOrd="0" presId="urn:microsoft.com/office/officeart/2005/8/layout/lProcess3"/>
    <dgm:cxn modelId="{80F0A951-5AED-4BBC-A812-DF07F9B7C91F}" srcId="{8686C1D0-2B8E-4A9F-A9CD-2768F0FF3578}" destId="{A40A21DB-8686-4971-AEA6-D5A0C34982E8}" srcOrd="1" destOrd="0" parTransId="{85749037-07A3-4949-B11C-0819B67EF9EE}" sibTransId="{A7B66740-676B-4879-9CB2-CE0AF27A794E}"/>
    <dgm:cxn modelId="{C2A5FF8C-E1CD-4A8D-B580-32BD78EED75F}" type="presOf" srcId="{529369C8-74A5-44BB-94B1-A0401B25ECA9}" destId="{0B2B1EAA-D908-4959-9EF5-D7B2D7F01FEB}" srcOrd="0" destOrd="0" presId="urn:microsoft.com/office/officeart/2005/8/layout/lProcess3"/>
    <dgm:cxn modelId="{41289CEA-270B-4A8F-83B8-A8FFBEABE969}" type="presOf" srcId="{A59FEAD5-0776-495C-8C8A-28E13DA437CB}" destId="{4FB00F8E-60DF-49F5-A957-878FA7A01CFA}" srcOrd="0" destOrd="0" presId="urn:microsoft.com/office/officeart/2005/8/layout/lProcess3"/>
    <dgm:cxn modelId="{AADC7127-A534-4336-A09F-1D7274DDCE91}" type="presOf" srcId="{B5498DA4-0EC9-42DD-891A-CD84F6FB1239}" destId="{D6F42256-58BA-4326-9E03-BD823BE39135}" srcOrd="0" destOrd="0" presId="urn:microsoft.com/office/officeart/2005/8/layout/lProcess3"/>
    <dgm:cxn modelId="{6D8A0C37-3A5C-4198-8137-7BA3DAD02D99}" srcId="{B5498DA4-0EC9-42DD-891A-CD84F6FB1239}" destId="{361786B2-2079-4B57-B165-11FD9FDFF254}" srcOrd="0" destOrd="0" parTransId="{B081D427-BF3E-4EC0-A31A-95A570D7C321}" sibTransId="{7CCE0B2D-3C34-4DCC-B193-B812C9DC5F1E}"/>
    <dgm:cxn modelId="{45B82525-685C-475F-99BD-EF906AAACE9D}" srcId="{8686C1D0-2B8E-4A9F-A9CD-2768F0FF3578}" destId="{27A50CCE-AC2A-423C-A594-98D1C5745A5D}" srcOrd="3" destOrd="0" parTransId="{F37F0C3D-E1A3-4CCA-BC43-EF301F576C54}" sibTransId="{6AD8DDE6-CE82-4210-8664-DC8F29AA3485}"/>
    <dgm:cxn modelId="{14AE811D-9D99-41F8-9B70-57E5DEEDC33F}" srcId="{8686C1D0-2B8E-4A9F-A9CD-2768F0FF3578}" destId="{A59FEAD5-0776-495C-8C8A-28E13DA437CB}" srcOrd="0" destOrd="0" parTransId="{EA1D770A-6E8C-4DB1-A219-E1E12E514A4B}" sibTransId="{3138E8AE-0CBF-4E70-BE28-20832E933B35}"/>
    <dgm:cxn modelId="{9220A5E8-98D7-4305-825D-BF551DB42A17}" srcId="{A59FEAD5-0776-495C-8C8A-28E13DA437CB}" destId="{0578A796-3A4F-4E81-BA9D-27458B144283}" srcOrd="1" destOrd="0" parTransId="{2D506F70-0B8A-4885-989C-BDDAF88C9694}" sibTransId="{DBACEF77-36CE-477A-9487-ABC47971C34C}"/>
    <dgm:cxn modelId="{A3E7C94A-EA27-4526-9BDF-F110898A58C6}" srcId="{A40A21DB-8686-4971-AEA6-D5A0C34982E8}" destId="{B0A87696-AAAD-4866-A9BB-7EAD8430458E}" srcOrd="0" destOrd="0" parTransId="{29CFA8A0-F9C4-4820-B13C-989FFB753DD5}" sibTransId="{79A8CC28-C903-49B7-871A-E925B33B3E95}"/>
    <dgm:cxn modelId="{A2C69B10-E2D6-4D91-891D-7E9FDE9355A9}" type="presParOf" srcId="{1F9D51F8-D520-4620-BEDE-EACFC3D558A2}" destId="{27C02C30-89AD-4FDE-B1B9-EBB69F3D7A3D}" srcOrd="0" destOrd="0" presId="urn:microsoft.com/office/officeart/2005/8/layout/lProcess3"/>
    <dgm:cxn modelId="{DB415FFA-B283-4449-B8D0-781C3C5B72CE}" type="presParOf" srcId="{27C02C30-89AD-4FDE-B1B9-EBB69F3D7A3D}" destId="{4FB00F8E-60DF-49F5-A957-878FA7A01CFA}" srcOrd="0" destOrd="0" presId="urn:microsoft.com/office/officeart/2005/8/layout/lProcess3"/>
    <dgm:cxn modelId="{6233E6F9-B0C6-44C0-A64E-1FC84C855713}" type="presParOf" srcId="{27C02C30-89AD-4FDE-B1B9-EBB69F3D7A3D}" destId="{645A921B-7AD5-4C4D-AD3E-FCA1B9507CED}" srcOrd="1" destOrd="0" presId="urn:microsoft.com/office/officeart/2005/8/layout/lProcess3"/>
    <dgm:cxn modelId="{A5639F18-D815-4C01-98B0-D78C10DC43C0}" type="presParOf" srcId="{27C02C30-89AD-4FDE-B1B9-EBB69F3D7A3D}" destId="{C3E3E666-BB51-4FF4-B7CC-F88A4B4097F2}" srcOrd="2" destOrd="0" presId="urn:microsoft.com/office/officeart/2005/8/layout/lProcess3"/>
    <dgm:cxn modelId="{2D65610C-36BA-4A93-9D25-B5FAB333776B}" type="presParOf" srcId="{27C02C30-89AD-4FDE-B1B9-EBB69F3D7A3D}" destId="{9A892226-C72B-498F-B94E-241CE0CFAE0A}" srcOrd="3" destOrd="0" presId="urn:microsoft.com/office/officeart/2005/8/layout/lProcess3"/>
    <dgm:cxn modelId="{2C710EC3-4194-4894-B8A3-64C7490F3C73}" type="presParOf" srcId="{27C02C30-89AD-4FDE-B1B9-EBB69F3D7A3D}" destId="{892738BE-3EEF-44A5-82DD-F65790DC6402}" srcOrd="4" destOrd="0" presId="urn:microsoft.com/office/officeart/2005/8/layout/lProcess3"/>
    <dgm:cxn modelId="{E1AF3B2D-B44C-41B0-B44D-D0432BA7C29C}" type="presParOf" srcId="{1F9D51F8-D520-4620-BEDE-EACFC3D558A2}" destId="{94167EB0-3071-4C23-8BF9-B9BFD857120F}" srcOrd="1" destOrd="0" presId="urn:microsoft.com/office/officeart/2005/8/layout/lProcess3"/>
    <dgm:cxn modelId="{7E4D389F-86CE-4BC0-A884-DBEA4B2BB735}" type="presParOf" srcId="{1F9D51F8-D520-4620-BEDE-EACFC3D558A2}" destId="{2359AF44-F839-45AA-9ECC-73DFFD13F1BD}" srcOrd="2" destOrd="0" presId="urn:microsoft.com/office/officeart/2005/8/layout/lProcess3"/>
    <dgm:cxn modelId="{52B8F8D1-A485-4F50-87EE-C432E6F48830}" type="presParOf" srcId="{2359AF44-F839-45AA-9ECC-73DFFD13F1BD}" destId="{49B8F7F3-961B-4539-9968-892A21CF85BA}" srcOrd="0" destOrd="0" presId="urn:microsoft.com/office/officeart/2005/8/layout/lProcess3"/>
    <dgm:cxn modelId="{EBF9C841-E5D8-4790-9613-6DB1CFF3648B}" type="presParOf" srcId="{2359AF44-F839-45AA-9ECC-73DFFD13F1BD}" destId="{569D5C8E-7CA0-4A55-9FD4-BC4D1BADC0F6}" srcOrd="1" destOrd="0" presId="urn:microsoft.com/office/officeart/2005/8/layout/lProcess3"/>
    <dgm:cxn modelId="{18A646EE-1FD9-49E5-829D-85128A75DADB}" type="presParOf" srcId="{2359AF44-F839-45AA-9ECC-73DFFD13F1BD}" destId="{A46F2361-64BA-4FFD-AB87-18E95B62D8B4}" srcOrd="2" destOrd="0" presId="urn:microsoft.com/office/officeart/2005/8/layout/lProcess3"/>
    <dgm:cxn modelId="{7F321A9E-03D4-4600-911B-C0FA4FC22F3B}" type="presParOf" srcId="{2359AF44-F839-45AA-9ECC-73DFFD13F1BD}" destId="{BD4CC578-C26F-443F-9C82-838E4B8474EB}" srcOrd="3" destOrd="0" presId="urn:microsoft.com/office/officeart/2005/8/layout/lProcess3"/>
    <dgm:cxn modelId="{C9C6354E-8DA1-4E8F-B008-B12D47512CAE}" type="presParOf" srcId="{2359AF44-F839-45AA-9ECC-73DFFD13F1BD}" destId="{69A3B216-4E68-4230-81AB-4EADA6E0A316}" srcOrd="4" destOrd="0" presId="urn:microsoft.com/office/officeart/2005/8/layout/lProcess3"/>
    <dgm:cxn modelId="{F661FDDE-EBB2-41C5-9EAD-11A2EBF6DCCF}" type="presParOf" srcId="{1F9D51F8-D520-4620-BEDE-EACFC3D558A2}" destId="{D87C99EF-A187-4F33-8097-941638ADC9C9}" srcOrd="3" destOrd="0" presId="urn:microsoft.com/office/officeart/2005/8/layout/lProcess3"/>
    <dgm:cxn modelId="{536746D2-A76D-41B1-A738-56482E312B8B}" type="presParOf" srcId="{1F9D51F8-D520-4620-BEDE-EACFC3D558A2}" destId="{B76DCFFF-5A5D-4682-8DE2-CB94B0817CD4}" srcOrd="4" destOrd="0" presId="urn:microsoft.com/office/officeart/2005/8/layout/lProcess3"/>
    <dgm:cxn modelId="{5853762F-FE0C-4A14-A9D4-AFB6098CCD4F}" type="presParOf" srcId="{B76DCFFF-5A5D-4682-8DE2-CB94B0817CD4}" destId="{D6F42256-58BA-4326-9E03-BD823BE39135}" srcOrd="0" destOrd="0" presId="urn:microsoft.com/office/officeart/2005/8/layout/lProcess3"/>
    <dgm:cxn modelId="{0C69F6C4-FCF9-44E1-9EA9-E1F1FD6CCDA4}" type="presParOf" srcId="{B76DCFFF-5A5D-4682-8DE2-CB94B0817CD4}" destId="{CB0AF4A7-8822-474F-9C0B-72F880F4556C}" srcOrd="1" destOrd="0" presId="urn:microsoft.com/office/officeart/2005/8/layout/lProcess3"/>
    <dgm:cxn modelId="{1705F4AE-C3B3-4BCA-8734-3B7B0FD88246}" type="presParOf" srcId="{B76DCFFF-5A5D-4682-8DE2-CB94B0817CD4}" destId="{EC1CC27A-DA00-472F-9F63-B4DF60D84FF8}" srcOrd="2" destOrd="0" presId="urn:microsoft.com/office/officeart/2005/8/layout/lProcess3"/>
    <dgm:cxn modelId="{9270FCA1-A75A-43F0-8DF7-4EE8B22F700E}" type="presParOf" srcId="{B76DCFFF-5A5D-4682-8DE2-CB94B0817CD4}" destId="{49262B59-37B8-4857-B9F8-5F7695F597EC}" srcOrd="3" destOrd="0" presId="urn:microsoft.com/office/officeart/2005/8/layout/lProcess3"/>
    <dgm:cxn modelId="{46206D60-4837-4797-881A-9E948C4EBBE0}" type="presParOf" srcId="{B76DCFFF-5A5D-4682-8DE2-CB94B0817CD4}" destId="{67C170CB-AF1D-4CED-8E22-7B68FCB4F4E2}" srcOrd="4" destOrd="0" presId="urn:microsoft.com/office/officeart/2005/8/layout/lProcess3"/>
    <dgm:cxn modelId="{48CB5339-841C-4661-AF36-DD9694BE0773}" type="presParOf" srcId="{1F9D51F8-D520-4620-BEDE-EACFC3D558A2}" destId="{2BCD94FD-FFDF-45D3-A25B-4DCDC42FFE80}" srcOrd="5" destOrd="0" presId="urn:microsoft.com/office/officeart/2005/8/layout/lProcess3"/>
    <dgm:cxn modelId="{1D9F0787-CD33-408A-A6D5-D218A751ECB7}" type="presParOf" srcId="{1F9D51F8-D520-4620-BEDE-EACFC3D558A2}" destId="{8A385050-4523-4DA5-988D-FF1314BD5557}" srcOrd="6" destOrd="0" presId="urn:microsoft.com/office/officeart/2005/8/layout/lProcess3"/>
    <dgm:cxn modelId="{0E7871A9-DE3B-4398-A30F-E9359BC278B7}" type="presParOf" srcId="{8A385050-4523-4DA5-988D-FF1314BD5557}" destId="{741D05BD-AF35-4C4A-BD77-8EA275F368DD}" srcOrd="0" destOrd="0" presId="urn:microsoft.com/office/officeart/2005/8/layout/lProcess3"/>
    <dgm:cxn modelId="{C3C122D5-1BB2-4C5D-A9DE-5D5A9A03B1A0}" type="presParOf" srcId="{8A385050-4523-4DA5-988D-FF1314BD5557}" destId="{89A6552B-F0B0-4BD9-8D03-4B0CC170F220}" srcOrd="1" destOrd="0" presId="urn:microsoft.com/office/officeart/2005/8/layout/lProcess3"/>
    <dgm:cxn modelId="{EF9379E4-38B3-46C2-A0A0-C251B3157655}" type="presParOf" srcId="{8A385050-4523-4DA5-988D-FF1314BD5557}" destId="{D2DC4247-73C5-44FF-8430-01B6B61A5E9B}" srcOrd="2" destOrd="0" presId="urn:microsoft.com/office/officeart/2005/8/layout/lProcess3"/>
    <dgm:cxn modelId="{5FB27715-B448-4776-9C4C-2CA3A8A19959}" type="presParOf" srcId="{8A385050-4523-4DA5-988D-FF1314BD5557}" destId="{1DF64421-D689-4378-BEC0-E342CEE5D36F}" srcOrd="3" destOrd="0" presId="urn:microsoft.com/office/officeart/2005/8/layout/lProcess3"/>
    <dgm:cxn modelId="{2D7B18BE-A567-4B62-8140-D9DA6218403F}" type="presParOf" srcId="{8A385050-4523-4DA5-988D-FF1314BD5557}" destId="{0B2B1EAA-D908-4959-9EF5-D7B2D7F01FEB}" srcOrd="4"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9FA3E9-5EFF-418C-BD21-C2981D3E9C33}">
      <dsp:nvSpPr>
        <dsp:cNvPr id="0" name=""/>
        <dsp:cNvSpPr/>
      </dsp:nvSpPr>
      <dsp:spPr>
        <a:xfrm>
          <a:off x="6835" y="0"/>
          <a:ext cx="2042945" cy="792087"/>
        </a:xfrm>
        <a:prstGeom prst="roundRect">
          <a:avLst>
            <a:gd name="adj" fmla="val 10000"/>
          </a:avLst>
        </a:prstGeom>
        <a:gradFill rotWithShape="0">
          <a:gsLst>
            <a:gs pos="0">
              <a:schemeClr val="accent2">
                <a:hueOff val="0"/>
                <a:satOff val="0"/>
                <a:lumOff val="0"/>
                <a:alphaOff val="0"/>
                <a:tint val="70000"/>
                <a:satMod val="130000"/>
              </a:schemeClr>
            </a:gs>
            <a:gs pos="43000">
              <a:schemeClr val="accent2">
                <a:hueOff val="0"/>
                <a:satOff val="0"/>
                <a:lumOff val="0"/>
                <a:alphaOff val="0"/>
                <a:tint val="44000"/>
                <a:satMod val="165000"/>
              </a:schemeClr>
            </a:gs>
            <a:gs pos="93000">
              <a:schemeClr val="accent2">
                <a:hueOff val="0"/>
                <a:satOff val="0"/>
                <a:lumOff val="0"/>
                <a:alphaOff val="0"/>
                <a:tint val="15000"/>
                <a:satMod val="165000"/>
              </a:schemeClr>
            </a:gs>
            <a:gs pos="100000">
              <a:schemeClr val="accent2">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ru-RU" sz="1500" b="1" kern="1200" dirty="0" smtClean="0">
              <a:latin typeface="Times New Roman" panose="02020603050405020304" pitchFamily="18" charset="0"/>
              <a:cs typeface="Times New Roman" panose="02020603050405020304" pitchFamily="18" charset="0"/>
            </a:rPr>
            <a:t>18 муниципальных программ</a:t>
          </a:r>
          <a:endParaRPr lang="ru-RU" sz="1500" b="1" kern="1200" dirty="0">
            <a:latin typeface="Times New Roman" panose="02020603050405020304" pitchFamily="18" charset="0"/>
            <a:cs typeface="Times New Roman" panose="02020603050405020304" pitchFamily="18" charset="0"/>
          </a:endParaRPr>
        </a:p>
      </dsp:txBody>
      <dsp:txXfrm>
        <a:off x="30034" y="23199"/>
        <a:ext cx="1996547" cy="745689"/>
      </dsp:txXfrm>
    </dsp:sp>
    <dsp:sp modelId="{13AE72E5-551A-4E89-A1D5-5A05A04B782E}">
      <dsp:nvSpPr>
        <dsp:cNvPr id="0" name=""/>
        <dsp:cNvSpPr/>
      </dsp:nvSpPr>
      <dsp:spPr>
        <a:xfrm>
          <a:off x="2254075" y="142718"/>
          <a:ext cx="433104" cy="506650"/>
        </a:xfrm>
        <a:prstGeom prst="rightArrow">
          <a:avLst>
            <a:gd name="adj1" fmla="val 60000"/>
            <a:gd name="adj2" fmla="val 50000"/>
          </a:avLst>
        </a:prstGeom>
        <a:gradFill rotWithShape="0">
          <a:gsLst>
            <a:gs pos="0">
              <a:schemeClr val="accent2">
                <a:hueOff val="0"/>
                <a:satOff val="0"/>
                <a:lumOff val="0"/>
                <a:alphaOff val="0"/>
                <a:tint val="70000"/>
                <a:satMod val="130000"/>
              </a:schemeClr>
            </a:gs>
            <a:gs pos="43000">
              <a:schemeClr val="accent2">
                <a:hueOff val="0"/>
                <a:satOff val="0"/>
                <a:lumOff val="0"/>
                <a:alphaOff val="0"/>
                <a:tint val="44000"/>
                <a:satMod val="165000"/>
              </a:schemeClr>
            </a:gs>
            <a:gs pos="93000">
              <a:schemeClr val="accent2">
                <a:hueOff val="0"/>
                <a:satOff val="0"/>
                <a:lumOff val="0"/>
                <a:alphaOff val="0"/>
                <a:tint val="15000"/>
                <a:satMod val="165000"/>
              </a:schemeClr>
            </a:gs>
            <a:gs pos="100000">
              <a:schemeClr val="accent2">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alpha val="48000"/>
              <a:satMod val="105000"/>
            </a:scheme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ru-RU" sz="1500" b="1" kern="1200">
            <a:solidFill>
              <a:schemeClr val="tx1"/>
            </a:solidFill>
            <a:latin typeface="Times New Roman" panose="02020603050405020304" pitchFamily="18" charset="0"/>
            <a:cs typeface="Times New Roman" panose="02020603050405020304" pitchFamily="18" charset="0"/>
          </a:endParaRPr>
        </a:p>
      </dsp:txBody>
      <dsp:txXfrm>
        <a:off x="2254075" y="244048"/>
        <a:ext cx="303173" cy="303990"/>
      </dsp:txXfrm>
    </dsp:sp>
    <dsp:sp modelId="{460D19DF-2F52-4A76-B221-D328C6C585A2}">
      <dsp:nvSpPr>
        <dsp:cNvPr id="0" name=""/>
        <dsp:cNvSpPr/>
      </dsp:nvSpPr>
      <dsp:spPr>
        <a:xfrm>
          <a:off x="2866959" y="0"/>
          <a:ext cx="2042945" cy="792087"/>
        </a:xfrm>
        <a:prstGeom prst="roundRect">
          <a:avLst>
            <a:gd name="adj" fmla="val 10000"/>
          </a:avLst>
        </a:prstGeom>
        <a:gradFill rotWithShape="0">
          <a:gsLst>
            <a:gs pos="0">
              <a:schemeClr val="accent3">
                <a:hueOff val="0"/>
                <a:satOff val="0"/>
                <a:lumOff val="0"/>
                <a:alphaOff val="0"/>
                <a:tint val="70000"/>
                <a:satMod val="130000"/>
              </a:schemeClr>
            </a:gs>
            <a:gs pos="43000">
              <a:schemeClr val="accent3">
                <a:hueOff val="0"/>
                <a:satOff val="0"/>
                <a:lumOff val="0"/>
                <a:alphaOff val="0"/>
                <a:tint val="44000"/>
                <a:satMod val="165000"/>
              </a:schemeClr>
            </a:gs>
            <a:gs pos="93000">
              <a:schemeClr val="accent3">
                <a:hueOff val="0"/>
                <a:satOff val="0"/>
                <a:lumOff val="0"/>
                <a:alphaOff val="0"/>
                <a:tint val="15000"/>
                <a:satMod val="165000"/>
              </a:schemeClr>
            </a:gs>
            <a:gs pos="100000">
              <a:schemeClr val="accent3">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3">
              <a:hueOff val="0"/>
              <a:satOff val="0"/>
              <a:lumOff val="0"/>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ru-RU" sz="1500" b="1" kern="1200" dirty="0" smtClean="0">
              <a:latin typeface="Times New Roman" panose="02020603050405020304" pitchFamily="18" charset="0"/>
              <a:cs typeface="Times New Roman" panose="02020603050405020304" pitchFamily="18" charset="0"/>
            </a:rPr>
            <a:t>2 504,8 млн. руб.</a:t>
          </a:r>
          <a:endParaRPr lang="ru-RU" sz="1500" b="1" kern="1200" dirty="0">
            <a:latin typeface="Times New Roman" panose="02020603050405020304" pitchFamily="18" charset="0"/>
            <a:cs typeface="Times New Roman" panose="02020603050405020304" pitchFamily="18" charset="0"/>
          </a:endParaRPr>
        </a:p>
      </dsp:txBody>
      <dsp:txXfrm>
        <a:off x="2890158" y="23199"/>
        <a:ext cx="1996547" cy="745689"/>
      </dsp:txXfrm>
    </dsp:sp>
    <dsp:sp modelId="{CD92A7F9-2FD8-457A-8E98-B9E1CE4BAC25}">
      <dsp:nvSpPr>
        <dsp:cNvPr id="0" name=""/>
        <dsp:cNvSpPr/>
      </dsp:nvSpPr>
      <dsp:spPr>
        <a:xfrm>
          <a:off x="5114199" y="142718"/>
          <a:ext cx="433104" cy="506650"/>
        </a:xfrm>
        <a:prstGeom prst="rightArrow">
          <a:avLst>
            <a:gd name="adj1" fmla="val 60000"/>
            <a:gd name="adj2" fmla="val 50000"/>
          </a:avLst>
        </a:prstGeom>
        <a:gradFill rotWithShape="0">
          <a:gsLst>
            <a:gs pos="0">
              <a:schemeClr val="accent3">
                <a:hueOff val="0"/>
                <a:satOff val="0"/>
                <a:lumOff val="0"/>
                <a:alphaOff val="0"/>
                <a:tint val="70000"/>
                <a:satMod val="130000"/>
              </a:schemeClr>
            </a:gs>
            <a:gs pos="43000">
              <a:schemeClr val="accent3">
                <a:hueOff val="0"/>
                <a:satOff val="0"/>
                <a:lumOff val="0"/>
                <a:alphaOff val="0"/>
                <a:tint val="44000"/>
                <a:satMod val="165000"/>
              </a:schemeClr>
            </a:gs>
            <a:gs pos="93000">
              <a:schemeClr val="accent3">
                <a:hueOff val="0"/>
                <a:satOff val="0"/>
                <a:lumOff val="0"/>
                <a:alphaOff val="0"/>
                <a:tint val="15000"/>
                <a:satMod val="165000"/>
              </a:schemeClr>
            </a:gs>
            <a:gs pos="100000">
              <a:schemeClr val="accent3">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3">
              <a:hueOff val="0"/>
              <a:satOff val="0"/>
              <a:lumOff val="0"/>
              <a:alphaOff val="0"/>
              <a:shade val="9000"/>
              <a:alpha val="48000"/>
              <a:satMod val="105000"/>
            </a:scheme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ru-RU" sz="1500" b="1" kern="1200">
            <a:solidFill>
              <a:schemeClr val="tx1"/>
            </a:solidFill>
            <a:latin typeface="Times New Roman" panose="02020603050405020304" pitchFamily="18" charset="0"/>
            <a:cs typeface="Times New Roman" panose="02020603050405020304" pitchFamily="18" charset="0"/>
          </a:endParaRPr>
        </a:p>
      </dsp:txBody>
      <dsp:txXfrm>
        <a:off x="5114199" y="244048"/>
        <a:ext cx="303173" cy="303990"/>
      </dsp:txXfrm>
    </dsp:sp>
    <dsp:sp modelId="{D0FB8309-227A-4DF3-BB77-EC1F40BC9E58}">
      <dsp:nvSpPr>
        <dsp:cNvPr id="0" name=""/>
        <dsp:cNvSpPr/>
      </dsp:nvSpPr>
      <dsp:spPr>
        <a:xfrm>
          <a:off x="5727083" y="0"/>
          <a:ext cx="2042945" cy="792087"/>
        </a:xfrm>
        <a:prstGeom prst="roundRect">
          <a:avLst>
            <a:gd name="adj" fmla="val 10000"/>
          </a:avLst>
        </a:prstGeom>
        <a:gradFill rotWithShape="0">
          <a:gsLst>
            <a:gs pos="0">
              <a:schemeClr val="accent4">
                <a:hueOff val="0"/>
                <a:satOff val="0"/>
                <a:lumOff val="0"/>
                <a:alphaOff val="0"/>
                <a:tint val="70000"/>
                <a:satMod val="130000"/>
              </a:schemeClr>
            </a:gs>
            <a:gs pos="43000">
              <a:schemeClr val="accent4">
                <a:hueOff val="0"/>
                <a:satOff val="0"/>
                <a:lumOff val="0"/>
                <a:alphaOff val="0"/>
                <a:tint val="44000"/>
                <a:satMod val="165000"/>
              </a:schemeClr>
            </a:gs>
            <a:gs pos="93000">
              <a:schemeClr val="accent4">
                <a:hueOff val="0"/>
                <a:satOff val="0"/>
                <a:lumOff val="0"/>
                <a:alphaOff val="0"/>
                <a:tint val="15000"/>
                <a:satMod val="165000"/>
              </a:schemeClr>
            </a:gs>
            <a:gs pos="100000">
              <a:schemeClr val="accent4">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4">
              <a:hueOff val="0"/>
              <a:satOff val="0"/>
              <a:lumOff val="0"/>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ru-RU" sz="1500" b="1" kern="1200" dirty="0" smtClean="0">
              <a:latin typeface="Times New Roman" panose="02020603050405020304" pitchFamily="18" charset="0"/>
              <a:cs typeface="Times New Roman" panose="02020603050405020304" pitchFamily="18" charset="0"/>
            </a:rPr>
            <a:t>93,6% от расходов бюджета</a:t>
          </a:r>
          <a:endParaRPr lang="ru-RU" sz="1500" b="1" kern="1200" dirty="0">
            <a:latin typeface="Times New Roman" panose="02020603050405020304" pitchFamily="18" charset="0"/>
            <a:cs typeface="Times New Roman" panose="02020603050405020304" pitchFamily="18" charset="0"/>
          </a:endParaRPr>
        </a:p>
      </dsp:txBody>
      <dsp:txXfrm>
        <a:off x="5750282" y="23199"/>
        <a:ext cx="1996547" cy="745689"/>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37FC84-321C-43B9-8CD2-8675DDC17633}">
      <dsp:nvSpPr>
        <dsp:cNvPr id="0" name=""/>
        <dsp:cNvSpPr/>
      </dsp:nvSpPr>
      <dsp:spPr>
        <a:xfrm>
          <a:off x="0" y="12436"/>
          <a:ext cx="8424936" cy="352416"/>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ru-RU" sz="1200" b="1" kern="1200" dirty="0" smtClean="0">
              <a:solidFill>
                <a:schemeClr val="tx1"/>
              </a:solidFill>
              <a:latin typeface="Times New Roman" panose="02020603050405020304" pitchFamily="18" charset="0"/>
              <a:cs typeface="Times New Roman" panose="02020603050405020304" pitchFamily="18" charset="0"/>
            </a:rPr>
            <a:t>Капитальный ремонт фасадов многоквартирных жилых домов  - 46,1 млн. рублей</a:t>
          </a:r>
          <a:endParaRPr lang="ru-RU" sz="1200" b="1" kern="1200" dirty="0">
            <a:solidFill>
              <a:schemeClr val="tx1"/>
            </a:solidFill>
            <a:latin typeface="Times New Roman" panose="02020603050405020304" pitchFamily="18" charset="0"/>
            <a:cs typeface="Times New Roman" panose="02020603050405020304" pitchFamily="18" charset="0"/>
          </a:endParaRPr>
        </a:p>
      </dsp:txBody>
      <dsp:txXfrm>
        <a:off x="17204" y="29640"/>
        <a:ext cx="8390528" cy="318008"/>
      </dsp:txXfrm>
    </dsp:sp>
    <dsp:sp modelId="{BE3BB14C-B279-4368-84B4-88FE36E308AA}">
      <dsp:nvSpPr>
        <dsp:cNvPr id="0" name=""/>
        <dsp:cNvSpPr/>
      </dsp:nvSpPr>
      <dsp:spPr>
        <a:xfrm>
          <a:off x="0" y="364853"/>
          <a:ext cx="8424936" cy="4221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7492" tIns="15240" rIns="85344" bIns="15240" numCol="1" spcCol="1270" anchor="t" anchorCtr="0">
          <a:noAutofit/>
        </a:bodyPr>
        <a:lstStyle/>
        <a:p>
          <a:pPr marL="114300" lvl="1" indent="-114300" algn="l" defTabSz="533400">
            <a:lnSpc>
              <a:spcPct val="90000"/>
            </a:lnSpc>
            <a:spcBef>
              <a:spcPct val="0"/>
            </a:spcBef>
            <a:spcAft>
              <a:spcPct val="20000"/>
            </a:spcAft>
            <a:buChar char="••"/>
          </a:pPr>
          <a:r>
            <a:rPr lang="ru-RU" sz="1200" b="1" kern="1200" dirty="0" smtClean="0">
              <a:solidFill>
                <a:schemeClr val="tx1"/>
              </a:solidFill>
              <a:latin typeface="Times New Roman" panose="02020603050405020304" pitchFamily="18" charset="0"/>
              <a:cs typeface="Times New Roman" panose="02020603050405020304" pitchFamily="18" charset="0"/>
            </a:rPr>
            <a:t>- г. Невельск, ул. Победы, д. 1; </a:t>
          </a:r>
          <a:endParaRPr lang="ru-RU" sz="1200" b="1" kern="1200" dirty="0">
            <a:solidFill>
              <a:schemeClr val="tx1"/>
            </a:solidFill>
            <a:latin typeface="Times New Roman" panose="02020603050405020304" pitchFamily="18" charset="0"/>
            <a:cs typeface="Times New Roman" panose="02020603050405020304" pitchFamily="18" charset="0"/>
          </a:endParaRPr>
        </a:p>
        <a:p>
          <a:pPr marL="114300" lvl="1" indent="-114300" algn="l" defTabSz="533400">
            <a:lnSpc>
              <a:spcPct val="90000"/>
            </a:lnSpc>
            <a:spcBef>
              <a:spcPct val="0"/>
            </a:spcBef>
            <a:spcAft>
              <a:spcPct val="20000"/>
            </a:spcAft>
            <a:buChar char="••"/>
          </a:pPr>
          <a:r>
            <a:rPr lang="ru-RU" sz="1200" b="1" kern="1200" dirty="0" smtClean="0">
              <a:solidFill>
                <a:schemeClr val="tx1"/>
              </a:solidFill>
              <a:latin typeface="Times New Roman" panose="02020603050405020304" pitchFamily="18" charset="0"/>
              <a:cs typeface="Times New Roman" panose="02020603050405020304" pitchFamily="18" charset="0"/>
            </a:rPr>
            <a:t>- г. Невельск, ул. Школьная. д. 47;</a:t>
          </a:r>
          <a:endParaRPr lang="ru-RU" sz="1200" b="1" kern="1200" dirty="0">
            <a:solidFill>
              <a:schemeClr val="tx1"/>
            </a:solidFill>
            <a:latin typeface="Times New Roman" panose="02020603050405020304" pitchFamily="18" charset="0"/>
            <a:cs typeface="Times New Roman" panose="02020603050405020304" pitchFamily="18" charset="0"/>
          </a:endParaRPr>
        </a:p>
        <a:p>
          <a:pPr marL="114300" lvl="1" indent="-114300" algn="l" defTabSz="533400">
            <a:lnSpc>
              <a:spcPct val="90000"/>
            </a:lnSpc>
            <a:spcBef>
              <a:spcPct val="0"/>
            </a:spcBef>
            <a:spcAft>
              <a:spcPct val="20000"/>
            </a:spcAft>
            <a:buChar char="••"/>
          </a:pPr>
          <a:r>
            <a:rPr lang="ru-RU" sz="1200" b="1" kern="1200" dirty="0" smtClean="0">
              <a:solidFill>
                <a:schemeClr val="tx1"/>
              </a:solidFill>
              <a:latin typeface="Times New Roman" panose="02020603050405020304" pitchFamily="18" charset="0"/>
              <a:cs typeface="Times New Roman" panose="02020603050405020304" pitchFamily="18" charset="0"/>
            </a:rPr>
            <a:t>- с. Горнозаводск, ул. Артемовская, д. 2.</a:t>
          </a:r>
          <a:endParaRPr lang="ru-RU" sz="1200" b="1" kern="1200" dirty="0">
            <a:solidFill>
              <a:schemeClr val="tx1"/>
            </a:solidFill>
            <a:latin typeface="Times New Roman" panose="02020603050405020304" pitchFamily="18" charset="0"/>
            <a:cs typeface="Times New Roman" panose="02020603050405020304" pitchFamily="18" charset="0"/>
          </a:endParaRPr>
        </a:p>
      </dsp:txBody>
      <dsp:txXfrm>
        <a:off x="0" y="364853"/>
        <a:ext cx="8424936" cy="422156"/>
      </dsp:txXfrm>
    </dsp:sp>
    <dsp:sp modelId="{5E7E0529-5E1E-421E-9B57-0DAFB1BD5DCE}">
      <dsp:nvSpPr>
        <dsp:cNvPr id="0" name=""/>
        <dsp:cNvSpPr/>
      </dsp:nvSpPr>
      <dsp:spPr>
        <a:xfrm>
          <a:off x="0" y="1023888"/>
          <a:ext cx="8424936" cy="412754"/>
        </a:xfrm>
        <a:prstGeom prst="roundRect">
          <a:avLst/>
        </a:prstGeom>
        <a:solidFill>
          <a:schemeClr val="accent2">
            <a:hueOff val="-167625"/>
            <a:satOff val="-1932"/>
            <a:lumOff val="43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ru-RU" sz="1200" b="1" kern="1200" dirty="0" smtClean="0">
              <a:solidFill>
                <a:schemeClr val="tx1"/>
              </a:solidFill>
              <a:latin typeface="Times New Roman" panose="02020603050405020304" pitchFamily="18" charset="0"/>
              <a:cs typeface="Times New Roman" panose="02020603050405020304" pitchFamily="18" charset="0"/>
            </a:rPr>
            <a:t>Капитальный ремонт внутридомовых систем многоквартирных домах – 22,7 млн. рублей</a:t>
          </a:r>
          <a:endParaRPr lang="ru-RU" sz="1200" b="1" kern="1200" dirty="0">
            <a:solidFill>
              <a:schemeClr val="tx1"/>
            </a:solidFill>
            <a:latin typeface="Times New Roman" panose="02020603050405020304" pitchFamily="18" charset="0"/>
            <a:cs typeface="Times New Roman" panose="02020603050405020304" pitchFamily="18" charset="0"/>
          </a:endParaRPr>
        </a:p>
      </dsp:txBody>
      <dsp:txXfrm>
        <a:off x="20149" y="1044037"/>
        <a:ext cx="8384638" cy="372456"/>
      </dsp:txXfrm>
    </dsp:sp>
    <dsp:sp modelId="{40F39952-7B72-437A-8D93-269A72F3A8F9}">
      <dsp:nvSpPr>
        <dsp:cNvPr id="0" name=""/>
        <dsp:cNvSpPr/>
      </dsp:nvSpPr>
      <dsp:spPr>
        <a:xfrm>
          <a:off x="0" y="1527943"/>
          <a:ext cx="8424936" cy="4135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7492" tIns="15240" rIns="85344" bIns="15240" numCol="1" spcCol="1270" anchor="t" anchorCtr="0">
          <a:noAutofit/>
        </a:bodyPr>
        <a:lstStyle/>
        <a:p>
          <a:pPr marL="114300" lvl="1" indent="-114300" algn="l" defTabSz="533400">
            <a:lnSpc>
              <a:spcPct val="90000"/>
            </a:lnSpc>
            <a:spcBef>
              <a:spcPct val="0"/>
            </a:spcBef>
            <a:spcAft>
              <a:spcPct val="20000"/>
            </a:spcAft>
            <a:buChar char="••"/>
          </a:pPr>
          <a:r>
            <a:rPr lang="ru-RU" sz="1200" b="1" kern="1200" dirty="0" smtClean="0">
              <a:solidFill>
                <a:schemeClr val="tx1"/>
              </a:solidFill>
              <a:latin typeface="Times New Roman" panose="02020603050405020304" pitchFamily="18" charset="0"/>
              <a:cs typeface="Times New Roman" panose="02020603050405020304" pitchFamily="18" charset="0"/>
            </a:rPr>
            <a:t>- г. Невельск, ул. Победы, д. 3;</a:t>
          </a:r>
          <a:endParaRPr lang="ru-RU" sz="1200" b="1" kern="1200" dirty="0">
            <a:solidFill>
              <a:schemeClr val="tx1"/>
            </a:solidFill>
            <a:latin typeface="Times New Roman" panose="02020603050405020304" pitchFamily="18" charset="0"/>
            <a:cs typeface="Times New Roman" panose="02020603050405020304" pitchFamily="18" charset="0"/>
          </a:endParaRPr>
        </a:p>
        <a:p>
          <a:pPr marL="114300" lvl="1" indent="-114300" algn="l" defTabSz="533400">
            <a:lnSpc>
              <a:spcPct val="90000"/>
            </a:lnSpc>
            <a:spcBef>
              <a:spcPct val="0"/>
            </a:spcBef>
            <a:spcAft>
              <a:spcPct val="20000"/>
            </a:spcAft>
            <a:buChar char="••"/>
          </a:pPr>
          <a:r>
            <a:rPr lang="ru-RU" sz="1200" b="1" kern="1200" dirty="0" smtClean="0">
              <a:solidFill>
                <a:schemeClr val="tx1"/>
              </a:solidFill>
              <a:latin typeface="Times New Roman" panose="02020603050405020304" pitchFamily="18" charset="0"/>
              <a:cs typeface="Times New Roman" panose="02020603050405020304" pitchFamily="18" charset="0"/>
            </a:rPr>
            <a:t>- с. Шебунино, ул. Дачная, д. 11</a:t>
          </a:r>
          <a:endParaRPr lang="ru-RU" sz="1200" b="1" kern="1200" dirty="0">
            <a:solidFill>
              <a:schemeClr val="tx1"/>
            </a:solidFill>
            <a:latin typeface="Times New Roman" panose="02020603050405020304" pitchFamily="18" charset="0"/>
            <a:cs typeface="Times New Roman" panose="02020603050405020304" pitchFamily="18" charset="0"/>
          </a:endParaRPr>
        </a:p>
      </dsp:txBody>
      <dsp:txXfrm>
        <a:off x="0" y="1527943"/>
        <a:ext cx="8424936" cy="413595"/>
      </dsp:txXfrm>
    </dsp:sp>
    <dsp:sp modelId="{9582417C-4130-4404-B365-6BB508CF8147}">
      <dsp:nvSpPr>
        <dsp:cNvPr id="0" name=""/>
        <dsp:cNvSpPr/>
      </dsp:nvSpPr>
      <dsp:spPr>
        <a:xfrm>
          <a:off x="0" y="1959990"/>
          <a:ext cx="8424936" cy="628260"/>
        </a:xfrm>
        <a:prstGeom prst="roundRect">
          <a:avLst/>
        </a:prstGeom>
        <a:solidFill>
          <a:schemeClr val="accent2">
            <a:hueOff val="-335249"/>
            <a:satOff val="-3863"/>
            <a:lumOff val="86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ru-RU" sz="1200" b="1" kern="1200" dirty="0" smtClean="0">
              <a:solidFill>
                <a:schemeClr val="tx1"/>
              </a:solidFill>
              <a:latin typeface="Times New Roman" panose="02020603050405020304" pitchFamily="18" charset="0"/>
              <a:cs typeface="Times New Roman" panose="02020603050405020304" pitchFamily="18" charset="0"/>
            </a:rPr>
            <a:t>Реконструкция Центральной районной котельной в г. Невельске – 45,0 млн. рублей, в </a:t>
          </a:r>
          <a:r>
            <a:rPr lang="ru-RU" sz="1200" b="1" kern="1200" dirty="0" err="1" smtClean="0">
              <a:solidFill>
                <a:schemeClr val="tx1"/>
              </a:solidFill>
              <a:latin typeface="Times New Roman" panose="02020603050405020304" pitchFamily="18" charset="0"/>
              <a:cs typeface="Times New Roman" panose="02020603050405020304" pitchFamily="18" charset="0"/>
            </a:rPr>
            <a:t>т.ч</a:t>
          </a:r>
          <a:r>
            <a:rPr lang="ru-RU" sz="1200" b="1" kern="1200" dirty="0" smtClean="0">
              <a:solidFill>
                <a:schemeClr val="tx1"/>
              </a:solidFill>
              <a:latin typeface="Times New Roman" panose="02020603050405020304" pitchFamily="18" charset="0"/>
              <a:cs typeface="Times New Roman" panose="02020603050405020304" pitchFamily="18" charset="0"/>
            </a:rPr>
            <a:t>. областной бюджет – 43,1 млн. рублей, местный бюджет – 1,9 млн. рублей </a:t>
          </a:r>
          <a:endParaRPr lang="ru-RU" sz="1200" b="1" kern="1200" dirty="0">
            <a:solidFill>
              <a:schemeClr val="tx1"/>
            </a:solidFill>
            <a:latin typeface="Times New Roman" panose="02020603050405020304" pitchFamily="18" charset="0"/>
            <a:cs typeface="Times New Roman" panose="02020603050405020304" pitchFamily="18" charset="0"/>
          </a:endParaRPr>
        </a:p>
      </dsp:txBody>
      <dsp:txXfrm>
        <a:off x="30669" y="1990659"/>
        <a:ext cx="8363598" cy="566922"/>
      </dsp:txXfrm>
    </dsp:sp>
    <dsp:sp modelId="{705D0A23-0A76-4FD3-9157-14CD9E474562}">
      <dsp:nvSpPr>
        <dsp:cNvPr id="0" name=""/>
        <dsp:cNvSpPr/>
      </dsp:nvSpPr>
      <dsp:spPr>
        <a:xfrm>
          <a:off x="0" y="2241621"/>
          <a:ext cx="8424936" cy="4135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7492" tIns="15240" rIns="85344" bIns="15240" numCol="1" spcCol="1270" anchor="t" anchorCtr="0">
          <a:noAutofit/>
        </a:bodyPr>
        <a:lstStyle/>
        <a:p>
          <a:pPr marL="114300" lvl="1" indent="-114300" algn="l" defTabSz="533400">
            <a:lnSpc>
              <a:spcPct val="90000"/>
            </a:lnSpc>
            <a:spcBef>
              <a:spcPct val="0"/>
            </a:spcBef>
            <a:spcAft>
              <a:spcPct val="20000"/>
            </a:spcAft>
            <a:buChar char="••"/>
          </a:pPr>
          <a:endParaRPr lang="ru-RU" sz="1200" b="1" kern="1200" dirty="0">
            <a:solidFill>
              <a:schemeClr val="tx1"/>
            </a:solidFill>
            <a:latin typeface="Times New Roman" panose="02020603050405020304" pitchFamily="18" charset="0"/>
            <a:cs typeface="Times New Roman" panose="02020603050405020304" pitchFamily="18" charset="0"/>
          </a:endParaRPr>
        </a:p>
      </dsp:txBody>
      <dsp:txXfrm>
        <a:off x="0" y="2241621"/>
        <a:ext cx="8424936" cy="413595"/>
      </dsp:txXfrm>
    </dsp:sp>
    <dsp:sp modelId="{283D0605-0359-4635-9F5F-BCAB606F8B12}">
      <dsp:nvSpPr>
        <dsp:cNvPr id="0" name=""/>
        <dsp:cNvSpPr/>
      </dsp:nvSpPr>
      <dsp:spPr>
        <a:xfrm>
          <a:off x="0" y="2655217"/>
          <a:ext cx="8424936" cy="628260"/>
        </a:xfrm>
        <a:prstGeom prst="roundRect">
          <a:avLst/>
        </a:prstGeom>
        <a:solidFill>
          <a:schemeClr val="accent2">
            <a:hueOff val="-502874"/>
            <a:satOff val="-5795"/>
            <a:lumOff val="129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ru-RU" sz="1200" b="1" kern="1200" dirty="0" smtClean="0">
              <a:solidFill>
                <a:schemeClr val="tx1"/>
              </a:solidFill>
              <a:latin typeface="Times New Roman" panose="02020603050405020304" pitchFamily="18" charset="0"/>
              <a:cs typeface="Times New Roman" panose="02020603050405020304" pitchFamily="18" charset="0"/>
            </a:rPr>
            <a:t>Строительство системы приема, хранения и регазификации (СПХР) сжиженного природного газа (СПГ) в г. Невельске – 26,6 млн. рублей, в том числе за счёт средств областного бюджета – 23,1  млн. рублей, местного бюджета 3,5 млн. рублей.</a:t>
          </a:r>
          <a:endParaRPr lang="ru-RU" sz="1200" b="1" kern="1200" dirty="0">
            <a:solidFill>
              <a:schemeClr val="tx1"/>
            </a:solidFill>
            <a:latin typeface="Times New Roman" panose="02020603050405020304" pitchFamily="18" charset="0"/>
            <a:cs typeface="Times New Roman" panose="02020603050405020304" pitchFamily="18" charset="0"/>
          </a:endParaRPr>
        </a:p>
      </dsp:txBody>
      <dsp:txXfrm>
        <a:off x="30669" y="2685886"/>
        <a:ext cx="8363598" cy="566922"/>
      </dsp:txXfrm>
    </dsp:sp>
    <dsp:sp modelId="{8466738F-938B-48A1-A5AB-F88F8CFC00C5}">
      <dsp:nvSpPr>
        <dsp:cNvPr id="0" name=""/>
        <dsp:cNvSpPr/>
      </dsp:nvSpPr>
      <dsp:spPr>
        <a:xfrm>
          <a:off x="0" y="3355407"/>
          <a:ext cx="8424936" cy="628260"/>
        </a:xfrm>
        <a:prstGeom prst="roundRect">
          <a:avLst/>
        </a:prstGeom>
        <a:solidFill>
          <a:schemeClr val="accent2">
            <a:hueOff val="-670499"/>
            <a:satOff val="-7726"/>
            <a:lumOff val="172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ru-RU" sz="1200" b="1" kern="1200" dirty="0" smtClean="0">
              <a:solidFill>
                <a:schemeClr val="tx1"/>
              </a:solidFill>
              <a:latin typeface="Times New Roman" panose="02020603050405020304" pitchFamily="18" charset="0"/>
              <a:cs typeface="Times New Roman" panose="02020603050405020304" pitchFamily="18" charset="0"/>
            </a:rPr>
            <a:t>Строительство очистных сооружений в с. Горнозаводск, в </a:t>
          </a:r>
          <a:r>
            <a:rPr lang="ru-RU" sz="1200" b="1" kern="1200" dirty="0" err="1" smtClean="0">
              <a:solidFill>
                <a:schemeClr val="tx1"/>
              </a:solidFill>
              <a:latin typeface="Times New Roman" panose="02020603050405020304" pitchFamily="18" charset="0"/>
              <a:cs typeface="Times New Roman" panose="02020603050405020304" pitchFamily="18" charset="0"/>
            </a:rPr>
            <a:t>т.ч</a:t>
          </a:r>
          <a:r>
            <a:rPr lang="ru-RU" sz="1200" b="1" kern="1200" dirty="0" smtClean="0">
              <a:solidFill>
                <a:schemeClr val="tx1"/>
              </a:solidFill>
              <a:latin typeface="Times New Roman" panose="02020603050405020304" pitchFamily="18" charset="0"/>
              <a:cs typeface="Times New Roman" panose="02020603050405020304" pitchFamily="18" charset="0"/>
            </a:rPr>
            <a:t>. проектные работы. Третий пусковой комплекс. Очистные сооружения на 60 м3/</a:t>
          </a:r>
          <a:r>
            <a:rPr lang="ru-RU" sz="1200" b="1" kern="1200" dirty="0" err="1" smtClean="0">
              <a:solidFill>
                <a:schemeClr val="tx1"/>
              </a:solidFill>
              <a:latin typeface="Times New Roman" panose="02020603050405020304" pitchFamily="18" charset="0"/>
              <a:cs typeface="Times New Roman" panose="02020603050405020304" pitchFamily="18" charset="0"/>
            </a:rPr>
            <a:t>сут</a:t>
          </a:r>
          <a:r>
            <a:rPr lang="ru-RU" sz="1200" b="1" kern="1200" dirty="0" smtClean="0">
              <a:solidFill>
                <a:schemeClr val="tx1"/>
              </a:solidFill>
              <a:latin typeface="Times New Roman" panose="02020603050405020304" pitchFamily="18" charset="0"/>
              <a:cs typeface="Times New Roman" panose="02020603050405020304" pitchFamily="18" charset="0"/>
            </a:rPr>
            <a:t>., сети обеспечивающие канализацию объектов по ул. Кирпичной – 13,4 млн. рублей, в том числе за счет областного бюджета 9,6 млн. рублей, из средств местного бюджета 3,8 млн. рублей. </a:t>
          </a:r>
          <a:endParaRPr lang="ru-RU" sz="1200" b="1" kern="1200" dirty="0">
            <a:solidFill>
              <a:schemeClr val="tx1"/>
            </a:solidFill>
            <a:latin typeface="Times New Roman" panose="02020603050405020304" pitchFamily="18" charset="0"/>
            <a:cs typeface="Times New Roman" panose="02020603050405020304" pitchFamily="18" charset="0"/>
          </a:endParaRPr>
        </a:p>
      </dsp:txBody>
      <dsp:txXfrm>
        <a:off x="30669" y="3386076"/>
        <a:ext cx="8363598" cy="566922"/>
      </dsp:txXfrm>
    </dsp:sp>
    <dsp:sp modelId="{47936E04-0EF4-4E80-A9B6-DEAEC4CD83AC}">
      <dsp:nvSpPr>
        <dsp:cNvPr id="0" name=""/>
        <dsp:cNvSpPr/>
      </dsp:nvSpPr>
      <dsp:spPr>
        <a:xfrm>
          <a:off x="0" y="4055598"/>
          <a:ext cx="8424936" cy="628260"/>
        </a:xfrm>
        <a:prstGeom prst="roundRect">
          <a:avLst/>
        </a:prstGeom>
        <a:solidFill>
          <a:schemeClr val="accent2">
            <a:hueOff val="-838123"/>
            <a:satOff val="-9658"/>
            <a:lumOff val="215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ru-RU" sz="1200" b="1" kern="1200" dirty="0" smtClean="0">
              <a:solidFill>
                <a:schemeClr val="tx1"/>
              </a:solidFill>
              <a:latin typeface="Times New Roman" panose="02020603050405020304" pitchFamily="18" charset="0"/>
              <a:cs typeface="Times New Roman" panose="02020603050405020304" pitchFamily="18" charset="0"/>
            </a:rPr>
            <a:t>Капитальный ремонт систем теплоснабжения, электроснабжения, водоснабжения, ремонт трансформаторных подстанций и закупку оборудования для этих целей – 82,1 млн. рублей, из них за счёт средств субсидии областного бюджета 81,3 млн. рублей, местный бюджет – 0,8 млн. рублей.</a:t>
          </a:r>
          <a:endParaRPr lang="ru-RU" sz="1200" b="1" kern="1200" dirty="0">
            <a:solidFill>
              <a:schemeClr val="tx1"/>
            </a:solidFill>
            <a:latin typeface="Times New Roman" panose="02020603050405020304" pitchFamily="18" charset="0"/>
            <a:cs typeface="Times New Roman" panose="02020603050405020304" pitchFamily="18" charset="0"/>
          </a:endParaRPr>
        </a:p>
      </dsp:txBody>
      <dsp:txXfrm>
        <a:off x="30669" y="4086267"/>
        <a:ext cx="8363598" cy="56692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B884AB-492D-4B5B-B94B-6251C82E2A33}">
      <dsp:nvSpPr>
        <dsp:cNvPr id="0" name=""/>
        <dsp:cNvSpPr/>
      </dsp:nvSpPr>
      <dsp:spPr>
        <a:xfrm>
          <a:off x="0" y="3781"/>
          <a:ext cx="8352928" cy="608376"/>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ru-RU" sz="1200" b="1" kern="1200" dirty="0" smtClean="0">
              <a:solidFill>
                <a:schemeClr val="tx1"/>
              </a:solidFill>
              <a:latin typeface="Times New Roman" panose="02020603050405020304" pitchFamily="18" charset="0"/>
              <a:cs typeface="Times New Roman" panose="02020603050405020304" pitchFamily="18" charset="0"/>
            </a:rPr>
            <a:t>Компенсация затрат или недополученных доходов в сфере жилищно-коммунального хозяйства предприятиям жилищно-коммунального хозяйства – 44,0 млн. рублей, в том числе за счёт средств областного бюджета 30,6 млн. рублей, за счёт средств местного бюджета  - 13,5 млн. рублей</a:t>
          </a:r>
          <a:endParaRPr lang="ru-RU" sz="1200" b="1" kern="1200" dirty="0">
            <a:solidFill>
              <a:schemeClr val="tx1"/>
            </a:solidFill>
            <a:latin typeface="Times New Roman" panose="02020603050405020304" pitchFamily="18" charset="0"/>
            <a:cs typeface="Times New Roman" panose="02020603050405020304" pitchFamily="18" charset="0"/>
          </a:endParaRPr>
        </a:p>
      </dsp:txBody>
      <dsp:txXfrm>
        <a:off x="29698" y="33479"/>
        <a:ext cx="8293532" cy="548980"/>
      </dsp:txXfrm>
    </dsp:sp>
    <dsp:sp modelId="{C0327C89-3D10-476B-9D5D-AC0448B87984}">
      <dsp:nvSpPr>
        <dsp:cNvPr id="0" name=""/>
        <dsp:cNvSpPr/>
      </dsp:nvSpPr>
      <dsp:spPr>
        <a:xfrm>
          <a:off x="0" y="626024"/>
          <a:ext cx="8352928" cy="608376"/>
        </a:xfrm>
        <a:prstGeom prst="roundRect">
          <a:avLst/>
        </a:prstGeom>
        <a:solidFill>
          <a:schemeClr val="accent2">
            <a:hueOff val="-139687"/>
            <a:satOff val="-1610"/>
            <a:lumOff val="36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ru-RU" sz="1200" b="1" kern="1200" dirty="0" smtClean="0">
              <a:solidFill>
                <a:schemeClr val="tx1"/>
              </a:solidFill>
              <a:latin typeface="Times New Roman" panose="02020603050405020304" pitchFamily="18" charset="0"/>
              <a:cs typeface="Times New Roman" panose="02020603050405020304" pitchFamily="18" charset="0"/>
            </a:rPr>
            <a:t>Благоустройство населенных пунктов Невельского городского округа, в </a:t>
          </a:r>
          <a:r>
            <a:rPr lang="ru-RU" sz="1200" b="1" kern="1200" dirty="0" err="1" smtClean="0">
              <a:solidFill>
                <a:schemeClr val="tx1"/>
              </a:solidFill>
              <a:latin typeface="Times New Roman" panose="02020603050405020304" pitchFamily="18" charset="0"/>
              <a:cs typeface="Times New Roman" panose="02020603050405020304" pitchFamily="18" charset="0"/>
            </a:rPr>
            <a:t>т.ч</a:t>
          </a:r>
          <a:r>
            <a:rPr lang="ru-RU" sz="1200" b="1" kern="1200" dirty="0" smtClean="0">
              <a:solidFill>
                <a:schemeClr val="tx1"/>
              </a:solidFill>
              <a:latin typeface="Times New Roman" panose="02020603050405020304" pitchFamily="18" charset="0"/>
              <a:cs typeface="Times New Roman" panose="02020603050405020304" pitchFamily="18" charset="0"/>
            </a:rPr>
            <a:t>.:</a:t>
          </a:r>
          <a:endParaRPr lang="ru-RU" sz="1200" b="1" kern="1200" dirty="0">
            <a:solidFill>
              <a:schemeClr val="tx1"/>
            </a:solidFill>
            <a:latin typeface="Times New Roman" panose="02020603050405020304" pitchFamily="18" charset="0"/>
            <a:cs typeface="Times New Roman" panose="02020603050405020304" pitchFamily="18" charset="0"/>
          </a:endParaRPr>
        </a:p>
      </dsp:txBody>
      <dsp:txXfrm>
        <a:off x="29698" y="655722"/>
        <a:ext cx="8293532" cy="548980"/>
      </dsp:txXfrm>
    </dsp:sp>
    <dsp:sp modelId="{D72875AB-163D-4095-9C08-FADC90A71FEE}">
      <dsp:nvSpPr>
        <dsp:cNvPr id="0" name=""/>
        <dsp:cNvSpPr/>
      </dsp:nvSpPr>
      <dsp:spPr>
        <a:xfrm>
          <a:off x="0" y="1234400"/>
          <a:ext cx="8352928" cy="9368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5205" tIns="15240" rIns="85344" bIns="15240" numCol="1" spcCol="1270" anchor="t" anchorCtr="0">
          <a:noAutofit/>
        </a:bodyPr>
        <a:lstStyle/>
        <a:p>
          <a:pPr marL="114300" lvl="1" indent="-114300" algn="l" defTabSz="533400">
            <a:lnSpc>
              <a:spcPct val="90000"/>
            </a:lnSpc>
            <a:spcBef>
              <a:spcPct val="0"/>
            </a:spcBef>
            <a:spcAft>
              <a:spcPct val="20000"/>
            </a:spcAft>
            <a:buChar char="••"/>
          </a:pPr>
          <a:r>
            <a:rPr lang="ru-RU" sz="1200" b="1" kern="1200" dirty="0" smtClean="0">
              <a:solidFill>
                <a:schemeClr val="tx1"/>
              </a:solidFill>
              <a:latin typeface="Times New Roman" panose="02020603050405020304" pitchFamily="18" charset="0"/>
              <a:cs typeface="Times New Roman" panose="02020603050405020304" pitchFamily="18" charset="0"/>
            </a:rPr>
            <a:t>Уличное освещение – 21,2 млн. руб.</a:t>
          </a:r>
          <a:endParaRPr lang="ru-RU" sz="1200" b="1" kern="1200" dirty="0">
            <a:solidFill>
              <a:schemeClr val="tx1"/>
            </a:solidFill>
            <a:latin typeface="Times New Roman" panose="02020603050405020304" pitchFamily="18" charset="0"/>
            <a:cs typeface="Times New Roman" panose="02020603050405020304" pitchFamily="18" charset="0"/>
          </a:endParaRPr>
        </a:p>
        <a:p>
          <a:pPr marL="114300" lvl="1" indent="-114300" algn="l" defTabSz="533400">
            <a:lnSpc>
              <a:spcPct val="90000"/>
            </a:lnSpc>
            <a:spcBef>
              <a:spcPct val="0"/>
            </a:spcBef>
            <a:spcAft>
              <a:spcPct val="20000"/>
            </a:spcAft>
            <a:buChar char="••"/>
          </a:pPr>
          <a:r>
            <a:rPr lang="ru-RU" sz="1200" b="1" kern="1200" dirty="0" smtClean="0">
              <a:solidFill>
                <a:schemeClr val="tx1"/>
              </a:solidFill>
              <a:latin typeface="Times New Roman" panose="02020603050405020304" pitchFamily="18" charset="0"/>
              <a:cs typeface="Times New Roman" panose="02020603050405020304" pitchFamily="18" charset="0"/>
            </a:rPr>
            <a:t>Озеленение – 2,8 млн. руб.</a:t>
          </a:r>
          <a:endParaRPr lang="ru-RU" sz="1200" b="1" kern="1200" dirty="0">
            <a:solidFill>
              <a:schemeClr val="tx1"/>
            </a:solidFill>
            <a:latin typeface="Times New Roman" panose="02020603050405020304" pitchFamily="18" charset="0"/>
            <a:cs typeface="Times New Roman" panose="02020603050405020304" pitchFamily="18" charset="0"/>
          </a:endParaRPr>
        </a:p>
        <a:p>
          <a:pPr marL="114300" lvl="1" indent="-114300" algn="l" defTabSz="533400">
            <a:lnSpc>
              <a:spcPct val="90000"/>
            </a:lnSpc>
            <a:spcBef>
              <a:spcPct val="0"/>
            </a:spcBef>
            <a:spcAft>
              <a:spcPct val="20000"/>
            </a:spcAft>
            <a:buChar char="••"/>
          </a:pPr>
          <a:r>
            <a:rPr lang="ru-RU" sz="1200" b="1" kern="1200" dirty="0" smtClean="0">
              <a:solidFill>
                <a:schemeClr val="tx1"/>
              </a:solidFill>
              <a:latin typeface="Times New Roman" panose="02020603050405020304" pitchFamily="18" charset="0"/>
              <a:cs typeface="Times New Roman" panose="02020603050405020304" pitchFamily="18" charset="0"/>
            </a:rPr>
            <a:t>Организация и содержание мест захоронения – 3,1 млн. руб.</a:t>
          </a:r>
          <a:endParaRPr lang="ru-RU" sz="1200" b="1" kern="1200" dirty="0">
            <a:solidFill>
              <a:schemeClr val="tx1"/>
            </a:solidFill>
            <a:latin typeface="Times New Roman" panose="02020603050405020304" pitchFamily="18" charset="0"/>
            <a:cs typeface="Times New Roman" panose="02020603050405020304" pitchFamily="18" charset="0"/>
          </a:endParaRPr>
        </a:p>
        <a:p>
          <a:pPr marL="114300" lvl="1" indent="-114300" algn="l" defTabSz="533400">
            <a:lnSpc>
              <a:spcPct val="90000"/>
            </a:lnSpc>
            <a:spcBef>
              <a:spcPct val="0"/>
            </a:spcBef>
            <a:spcAft>
              <a:spcPct val="20000"/>
            </a:spcAft>
            <a:buChar char="••"/>
          </a:pPr>
          <a:r>
            <a:rPr lang="ru-RU" sz="1200" b="1" kern="1200" dirty="0" smtClean="0">
              <a:solidFill>
                <a:schemeClr val="tx1"/>
              </a:solidFill>
              <a:latin typeface="Times New Roman" panose="02020603050405020304" pitchFamily="18" charset="0"/>
              <a:cs typeface="Times New Roman" panose="02020603050405020304" pitchFamily="18" charset="0"/>
            </a:rPr>
            <a:t>Регулирование численности безнадзорных животных – 1,0 млн. рублей;</a:t>
          </a:r>
          <a:endParaRPr lang="ru-RU" sz="1200" b="1" kern="1200" dirty="0">
            <a:solidFill>
              <a:schemeClr val="tx1"/>
            </a:solidFill>
            <a:latin typeface="Times New Roman" panose="02020603050405020304" pitchFamily="18" charset="0"/>
            <a:cs typeface="Times New Roman" panose="02020603050405020304" pitchFamily="18" charset="0"/>
          </a:endParaRPr>
        </a:p>
        <a:p>
          <a:pPr marL="114300" lvl="1" indent="-114300" algn="l" defTabSz="533400">
            <a:lnSpc>
              <a:spcPct val="90000"/>
            </a:lnSpc>
            <a:spcBef>
              <a:spcPct val="0"/>
            </a:spcBef>
            <a:spcAft>
              <a:spcPct val="20000"/>
            </a:spcAft>
            <a:buChar char="••"/>
          </a:pPr>
          <a:r>
            <a:rPr lang="ru-RU" sz="1200" b="1" kern="1200" dirty="0" smtClean="0">
              <a:solidFill>
                <a:schemeClr val="tx1"/>
              </a:solidFill>
              <a:latin typeface="Times New Roman" panose="02020603050405020304" pitchFamily="18" charset="0"/>
              <a:cs typeface="Times New Roman" panose="02020603050405020304" pitchFamily="18" charset="0"/>
            </a:rPr>
            <a:t>Прочие мероприятия по благоустройству  –  5,2 млн. рублей;</a:t>
          </a:r>
          <a:endParaRPr lang="ru-RU" sz="1200" b="1" kern="1200" dirty="0">
            <a:solidFill>
              <a:schemeClr val="tx1"/>
            </a:solidFill>
            <a:latin typeface="Times New Roman" panose="02020603050405020304" pitchFamily="18" charset="0"/>
            <a:cs typeface="Times New Roman" panose="02020603050405020304" pitchFamily="18" charset="0"/>
          </a:endParaRPr>
        </a:p>
      </dsp:txBody>
      <dsp:txXfrm>
        <a:off x="0" y="1234400"/>
        <a:ext cx="8352928" cy="936830"/>
      </dsp:txXfrm>
    </dsp:sp>
    <dsp:sp modelId="{5487185A-F4DC-4D09-98A9-F318862C4C84}">
      <dsp:nvSpPr>
        <dsp:cNvPr id="0" name=""/>
        <dsp:cNvSpPr/>
      </dsp:nvSpPr>
      <dsp:spPr>
        <a:xfrm>
          <a:off x="0" y="2171231"/>
          <a:ext cx="8352928" cy="608376"/>
        </a:xfrm>
        <a:prstGeom prst="roundRect">
          <a:avLst/>
        </a:prstGeom>
        <a:solidFill>
          <a:schemeClr val="accent2">
            <a:hueOff val="-279374"/>
            <a:satOff val="-3219"/>
            <a:lumOff val="72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ru-RU" sz="1200" b="1" kern="1200" dirty="0" smtClean="0">
              <a:solidFill>
                <a:schemeClr val="tx1"/>
              </a:solidFill>
              <a:latin typeface="Times New Roman" panose="02020603050405020304" pitchFamily="18" charset="0"/>
              <a:cs typeface="Times New Roman" panose="02020603050405020304" pitchFamily="18" charset="0"/>
            </a:rPr>
            <a:t>Обустройство рекреационного парка со смотровой площадкой по ул. Береговой в г.Невельске – 101,4 млн. рублей</a:t>
          </a:r>
          <a:endParaRPr lang="ru-RU" sz="1200" b="1" kern="1200" dirty="0">
            <a:solidFill>
              <a:schemeClr val="tx1"/>
            </a:solidFill>
            <a:latin typeface="Times New Roman" panose="02020603050405020304" pitchFamily="18" charset="0"/>
            <a:cs typeface="Times New Roman" panose="02020603050405020304" pitchFamily="18" charset="0"/>
          </a:endParaRPr>
        </a:p>
      </dsp:txBody>
      <dsp:txXfrm>
        <a:off x="29698" y="2200929"/>
        <a:ext cx="8293532" cy="548980"/>
      </dsp:txXfrm>
    </dsp:sp>
    <dsp:sp modelId="{1DAB8361-AE73-455D-B4F1-7681FD98C330}">
      <dsp:nvSpPr>
        <dsp:cNvPr id="0" name=""/>
        <dsp:cNvSpPr/>
      </dsp:nvSpPr>
      <dsp:spPr>
        <a:xfrm>
          <a:off x="0" y="2793473"/>
          <a:ext cx="8352928" cy="608376"/>
        </a:xfrm>
        <a:prstGeom prst="roundRect">
          <a:avLst/>
        </a:prstGeom>
        <a:solidFill>
          <a:schemeClr val="accent2">
            <a:hueOff val="-419062"/>
            <a:satOff val="-4829"/>
            <a:lumOff val="107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ru-RU" sz="1200" b="1" kern="1200" dirty="0" smtClean="0">
              <a:solidFill>
                <a:schemeClr val="tx1"/>
              </a:solidFill>
              <a:latin typeface="Times New Roman" panose="02020603050405020304" pitchFamily="18" charset="0"/>
              <a:cs typeface="Times New Roman" panose="02020603050405020304" pitchFamily="18" charset="0"/>
            </a:rPr>
            <a:t>Реализация общественно значимых проектов, основанных на местных инициативах в рамках проекта "Молодежный бюджет" – 6,6 млн. рублей</a:t>
          </a:r>
          <a:endParaRPr lang="ru-RU" sz="1200" b="1" kern="1200" dirty="0">
            <a:solidFill>
              <a:schemeClr val="tx1"/>
            </a:solidFill>
            <a:latin typeface="Times New Roman" panose="02020603050405020304" pitchFamily="18" charset="0"/>
            <a:cs typeface="Times New Roman" panose="02020603050405020304" pitchFamily="18" charset="0"/>
          </a:endParaRPr>
        </a:p>
      </dsp:txBody>
      <dsp:txXfrm>
        <a:off x="29698" y="2823171"/>
        <a:ext cx="8293532" cy="548980"/>
      </dsp:txXfrm>
    </dsp:sp>
    <dsp:sp modelId="{BE9D4E29-9DD5-419B-BEA6-0E090D7C1146}">
      <dsp:nvSpPr>
        <dsp:cNvPr id="0" name=""/>
        <dsp:cNvSpPr/>
      </dsp:nvSpPr>
      <dsp:spPr>
        <a:xfrm>
          <a:off x="0" y="3415716"/>
          <a:ext cx="8352928" cy="608376"/>
        </a:xfrm>
        <a:prstGeom prst="roundRect">
          <a:avLst/>
        </a:prstGeom>
        <a:solidFill>
          <a:schemeClr val="accent2">
            <a:hueOff val="-558749"/>
            <a:satOff val="-6439"/>
            <a:lumOff val="143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ru-RU" sz="1200" b="1" kern="1200" dirty="0" smtClean="0">
              <a:solidFill>
                <a:schemeClr val="tx1"/>
              </a:solidFill>
              <a:latin typeface="Times New Roman" panose="02020603050405020304" pitchFamily="18" charset="0"/>
              <a:cs typeface="Times New Roman" panose="02020603050405020304" pitchFamily="18" charset="0"/>
            </a:rPr>
            <a:t>Реализация в Сахалинской области общественно значимых проектов, основанных на местных инициативах – 14,3 млн. рублей</a:t>
          </a:r>
          <a:endParaRPr lang="ru-RU" sz="1200" b="1" kern="1200" dirty="0">
            <a:solidFill>
              <a:schemeClr val="tx1"/>
            </a:solidFill>
            <a:latin typeface="Times New Roman" panose="02020603050405020304" pitchFamily="18" charset="0"/>
            <a:cs typeface="Times New Roman" panose="02020603050405020304" pitchFamily="18" charset="0"/>
          </a:endParaRPr>
        </a:p>
      </dsp:txBody>
      <dsp:txXfrm>
        <a:off x="29698" y="3445414"/>
        <a:ext cx="8293532" cy="548980"/>
      </dsp:txXfrm>
    </dsp:sp>
    <dsp:sp modelId="{670F347B-2A41-43B8-A51E-75EA96D70274}">
      <dsp:nvSpPr>
        <dsp:cNvPr id="0" name=""/>
        <dsp:cNvSpPr/>
      </dsp:nvSpPr>
      <dsp:spPr>
        <a:xfrm>
          <a:off x="0" y="4037959"/>
          <a:ext cx="8352928" cy="608376"/>
        </a:xfrm>
        <a:prstGeom prst="roundRect">
          <a:avLst/>
        </a:prstGeom>
        <a:solidFill>
          <a:schemeClr val="accent2">
            <a:hueOff val="-698436"/>
            <a:satOff val="-8048"/>
            <a:lumOff val="179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ru-RU" sz="1200" b="1" kern="1200" dirty="0" smtClean="0">
              <a:solidFill>
                <a:schemeClr val="tx1"/>
              </a:solidFill>
              <a:latin typeface="Times New Roman" panose="02020603050405020304" pitchFamily="18" charset="0"/>
              <a:cs typeface="Times New Roman" panose="02020603050405020304" pitchFamily="18" charset="0"/>
            </a:rPr>
            <a:t>Инженерные изыскания, разработка проектной документации по объекту Уютный город: "обустройство автостанции и туалетной комнаты в г.Невельске с подключением к инженерным сетям и установка остановочных павильонов на территории городского округа" – 1,5  млн. рублей</a:t>
          </a:r>
          <a:endParaRPr lang="ru-RU" sz="1200" b="1" kern="1200" dirty="0">
            <a:solidFill>
              <a:schemeClr val="tx1"/>
            </a:solidFill>
            <a:latin typeface="Times New Roman" panose="02020603050405020304" pitchFamily="18" charset="0"/>
            <a:cs typeface="Times New Roman" panose="02020603050405020304" pitchFamily="18" charset="0"/>
          </a:endParaRPr>
        </a:p>
      </dsp:txBody>
      <dsp:txXfrm>
        <a:off x="29698" y="4067657"/>
        <a:ext cx="8293532" cy="548980"/>
      </dsp:txXfrm>
    </dsp:sp>
    <dsp:sp modelId="{1107A546-53D0-4E2F-8E54-12FA729023F2}">
      <dsp:nvSpPr>
        <dsp:cNvPr id="0" name=""/>
        <dsp:cNvSpPr/>
      </dsp:nvSpPr>
      <dsp:spPr>
        <a:xfrm>
          <a:off x="0" y="4660202"/>
          <a:ext cx="8352928" cy="608376"/>
        </a:xfrm>
        <a:prstGeom prst="roundRect">
          <a:avLst/>
        </a:prstGeom>
        <a:solidFill>
          <a:schemeClr val="accent2">
            <a:hueOff val="-838123"/>
            <a:satOff val="-9658"/>
            <a:lumOff val="215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ru-RU" sz="1200" b="1" kern="1200" dirty="0" smtClean="0">
              <a:solidFill>
                <a:schemeClr val="tx1"/>
              </a:solidFill>
              <a:latin typeface="Times New Roman" panose="02020603050405020304" pitchFamily="18" charset="0"/>
              <a:cs typeface="Times New Roman" panose="02020603050405020304" pitchFamily="18" charset="0"/>
            </a:rPr>
            <a:t>Обустройство (создание) мест (площадок) накопления твердых коммунальных отходов – 3,0 млн. рублей</a:t>
          </a:r>
          <a:endParaRPr lang="ru-RU" sz="1200" b="1" kern="1200" dirty="0">
            <a:solidFill>
              <a:schemeClr val="tx1"/>
            </a:solidFill>
            <a:latin typeface="Times New Roman" panose="02020603050405020304" pitchFamily="18" charset="0"/>
            <a:cs typeface="Times New Roman" panose="02020603050405020304" pitchFamily="18" charset="0"/>
          </a:endParaRPr>
        </a:p>
      </dsp:txBody>
      <dsp:txXfrm>
        <a:off x="29698" y="4689900"/>
        <a:ext cx="8293532" cy="54898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33A95E-77C0-4F9A-9CA2-71FAB8FD92D6}">
      <dsp:nvSpPr>
        <dsp:cNvPr id="0" name=""/>
        <dsp:cNvSpPr/>
      </dsp:nvSpPr>
      <dsp:spPr>
        <a:xfrm>
          <a:off x="0" y="11746"/>
          <a:ext cx="8568952" cy="786239"/>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ru-RU" sz="1400" b="1" kern="1200" dirty="0" smtClean="0">
              <a:solidFill>
                <a:schemeClr val="tx1"/>
              </a:solidFill>
              <a:latin typeface="Times New Roman" panose="02020603050405020304" pitchFamily="18" charset="0"/>
              <a:cs typeface="Times New Roman" panose="02020603050405020304" pitchFamily="18" charset="0"/>
            </a:rPr>
            <a:t>Развитие библиотечного дела – 41 358,7 тыс. руб.</a:t>
          </a:r>
          <a:endParaRPr lang="ru-RU" sz="1400" b="1" kern="1200" dirty="0">
            <a:solidFill>
              <a:schemeClr val="tx1"/>
            </a:solidFill>
            <a:latin typeface="Times New Roman" panose="02020603050405020304" pitchFamily="18" charset="0"/>
            <a:cs typeface="Times New Roman" panose="02020603050405020304" pitchFamily="18" charset="0"/>
          </a:endParaRPr>
        </a:p>
      </dsp:txBody>
      <dsp:txXfrm>
        <a:off x="38381" y="50127"/>
        <a:ext cx="8492190" cy="709477"/>
      </dsp:txXfrm>
    </dsp:sp>
    <dsp:sp modelId="{7AFC6538-3B22-4555-A39E-9B45AA397022}">
      <dsp:nvSpPr>
        <dsp:cNvPr id="0" name=""/>
        <dsp:cNvSpPr/>
      </dsp:nvSpPr>
      <dsp:spPr>
        <a:xfrm>
          <a:off x="0" y="918946"/>
          <a:ext cx="8568952" cy="786239"/>
        </a:xfrm>
        <a:prstGeom prst="roundRect">
          <a:avLst/>
        </a:prstGeom>
        <a:solidFill>
          <a:schemeClr val="accent2">
            <a:hueOff val="-209531"/>
            <a:satOff val="-2415"/>
            <a:lumOff val="54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ru-RU" sz="1400" b="1" kern="1200" dirty="0" smtClean="0">
              <a:solidFill>
                <a:schemeClr val="tx1"/>
              </a:solidFill>
              <a:latin typeface="Times New Roman" panose="02020603050405020304" pitchFamily="18" charset="0"/>
              <a:cs typeface="Times New Roman" panose="02020603050405020304" pitchFamily="18" charset="0"/>
            </a:rPr>
            <a:t>Развитие культурно-досугового обслуживания населения – 76 807,9 тыс. руб.</a:t>
          </a:r>
          <a:endParaRPr lang="ru-RU" sz="1400" b="1" kern="1200" dirty="0">
            <a:solidFill>
              <a:schemeClr val="tx1"/>
            </a:solidFill>
            <a:latin typeface="Times New Roman" panose="02020603050405020304" pitchFamily="18" charset="0"/>
            <a:cs typeface="Times New Roman" panose="02020603050405020304" pitchFamily="18" charset="0"/>
          </a:endParaRPr>
        </a:p>
      </dsp:txBody>
      <dsp:txXfrm>
        <a:off x="38381" y="957327"/>
        <a:ext cx="8492190" cy="709477"/>
      </dsp:txXfrm>
    </dsp:sp>
    <dsp:sp modelId="{561B7770-BAA7-49A9-AE6A-F17A8E95326F}">
      <dsp:nvSpPr>
        <dsp:cNvPr id="0" name=""/>
        <dsp:cNvSpPr/>
      </dsp:nvSpPr>
      <dsp:spPr>
        <a:xfrm>
          <a:off x="0" y="1826146"/>
          <a:ext cx="8568952" cy="786239"/>
        </a:xfrm>
        <a:prstGeom prst="roundRect">
          <a:avLst/>
        </a:prstGeom>
        <a:solidFill>
          <a:schemeClr val="accent2">
            <a:hueOff val="-419062"/>
            <a:satOff val="-4829"/>
            <a:lumOff val="107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ru-RU" sz="1400" b="1" kern="1200" dirty="0" smtClean="0">
              <a:solidFill>
                <a:schemeClr val="tx1"/>
              </a:solidFill>
              <a:latin typeface="Times New Roman" panose="02020603050405020304" pitchFamily="18" charset="0"/>
              <a:cs typeface="Times New Roman" panose="02020603050405020304" pitchFamily="18" charset="0"/>
            </a:rPr>
            <a:t>Развитие музейного дела – 12 961,6 тыс. руб.</a:t>
          </a:r>
          <a:endParaRPr lang="ru-RU" sz="1400" b="1" kern="1200" dirty="0">
            <a:solidFill>
              <a:schemeClr val="tx1"/>
            </a:solidFill>
            <a:latin typeface="Times New Roman" panose="02020603050405020304" pitchFamily="18" charset="0"/>
            <a:cs typeface="Times New Roman" panose="02020603050405020304" pitchFamily="18" charset="0"/>
          </a:endParaRPr>
        </a:p>
      </dsp:txBody>
      <dsp:txXfrm>
        <a:off x="38381" y="1864527"/>
        <a:ext cx="8492190" cy="709477"/>
      </dsp:txXfrm>
    </dsp:sp>
    <dsp:sp modelId="{2C8AC58B-1661-40B8-BA0E-B5FC42BF36C9}">
      <dsp:nvSpPr>
        <dsp:cNvPr id="0" name=""/>
        <dsp:cNvSpPr/>
      </dsp:nvSpPr>
      <dsp:spPr>
        <a:xfrm>
          <a:off x="0" y="2733346"/>
          <a:ext cx="8568952" cy="786239"/>
        </a:xfrm>
        <a:prstGeom prst="roundRect">
          <a:avLst/>
        </a:prstGeom>
        <a:solidFill>
          <a:schemeClr val="accent2">
            <a:hueOff val="-628592"/>
            <a:satOff val="-7244"/>
            <a:lumOff val="161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ru-RU" sz="1400" b="1" kern="1200" dirty="0" smtClean="0">
              <a:solidFill>
                <a:schemeClr val="tx1"/>
              </a:solidFill>
              <a:latin typeface="Times New Roman" panose="02020603050405020304" pitchFamily="18" charset="0"/>
              <a:cs typeface="Times New Roman" panose="02020603050405020304" pitchFamily="18" charset="0"/>
            </a:rPr>
            <a:t>Функционирование детских школ искусств – 45 115,8 тыс. рублей</a:t>
          </a:r>
          <a:endParaRPr lang="ru-RU" sz="1400" b="1" kern="1200" dirty="0">
            <a:solidFill>
              <a:schemeClr val="tx1"/>
            </a:solidFill>
            <a:latin typeface="Times New Roman" panose="02020603050405020304" pitchFamily="18" charset="0"/>
            <a:cs typeface="Times New Roman" panose="02020603050405020304" pitchFamily="18" charset="0"/>
          </a:endParaRPr>
        </a:p>
      </dsp:txBody>
      <dsp:txXfrm>
        <a:off x="38381" y="2771727"/>
        <a:ext cx="8492190" cy="709477"/>
      </dsp:txXfrm>
    </dsp:sp>
    <dsp:sp modelId="{B9A79F6A-D032-43D8-8E29-6AF593E38111}">
      <dsp:nvSpPr>
        <dsp:cNvPr id="0" name=""/>
        <dsp:cNvSpPr/>
      </dsp:nvSpPr>
      <dsp:spPr>
        <a:xfrm>
          <a:off x="0" y="3640546"/>
          <a:ext cx="8568952" cy="786239"/>
        </a:xfrm>
        <a:prstGeom prst="roundRect">
          <a:avLst/>
        </a:prstGeom>
        <a:solidFill>
          <a:schemeClr val="accent2">
            <a:hueOff val="-838123"/>
            <a:satOff val="-9658"/>
            <a:lumOff val="215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ru-RU" sz="1400" b="1" kern="1200" dirty="0" smtClean="0">
              <a:solidFill>
                <a:schemeClr val="tx1"/>
              </a:solidFill>
              <a:latin typeface="Times New Roman" panose="02020603050405020304" pitchFamily="18" charset="0"/>
              <a:cs typeface="Times New Roman" panose="02020603050405020304" pitchFamily="18" charset="0"/>
            </a:rPr>
            <a:t>Приобретение оборудования учреждений культуры и Деткой школы искусств – 7 126,0 тыс. руб. </a:t>
          </a:r>
          <a:endParaRPr lang="ru-RU" sz="1400" b="1" kern="1200" dirty="0">
            <a:solidFill>
              <a:schemeClr val="tx1"/>
            </a:solidFill>
            <a:latin typeface="Times New Roman" panose="02020603050405020304" pitchFamily="18" charset="0"/>
            <a:cs typeface="Times New Roman" panose="02020603050405020304" pitchFamily="18" charset="0"/>
          </a:endParaRPr>
        </a:p>
      </dsp:txBody>
      <dsp:txXfrm>
        <a:off x="38381" y="3678927"/>
        <a:ext cx="8492190" cy="709477"/>
      </dsp:txXfrm>
    </dsp:sp>
    <dsp:sp modelId="{B4FE0AD2-80F0-45CA-A21B-8CA5CEFF16B0}">
      <dsp:nvSpPr>
        <dsp:cNvPr id="0" name=""/>
        <dsp:cNvSpPr/>
      </dsp:nvSpPr>
      <dsp:spPr>
        <a:xfrm>
          <a:off x="0" y="4426786"/>
          <a:ext cx="8568952" cy="6955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2064" tIns="17780" rIns="99568" bIns="17780" numCol="1" spcCol="1270" anchor="t" anchorCtr="0">
          <a:noAutofit/>
        </a:bodyPr>
        <a:lstStyle/>
        <a:p>
          <a:pPr marL="114300" lvl="1" indent="-114300" algn="l" defTabSz="622300">
            <a:lnSpc>
              <a:spcPct val="90000"/>
            </a:lnSpc>
            <a:spcBef>
              <a:spcPct val="0"/>
            </a:spcBef>
            <a:spcAft>
              <a:spcPct val="20000"/>
            </a:spcAft>
            <a:buChar char="••"/>
          </a:pPr>
          <a:r>
            <a:rPr lang="ru-RU" sz="1400" b="1" kern="1200" dirty="0" smtClean="0">
              <a:solidFill>
                <a:schemeClr val="tx1"/>
              </a:solidFill>
              <a:latin typeface="Times New Roman" panose="02020603050405020304" pitchFamily="18" charset="0"/>
              <a:cs typeface="Times New Roman" panose="02020603050405020304" pitchFamily="18" charset="0"/>
            </a:rPr>
            <a:t>оборудование, оргтехника;</a:t>
          </a:r>
          <a:endParaRPr lang="ru-RU" sz="1400" b="1" kern="1200" dirty="0">
            <a:solidFill>
              <a:schemeClr val="tx1"/>
            </a:solidFill>
            <a:latin typeface="Times New Roman" panose="02020603050405020304" pitchFamily="18" charset="0"/>
            <a:cs typeface="Times New Roman" panose="02020603050405020304" pitchFamily="18" charset="0"/>
          </a:endParaRPr>
        </a:p>
        <a:p>
          <a:pPr marL="114300" lvl="1" indent="-114300" algn="l" defTabSz="622300">
            <a:lnSpc>
              <a:spcPct val="90000"/>
            </a:lnSpc>
            <a:spcBef>
              <a:spcPct val="0"/>
            </a:spcBef>
            <a:spcAft>
              <a:spcPct val="20000"/>
            </a:spcAft>
            <a:buChar char="••"/>
          </a:pPr>
          <a:r>
            <a:rPr lang="ru-RU" sz="1400" b="1" kern="1200" dirty="0" smtClean="0">
              <a:solidFill>
                <a:schemeClr val="tx1"/>
              </a:solidFill>
              <a:latin typeface="Times New Roman" panose="02020603050405020304" pitchFamily="18" charset="0"/>
              <a:cs typeface="Times New Roman" panose="02020603050405020304" pitchFamily="18" charset="0"/>
            </a:rPr>
            <a:t>музыкальные инструменты, звукоусиливающая аппаратура, оборудование для людей с ограниченными возможностями, книги, учебная литература.</a:t>
          </a:r>
          <a:endParaRPr lang="ru-RU" sz="1400" b="1" kern="1200" dirty="0">
            <a:solidFill>
              <a:schemeClr val="tx1"/>
            </a:solidFill>
            <a:latin typeface="Times New Roman" panose="02020603050405020304" pitchFamily="18" charset="0"/>
            <a:cs typeface="Times New Roman" panose="02020603050405020304" pitchFamily="18" charset="0"/>
          </a:endParaRPr>
        </a:p>
      </dsp:txBody>
      <dsp:txXfrm>
        <a:off x="0" y="4426786"/>
        <a:ext cx="8568952" cy="695520"/>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CF48F5-E25A-45B7-B143-A89D2F8E1F0F}">
      <dsp:nvSpPr>
        <dsp:cNvPr id="0" name=""/>
        <dsp:cNvSpPr/>
      </dsp:nvSpPr>
      <dsp:spPr>
        <a:xfrm>
          <a:off x="4851" y="0"/>
          <a:ext cx="1718671" cy="1311919"/>
        </a:xfrm>
        <a:prstGeom prst="roundRect">
          <a:avLst>
            <a:gd name="adj" fmla="val 10000"/>
          </a:avLst>
        </a:prstGeom>
        <a:gradFill rotWithShape="0">
          <a:gsLst>
            <a:gs pos="0">
              <a:schemeClr val="accent2">
                <a:hueOff val="0"/>
                <a:satOff val="0"/>
                <a:lumOff val="0"/>
                <a:alphaOff val="0"/>
                <a:tint val="70000"/>
                <a:satMod val="130000"/>
              </a:schemeClr>
            </a:gs>
            <a:gs pos="43000">
              <a:schemeClr val="accent2">
                <a:hueOff val="0"/>
                <a:satOff val="0"/>
                <a:lumOff val="0"/>
                <a:alphaOff val="0"/>
                <a:tint val="44000"/>
                <a:satMod val="165000"/>
              </a:schemeClr>
            </a:gs>
            <a:gs pos="93000">
              <a:schemeClr val="accent2">
                <a:hueOff val="0"/>
                <a:satOff val="0"/>
                <a:lumOff val="0"/>
                <a:alphaOff val="0"/>
                <a:tint val="15000"/>
                <a:satMod val="165000"/>
              </a:schemeClr>
            </a:gs>
            <a:gs pos="100000">
              <a:schemeClr val="accent2">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kern="1200" smtClean="0">
              <a:latin typeface="Times New Roman" panose="02020603050405020304" pitchFamily="18" charset="0"/>
              <a:cs typeface="Times New Roman" panose="02020603050405020304" pitchFamily="18" charset="0"/>
            </a:rPr>
            <a:t>Библиотечное обслуживание</a:t>
          </a:r>
          <a:endParaRPr lang="ru-RU" sz="1200" b="1" kern="1200" dirty="0">
            <a:latin typeface="Times New Roman" panose="02020603050405020304" pitchFamily="18" charset="0"/>
            <a:cs typeface="Times New Roman" panose="02020603050405020304" pitchFamily="18" charset="0"/>
          </a:endParaRPr>
        </a:p>
      </dsp:txBody>
      <dsp:txXfrm>
        <a:off x="43276" y="38425"/>
        <a:ext cx="1641821" cy="1235069"/>
      </dsp:txXfrm>
    </dsp:sp>
    <dsp:sp modelId="{88DE6B41-0FCF-401D-8E90-1EFCF014D334}">
      <dsp:nvSpPr>
        <dsp:cNvPr id="0" name=""/>
        <dsp:cNvSpPr/>
      </dsp:nvSpPr>
      <dsp:spPr>
        <a:xfrm>
          <a:off x="1895389" y="442844"/>
          <a:ext cx="364358" cy="426230"/>
        </a:xfrm>
        <a:prstGeom prst="rightArrow">
          <a:avLst>
            <a:gd name="adj1" fmla="val 60000"/>
            <a:gd name="adj2" fmla="val 50000"/>
          </a:avLst>
        </a:prstGeom>
        <a:gradFill rotWithShape="0">
          <a:gsLst>
            <a:gs pos="0">
              <a:schemeClr val="accent2">
                <a:hueOff val="0"/>
                <a:satOff val="0"/>
                <a:lumOff val="0"/>
                <a:alphaOff val="0"/>
                <a:tint val="70000"/>
                <a:satMod val="130000"/>
              </a:schemeClr>
            </a:gs>
            <a:gs pos="43000">
              <a:schemeClr val="accent2">
                <a:hueOff val="0"/>
                <a:satOff val="0"/>
                <a:lumOff val="0"/>
                <a:alphaOff val="0"/>
                <a:tint val="44000"/>
                <a:satMod val="165000"/>
              </a:schemeClr>
            </a:gs>
            <a:gs pos="93000">
              <a:schemeClr val="accent2">
                <a:hueOff val="0"/>
                <a:satOff val="0"/>
                <a:lumOff val="0"/>
                <a:alphaOff val="0"/>
                <a:tint val="15000"/>
                <a:satMod val="165000"/>
              </a:schemeClr>
            </a:gs>
            <a:gs pos="100000">
              <a:schemeClr val="accent2">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alpha val="48000"/>
              <a:satMod val="105000"/>
            </a:scheme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ru-RU" sz="1200" kern="1200">
            <a:latin typeface="Times New Roman" panose="02020603050405020304" pitchFamily="18" charset="0"/>
            <a:cs typeface="Times New Roman" panose="02020603050405020304" pitchFamily="18" charset="0"/>
          </a:endParaRPr>
        </a:p>
      </dsp:txBody>
      <dsp:txXfrm>
        <a:off x="1895389" y="528090"/>
        <a:ext cx="255051" cy="255738"/>
      </dsp:txXfrm>
    </dsp:sp>
    <dsp:sp modelId="{6B530862-B93E-4299-B3D4-C592B55B44F6}">
      <dsp:nvSpPr>
        <dsp:cNvPr id="0" name=""/>
        <dsp:cNvSpPr/>
      </dsp:nvSpPr>
      <dsp:spPr>
        <a:xfrm>
          <a:off x="2410991" y="0"/>
          <a:ext cx="1718671" cy="1311919"/>
        </a:xfrm>
        <a:prstGeom prst="roundRect">
          <a:avLst>
            <a:gd name="adj" fmla="val 10000"/>
          </a:avLst>
        </a:prstGeom>
        <a:gradFill rotWithShape="0">
          <a:gsLst>
            <a:gs pos="0">
              <a:schemeClr val="accent2">
                <a:hueOff val="-419062"/>
                <a:satOff val="-4829"/>
                <a:lumOff val="1079"/>
                <a:alphaOff val="0"/>
                <a:tint val="70000"/>
                <a:satMod val="130000"/>
              </a:schemeClr>
            </a:gs>
            <a:gs pos="43000">
              <a:schemeClr val="accent2">
                <a:hueOff val="-419062"/>
                <a:satOff val="-4829"/>
                <a:lumOff val="1079"/>
                <a:alphaOff val="0"/>
                <a:tint val="44000"/>
                <a:satMod val="165000"/>
              </a:schemeClr>
            </a:gs>
            <a:gs pos="93000">
              <a:schemeClr val="accent2">
                <a:hueOff val="-419062"/>
                <a:satOff val="-4829"/>
                <a:lumOff val="1079"/>
                <a:alphaOff val="0"/>
                <a:tint val="15000"/>
                <a:satMod val="165000"/>
              </a:schemeClr>
            </a:gs>
            <a:gs pos="100000">
              <a:schemeClr val="accent2">
                <a:hueOff val="-419062"/>
                <a:satOff val="-4829"/>
                <a:lumOff val="1079"/>
                <a:alphaOff val="0"/>
                <a:tint val="5000"/>
                <a:satMod val="250000"/>
              </a:schemeClr>
            </a:gs>
          </a:gsLst>
          <a:path path="circle">
            <a:fillToRect l="50000" t="130000" r="50000" b="-30000"/>
          </a:path>
        </a:gradFill>
        <a:ln>
          <a:noFill/>
        </a:ln>
        <a:effectLst>
          <a:outerShdw blurRad="57150" dist="38100" dir="5400000" algn="ctr" rotWithShape="0">
            <a:schemeClr val="accent2">
              <a:hueOff val="-419062"/>
              <a:satOff val="-4829"/>
              <a:lumOff val="1079"/>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1 учреждение с 7 филиалами</a:t>
          </a:r>
          <a:endParaRPr lang="ru-RU" sz="1200" b="1" kern="1200" dirty="0">
            <a:latin typeface="Times New Roman" panose="02020603050405020304" pitchFamily="18" charset="0"/>
            <a:cs typeface="Times New Roman" panose="02020603050405020304" pitchFamily="18" charset="0"/>
          </a:endParaRPr>
        </a:p>
      </dsp:txBody>
      <dsp:txXfrm>
        <a:off x="2449416" y="38425"/>
        <a:ext cx="1641821" cy="1235069"/>
      </dsp:txXfrm>
    </dsp:sp>
    <dsp:sp modelId="{A0EA4CF7-830C-4BF6-8CAF-295083DD315A}">
      <dsp:nvSpPr>
        <dsp:cNvPr id="0" name=""/>
        <dsp:cNvSpPr/>
      </dsp:nvSpPr>
      <dsp:spPr>
        <a:xfrm>
          <a:off x="4301529" y="442844"/>
          <a:ext cx="364358" cy="426230"/>
        </a:xfrm>
        <a:prstGeom prst="rightArrow">
          <a:avLst>
            <a:gd name="adj1" fmla="val 60000"/>
            <a:gd name="adj2" fmla="val 50000"/>
          </a:avLst>
        </a:prstGeom>
        <a:gradFill rotWithShape="0">
          <a:gsLst>
            <a:gs pos="0">
              <a:schemeClr val="accent2">
                <a:hueOff val="-838123"/>
                <a:satOff val="-9658"/>
                <a:lumOff val="2159"/>
                <a:alphaOff val="0"/>
                <a:tint val="70000"/>
                <a:satMod val="130000"/>
              </a:schemeClr>
            </a:gs>
            <a:gs pos="43000">
              <a:schemeClr val="accent2">
                <a:hueOff val="-838123"/>
                <a:satOff val="-9658"/>
                <a:lumOff val="2159"/>
                <a:alphaOff val="0"/>
                <a:tint val="44000"/>
                <a:satMod val="165000"/>
              </a:schemeClr>
            </a:gs>
            <a:gs pos="93000">
              <a:schemeClr val="accent2">
                <a:hueOff val="-838123"/>
                <a:satOff val="-9658"/>
                <a:lumOff val="2159"/>
                <a:alphaOff val="0"/>
                <a:tint val="15000"/>
                <a:satMod val="165000"/>
              </a:schemeClr>
            </a:gs>
            <a:gs pos="100000">
              <a:schemeClr val="accent2">
                <a:hueOff val="-838123"/>
                <a:satOff val="-9658"/>
                <a:lumOff val="2159"/>
                <a:alphaOff val="0"/>
                <a:tint val="5000"/>
                <a:satMod val="250000"/>
              </a:schemeClr>
            </a:gs>
          </a:gsLst>
          <a:path path="circle">
            <a:fillToRect l="50000" t="130000" r="50000" b="-30000"/>
          </a:path>
        </a:gradFill>
        <a:ln>
          <a:noFill/>
        </a:ln>
        <a:effectLst>
          <a:outerShdw blurRad="57150" dist="38100" dir="5400000" algn="ctr" rotWithShape="0">
            <a:schemeClr val="accent2">
              <a:hueOff val="-838123"/>
              <a:satOff val="-9658"/>
              <a:lumOff val="2159"/>
              <a:alphaOff val="0"/>
              <a:shade val="9000"/>
              <a:alpha val="48000"/>
              <a:satMod val="105000"/>
            </a:scheme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ru-RU" sz="1200" kern="1200">
            <a:latin typeface="Times New Roman" panose="02020603050405020304" pitchFamily="18" charset="0"/>
            <a:cs typeface="Times New Roman" panose="02020603050405020304" pitchFamily="18" charset="0"/>
          </a:endParaRPr>
        </a:p>
      </dsp:txBody>
      <dsp:txXfrm>
        <a:off x="4301529" y="528090"/>
        <a:ext cx="255051" cy="255738"/>
      </dsp:txXfrm>
    </dsp:sp>
    <dsp:sp modelId="{46AF31EC-2820-47D1-B88F-D7025FE6B67D}">
      <dsp:nvSpPr>
        <dsp:cNvPr id="0" name=""/>
        <dsp:cNvSpPr/>
      </dsp:nvSpPr>
      <dsp:spPr>
        <a:xfrm>
          <a:off x="4817130" y="0"/>
          <a:ext cx="3314921" cy="1311919"/>
        </a:xfrm>
        <a:prstGeom prst="roundRect">
          <a:avLst>
            <a:gd name="adj" fmla="val 10000"/>
          </a:avLst>
        </a:prstGeom>
        <a:gradFill rotWithShape="0">
          <a:gsLst>
            <a:gs pos="0">
              <a:schemeClr val="accent2">
                <a:hueOff val="-838123"/>
                <a:satOff val="-9658"/>
                <a:lumOff val="2159"/>
                <a:alphaOff val="0"/>
                <a:tint val="70000"/>
                <a:satMod val="130000"/>
              </a:schemeClr>
            </a:gs>
            <a:gs pos="43000">
              <a:schemeClr val="accent2">
                <a:hueOff val="-838123"/>
                <a:satOff val="-9658"/>
                <a:lumOff val="2159"/>
                <a:alphaOff val="0"/>
                <a:tint val="44000"/>
                <a:satMod val="165000"/>
              </a:schemeClr>
            </a:gs>
            <a:gs pos="93000">
              <a:schemeClr val="accent2">
                <a:hueOff val="-838123"/>
                <a:satOff val="-9658"/>
                <a:lumOff val="2159"/>
                <a:alphaOff val="0"/>
                <a:tint val="15000"/>
                <a:satMod val="165000"/>
              </a:schemeClr>
            </a:gs>
            <a:gs pos="100000">
              <a:schemeClr val="accent2">
                <a:hueOff val="-838123"/>
                <a:satOff val="-9658"/>
                <a:lumOff val="2159"/>
                <a:alphaOff val="0"/>
                <a:tint val="5000"/>
                <a:satMod val="250000"/>
              </a:schemeClr>
            </a:gs>
          </a:gsLst>
          <a:path path="circle">
            <a:fillToRect l="50000" t="130000" r="50000" b="-30000"/>
          </a:path>
        </a:gradFill>
        <a:ln>
          <a:noFill/>
        </a:ln>
        <a:effectLst>
          <a:outerShdw blurRad="57150" dist="38100" dir="5400000" algn="ctr" rotWithShape="0">
            <a:schemeClr val="accent2">
              <a:hueOff val="-838123"/>
              <a:satOff val="-9658"/>
              <a:lumOff val="2159"/>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Охват жителей: 10 157 человека или 67,3%</a:t>
          </a:r>
        </a:p>
        <a:p>
          <a:pPr lvl="0" algn="ctr"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Обеспеченность библиотеками: </a:t>
          </a:r>
        </a:p>
        <a:p>
          <a:pPr lvl="0" algn="ctr"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2516 чел. на 1 филиал.</a:t>
          </a:r>
        </a:p>
        <a:p>
          <a:pPr lvl="0" algn="ctr"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Посещений: 83 211 ед.</a:t>
          </a:r>
        </a:p>
        <a:p>
          <a:pPr lvl="0" algn="ctr"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Книговыдач: 250 130 экз.</a:t>
          </a:r>
        </a:p>
        <a:p>
          <a:pPr lvl="0" algn="ctr"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Книгообеспеченность на 1 чел.: 6,5 экз.</a:t>
          </a:r>
          <a:endParaRPr lang="ru-RU" sz="1200" b="1" kern="1200" dirty="0">
            <a:latin typeface="Times New Roman" panose="02020603050405020304" pitchFamily="18" charset="0"/>
            <a:cs typeface="Times New Roman" panose="02020603050405020304" pitchFamily="18" charset="0"/>
          </a:endParaRPr>
        </a:p>
      </dsp:txBody>
      <dsp:txXfrm>
        <a:off x="4855555" y="38425"/>
        <a:ext cx="3238071" cy="1235069"/>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1F3C81-791E-430A-A1D6-6E76271CAE0B}">
      <dsp:nvSpPr>
        <dsp:cNvPr id="0" name=""/>
        <dsp:cNvSpPr/>
      </dsp:nvSpPr>
      <dsp:spPr>
        <a:xfrm>
          <a:off x="0" y="87780"/>
          <a:ext cx="1738592" cy="1044175"/>
        </a:xfrm>
        <a:prstGeom prst="roundRect">
          <a:avLst>
            <a:gd name="adj" fmla="val 10000"/>
          </a:avLst>
        </a:prstGeom>
        <a:gradFill rotWithShape="0">
          <a:gsLst>
            <a:gs pos="0">
              <a:schemeClr val="accent2">
                <a:hueOff val="0"/>
                <a:satOff val="0"/>
                <a:lumOff val="0"/>
                <a:alphaOff val="0"/>
                <a:tint val="70000"/>
                <a:satMod val="130000"/>
              </a:schemeClr>
            </a:gs>
            <a:gs pos="43000">
              <a:schemeClr val="accent2">
                <a:hueOff val="0"/>
                <a:satOff val="0"/>
                <a:lumOff val="0"/>
                <a:alphaOff val="0"/>
                <a:tint val="44000"/>
                <a:satMod val="165000"/>
              </a:schemeClr>
            </a:gs>
            <a:gs pos="93000">
              <a:schemeClr val="accent2">
                <a:hueOff val="0"/>
                <a:satOff val="0"/>
                <a:lumOff val="0"/>
                <a:alphaOff val="0"/>
                <a:tint val="15000"/>
                <a:satMod val="165000"/>
              </a:schemeClr>
            </a:gs>
            <a:gs pos="100000">
              <a:schemeClr val="accent2">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kern="1200" smtClean="0">
              <a:latin typeface="Times New Roman" panose="02020603050405020304" pitchFamily="18" charset="0"/>
              <a:cs typeface="Times New Roman" panose="02020603050405020304" pitchFamily="18" charset="0"/>
            </a:rPr>
            <a:t>Музейное дело</a:t>
          </a:r>
          <a:endParaRPr lang="ru-RU" sz="1200" b="1" kern="1200" dirty="0">
            <a:latin typeface="Times New Roman" panose="02020603050405020304" pitchFamily="18" charset="0"/>
            <a:cs typeface="Times New Roman" panose="02020603050405020304" pitchFamily="18" charset="0"/>
          </a:endParaRPr>
        </a:p>
      </dsp:txBody>
      <dsp:txXfrm>
        <a:off x="30583" y="118363"/>
        <a:ext cx="1677426" cy="983009"/>
      </dsp:txXfrm>
    </dsp:sp>
    <dsp:sp modelId="{64ED3ADF-CE18-42B3-98AA-4B2DF0CC3ABB}">
      <dsp:nvSpPr>
        <dsp:cNvPr id="0" name=""/>
        <dsp:cNvSpPr/>
      </dsp:nvSpPr>
      <dsp:spPr>
        <a:xfrm rot="21563463">
          <a:off x="1913527" y="381213"/>
          <a:ext cx="370905" cy="431170"/>
        </a:xfrm>
        <a:prstGeom prst="rightArrow">
          <a:avLst>
            <a:gd name="adj1" fmla="val 60000"/>
            <a:gd name="adj2" fmla="val 50000"/>
          </a:avLst>
        </a:prstGeom>
        <a:gradFill rotWithShape="0">
          <a:gsLst>
            <a:gs pos="0">
              <a:schemeClr val="accent2">
                <a:hueOff val="0"/>
                <a:satOff val="0"/>
                <a:lumOff val="0"/>
                <a:alphaOff val="0"/>
                <a:tint val="70000"/>
                <a:satMod val="130000"/>
              </a:schemeClr>
            </a:gs>
            <a:gs pos="43000">
              <a:schemeClr val="accent2">
                <a:hueOff val="0"/>
                <a:satOff val="0"/>
                <a:lumOff val="0"/>
                <a:alphaOff val="0"/>
                <a:tint val="44000"/>
                <a:satMod val="165000"/>
              </a:schemeClr>
            </a:gs>
            <a:gs pos="93000">
              <a:schemeClr val="accent2">
                <a:hueOff val="0"/>
                <a:satOff val="0"/>
                <a:lumOff val="0"/>
                <a:alphaOff val="0"/>
                <a:tint val="15000"/>
                <a:satMod val="165000"/>
              </a:schemeClr>
            </a:gs>
            <a:gs pos="100000">
              <a:schemeClr val="accent2">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alpha val="48000"/>
              <a:satMod val="105000"/>
            </a:scheme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ru-RU" sz="1200" kern="1200">
            <a:latin typeface="Times New Roman" panose="02020603050405020304" pitchFamily="18" charset="0"/>
            <a:cs typeface="Times New Roman" panose="02020603050405020304" pitchFamily="18" charset="0"/>
          </a:endParaRPr>
        </a:p>
      </dsp:txBody>
      <dsp:txXfrm>
        <a:off x="1913530" y="468038"/>
        <a:ext cx="259634" cy="258702"/>
      </dsp:txXfrm>
    </dsp:sp>
    <dsp:sp modelId="{42609EBF-38A1-4B5C-9703-EFF18C08E00E}">
      <dsp:nvSpPr>
        <dsp:cNvPr id="0" name=""/>
        <dsp:cNvSpPr/>
      </dsp:nvSpPr>
      <dsp:spPr>
        <a:xfrm>
          <a:off x="2438375" y="61864"/>
          <a:ext cx="1738592" cy="1044175"/>
        </a:xfrm>
        <a:prstGeom prst="roundRect">
          <a:avLst>
            <a:gd name="adj" fmla="val 10000"/>
          </a:avLst>
        </a:prstGeom>
        <a:gradFill rotWithShape="0">
          <a:gsLst>
            <a:gs pos="0">
              <a:schemeClr val="accent3">
                <a:hueOff val="0"/>
                <a:satOff val="0"/>
                <a:lumOff val="0"/>
                <a:alphaOff val="0"/>
                <a:tint val="70000"/>
                <a:satMod val="130000"/>
              </a:schemeClr>
            </a:gs>
            <a:gs pos="43000">
              <a:schemeClr val="accent3">
                <a:hueOff val="0"/>
                <a:satOff val="0"/>
                <a:lumOff val="0"/>
                <a:alphaOff val="0"/>
                <a:tint val="44000"/>
                <a:satMod val="165000"/>
              </a:schemeClr>
            </a:gs>
            <a:gs pos="93000">
              <a:schemeClr val="accent3">
                <a:hueOff val="0"/>
                <a:satOff val="0"/>
                <a:lumOff val="0"/>
                <a:alphaOff val="0"/>
                <a:tint val="15000"/>
                <a:satMod val="165000"/>
              </a:schemeClr>
            </a:gs>
            <a:gs pos="100000">
              <a:schemeClr val="accent3">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3">
              <a:hueOff val="0"/>
              <a:satOff val="0"/>
              <a:lumOff val="0"/>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1 учреждение</a:t>
          </a:r>
          <a:endParaRPr lang="ru-RU" sz="1200" b="1" kern="1200" dirty="0">
            <a:latin typeface="Times New Roman" panose="02020603050405020304" pitchFamily="18" charset="0"/>
            <a:cs typeface="Times New Roman" panose="02020603050405020304" pitchFamily="18" charset="0"/>
          </a:endParaRPr>
        </a:p>
      </dsp:txBody>
      <dsp:txXfrm>
        <a:off x="2468958" y="92447"/>
        <a:ext cx="1677426" cy="983009"/>
      </dsp:txXfrm>
    </dsp:sp>
    <dsp:sp modelId="{8C2706B7-F23E-42DE-AED0-641548C1007C}">
      <dsp:nvSpPr>
        <dsp:cNvPr id="0" name=""/>
        <dsp:cNvSpPr/>
      </dsp:nvSpPr>
      <dsp:spPr>
        <a:xfrm>
          <a:off x="4350826" y="368366"/>
          <a:ext cx="368581" cy="431170"/>
        </a:xfrm>
        <a:prstGeom prst="rightArrow">
          <a:avLst>
            <a:gd name="adj1" fmla="val 60000"/>
            <a:gd name="adj2" fmla="val 50000"/>
          </a:avLst>
        </a:prstGeom>
        <a:gradFill rotWithShape="0">
          <a:gsLst>
            <a:gs pos="0">
              <a:schemeClr val="accent3">
                <a:hueOff val="0"/>
                <a:satOff val="0"/>
                <a:lumOff val="0"/>
                <a:alphaOff val="0"/>
                <a:tint val="70000"/>
                <a:satMod val="130000"/>
              </a:schemeClr>
            </a:gs>
            <a:gs pos="43000">
              <a:schemeClr val="accent3">
                <a:hueOff val="0"/>
                <a:satOff val="0"/>
                <a:lumOff val="0"/>
                <a:alphaOff val="0"/>
                <a:tint val="44000"/>
                <a:satMod val="165000"/>
              </a:schemeClr>
            </a:gs>
            <a:gs pos="93000">
              <a:schemeClr val="accent3">
                <a:hueOff val="0"/>
                <a:satOff val="0"/>
                <a:lumOff val="0"/>
                <a:alphaOff val="0"/>
                <a:tint val="15000"/>
                <a:satMod val="165000"/>
              </a:schemeClr>
            </a:gs>
            <a:gs pos="100000">
              <a:schemeClr val="accent3">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3">
              <a:hueOff val="0"/>
              <a:satOff val="0"/>
              <a:lumOff val="0"/>
              <a:alphaOff val="0"/>
              <a:shade val="9000"/>
              <a:alpha val="48000"/>
              <a:satMod val="105000"/>
            </a:scheme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ru-RU" sz="1200" kern="1200">
            <a:latin typeface="Times New Roman" panose="02020603050405020304" pitchFamily="18" charset="0"/>
            <a:cs typeface="Times New Roman" panose="02020603050405020304" pitchFamily="18" charset="0"/>
          </a:endParaRPr>
        </a:p>
      </dsp:txBody>
      <dsp:txXfrm>
        <a:off x="4350826" y="454600"/>
        <a:ext cx="258007" cy="258702"/>
      </dsp:txXfrm>
    </dsp:sp>
    <dsp:sp modelId="{4C4365D8-D060-49F3-BCA6-7D003C649AE9}">
      <dsp:nvSpPr>
        <dsp:cNvPr id="0" name=""/>
        <dsp:cNvSpPr/>
      </dsp:nvSpPr>
      <dsp:spPr>
        <a:xfrm>
          <a:off x="4872404" y="61864"/>
          <a:ext cx="3297831" cy="1044175"/>
        </a:xfrm>
        <a:prstGeom prst="roundRect">
          <a:avLst>
            <a:gd name="adj" fmla="val 10000"/>
          </a:avLst>
        </a:prstGeom>
        <a:gradFill rotWithShape="0">
          <a:gsLst>
            <a:gs pos="0">
              <a:schemeClr val="accent4">
                <a:hueOff val="0"/>
                <a:satOff val="0"/>
                <a:lumOff val="0"/>
                <a:alphaOff val="0"/>
                <a:tint val="70000"/>
                <a:satMod val="130000"/>
              </a:schemeClr>
            </a:gs>
            <a:gs pos="43000">
              <a:schemeClr val="accent4">
                <a:hueOff val="0"/>
                <a:satOff val="0"/>
                <a:lumOff val="0"/>
                <a:alphaOff val="0"/>
                <a:tint val="44000"/>
                <a:satMod val="165000"/>
              </a:schemeClr>
            </a:gs>
            <a:gs pos="93000">
              <a:schemeClr val="accent4">
                <a:hueOff val="0"/>
                <a:satOff val="0"/>
                <a:lumOff val="0"/>
                <a:alphaOff val="0"/>
                <a:tint val="15000"/>
                <a:satMod val="165000"/>
              </a:schemeClr>
            </a:gs>
            <a:gs pos="100000">
              <a:schemeClr val="accent4">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4">
              <a:hueOff val="0"/>
              <a:satOff val="0"/>
              <a:lumOff val="0"/>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Фонд музея: 14 835 ед.</a:t>
          </a:r>
        </a:p>
        <a:p>
          <a:pPr lvl="0" algn="ctr"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Поступило в фонды: 1347 ед.</a:t>
          </a:r>
        </a:p>
        <a:p>
          <a:pPr lvl="0" algn="ctr"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В автоматизированную музейную систему внесено 1347 ед.  </a:t>
          </a:r>
          <a:endParaRPr lang="ru-RU" sz="1200" b="1" kern="1200" dirty="0">
            <a:latin typeface="Times New Roman" panose="02020603050405020304" pitchFamily="18" charset="0"/>
            <a:cs typeface="Times New Roman" panose="02020603050405020304" pitchFamily="18" charset="0"/>
          </a:endParaRPr>
        </a:p>
      </dsp:txBody>
      <dsp:txXfrm>
        <a:off x="4902987" y="92447"/>
        <a:ext cx="3236665" cy="983009"/>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977175-55C5-4EF0-98A3-3EC484044965}">
      <dsp:nvSpPr>
        <dsp:cNvPr id="0" name=""/>
        <dsp:cNvSpPr/>
      </dsp:nvSpPr>
      <dsp:spPr>
        <a:xfrm>
          <a:off x="8245" y="45059"/>
          <a:ext cx="1768286" cy="1062009"/>
        </a:xfrm>
        <a:prstGeom prst="roundRect">
          <a:avLst>
            <a:gd name="adj" fmla="val 10000"/>
          </a:avLst>
        </a:prstGeom>
        <a:gradFill rotWithShape="0">
          <a:gsLst>
            <a:gs pos="0">
              <a:schemeClr val="accent2">
                <a:hueOff val="0"/>
                <a:satOff val="0"/>
                <a:lumOff val="0"/>
                <a:alphaOff val="0"/>
                <a:tint val="70000"/>
                <a:satMod val="130000"/>
              </a:schemeClr>
            </a:gs>
            <a:gs pos="43000">
              <a:schemeClr val="accent2">
                <a:hueOff val="0"/>
                <a:satOff val="0"/>
                <a:lumOff val="0"/>
                <a:alphaOff val="0"/>
                <a:tint val="44000"/>
                <a:satMod val="165000"/>
              </a:schemeClr>
            </a:gs>
            <a:gs pos="93000">
              <a:schemeClr val="accent2">
                <a:hueOff val="0"/>
                <a:satOff val="0"/>
                <a:lumOff val="0"/>
                <a:alphaOff val="0"/>
                <a:tint val="15000"/>
                <a:satMod val="165000"/>
              </a:schemeClr>
            </a:gs>
            <a:gs pos="100000">
              <a:schemeClr val="accent2">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kern="1200" smtClean="0">
              <a:latin typeface="Times New Roman" panose="02020603050405020304" pitchFamily="18" charset="0"/>
              <a:cs typeface="Times New Roman" panose="02020603050405020304" pitchFamily="18" charset="0"/>
            </a:rPr>
            <a:t>Культурно-досуговое обслуживание</a:t>
          </a:r>
          <a:endParaRPr lang="ru-RU" sz="1200" b="1" kern="1200" dirty="0">
            <a:latin typeface="Times New Roman" panose="02020603050405020304" pitchFamily="18" charset="0"/>
            <a:cs typeface="Times New Roman" panose="02020603050405020304" pitchFamily="18" charset="0"/>
          </a:endParaRPr>
        </a:p>
      </dsp:txBody>
      <dsp:txXfrm>
        <a:off x="39350" y="76164"/>
        <a:ext cx="1706076" cy="999799"/>
      </dsp:txXfrm>
    </dsp:sp>
    <dsp:sp modelId="{B6EBF994-9CEC-4676-9C20-D3F937ED88D5}">
      <dsp:nvSpPr>
        <dsp:cNvPr id="0" name=""/>
        <dsp:cNvSpPr/>
      </dsp:nvSpPr>
      <dsp:spPr>
        <a:xfrm>
          <a:off x="1953360" y="356796"/>
          <a:ext cx="374876" cy="438535"/>
        </a:xfrm>
        <a:prstGeom prst="rightArrow">
          <a:avLst>
            <a:gd name="adj1" fmla="val 60000"/>
            <a:gd name="adj2" fmla="val 50000"/>
          </a:avLst>
        </a:prstGeom>
        <a:gradFill rotWithShape="0">
          <a:gsLst>
            <a:gs pos="0">
              <a:schemeClr val="accent2">
                <a:hueOff val="0"/>
                <a:satOff val="0"/>
                <a:lumOff val="0"/>
                <a:alphaOff val="0"/>
                <a:tint val="70000"/>
                <a:satMod val="130000"/>
              </a:schemeClr>
            </a:gs>
            <a:gs pos="43000">
              <a:schemeClr val="accent2">
                <a:hueOff val="0"/>
                <a:satOff val="0"/>
                <a:lumOff val="0"/>
                <a:alphaOff val="0"/>
                <a:tint val="44000"/>
                <a:satMod val="165000"/>
              </a:schemeClr>
            </a:gs>
            <a:gs pos="93000">
              <a:schemeClr val="accent2">
                <a:hueOff val="0"/>
                <a:satOff val="0"/>
                <a:lumOff val="0"/>
                <a:alphaOff val="0"/>
                <a:tint val="15000"/>
                <a:satMod val="165000"/>
              </a:schemeClr>
            </a:gs>
            <a:gs pos="100000">
              <a:schemeClr val="accent2">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alpha val="48000"/>
              <a:satMod val="105000"/>
            </a:scheme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ru-RU" sz="1200" kern="1200">
            <a:latin typeface="Times New Roman" panose="02020603050405020304" pitchFamily="18" charset="0"/>
            <a:cs typeface="Times New Roman" panose="02020603050405020304" pitchFamily="18" charset="0"/>
          </a:endParaRPr>
        </a:p>
      </dsp:txBody>
      <dsp:txXfrm>
        <a:off x="1953360" y="444503"/>
        <a:ext cx="262413" cy="263121"/>
      </dsp:txXfrm>
    </dsp:sp>
    <dsp:sp modelId="{F278B8A5-DCD9-44FC-A013-A1A314F33B13}">
      <dsp:nvSpPr>
        <dsp:cNvPr id="0" name=""/>
        <dsp:cNvSpPr/>
      </dsp:nvSpPr>
      <dsp:spPr>
        <a:xfrm>
          <a:off x="2483846" y="45059"/>
          <a:ext cx="1768286" cy="1062009"/>
        </a:xfrm>
        <a:prstGeom prst="roundRect">
          <a:avLst>
            <a:gd name="adj" fmla="val 10000"/>
          </a:avLst>
        </a:prstGeom>
        <a:gradFill rotWithShape="0">
          <a:gsLst>
            <a:gs pos="0">
              <a:schemeClr val="accent2">
                <a:hueOff val="-419062"/>
                <a:satOff val="-4829"/>
                <a:lumOff val="1079"/>
                <a:alphaOff val="0"/>
                <a:tint val="70000"/>
                <a:satMod val="130000"/>
              </a:schemeClr>
            </a:gs>
            <a:gs pos="43000">
              <a:schemeClr val="accent2">
                <a:hueOff val="-419062"/>
                <a:satOff val="-4829"/>
                <a:lumOff val="1079"/>
                <a:alphaOff val="0"/>
                <a:tint val="44000"/>
                <a:satMod val="165000"/>
              </a:schemeClr>
            </a:gs>
            <a:gs pos="93000">
              <a:schemeClr val="accent2">
                <a:hueOff val="-419062"/>
                <a:satOff val="-4829"/>
                <a:lumOff val="1079"/>
                <a:alphaOff val="0"/>
                <a:tint val="15000"/>
                <a:satMod val="165000"/>
              </a:schemeClr>
            </a:gs>
            <a:gs pos="100000">
              <a:schemeClr val="accent2">
                <a:hueOff val="-419062"/>
                <a:satOff val="-4829"/>
                <a:lumOff val="1079"/>
                <a:alphaOff val="0"/>
                <a:tint val="5000"/>
                <a:satMod val="250000"/>
              </a:schemeClr>
            </a:gs>
          </a:gsLst>
          <a:path path="circle">
            <a:fillToRect l="50000" t="130000" r="50000" b="-30000"/>
          </a:path>
        </a:gradFill>
        <a:ln>
          <a:noFill/>
        </a:ln>
        <a:effectLst>
          <a:outerShdw blurRad="57150" dist="38100" dir="5400000" algn="ctr" rotWithShape="0">
            <a:schemeClr val="accent2">
              <a:hueOff val="-419062"/>
              <a:satOff val="-4829"/>
              <a:lumOff val="1079"/>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kern="1200" smtClean="0">
              <a:latin typeface="Times New Roman" panose="02020603050405020304" pitchFamily="18" charset="0"/>
              <a:cs typeface="Times New Roman" panose="02020603050405020304" pitchFamily="18" charset="0"/>
            </a:rPr>
            <a:t>1 учреждение и 5 филиалов</a:t>
          </a:r>
          <a:endParaRPr lang="ru-RU" sz="1200" b="1" kern="1200" dirty="0">
            <a:latin typeface="Times New Roman" panose="02020603050405020304" pitchFamily="18" charset="0"/>
            <a:cs typeface="Times New Roman" panose="02020603050405020304" pitchFamily="18" charset="0"/>
          </a:endParaRPr>
        </a:p>
      </dsp:txBody>
      <dsp:txXfrm>
        <a:off x="2514951" y="76164"/>
        <a:ext cx="1706076" cy="999799"/>
      </dsp:txXfrm>
    </dsp:sp>
    <dsp:sp modelId="{27C4FC98-F578-47A5-A9A3-AB979704D0F9}">
      <dsp:nvSpPr>
        <dsp:cNvPr id="0" name=""/>
        <dsp:cNvSpPr/>
      </dsp:nvSpPr>
      <dsp:spPr>
        <a:xfrm>
          <a:off x="4428961" y="356796"/>
          <a:ext cx="374876" cy="438535"/>
        </a:xfrm>
        <a:prstGeom prst="rightArrow">
          <a:avLst>
            <a:gd name="adj1" fmla="val 60000"/>
            <a:gd name="adj2" fmla="val 50000"/>
          </a:avLst>
        </a:prstGeom>
        <a:gradFill rotWithShape="0">
          <a:gsLst>
            <a:gs pos="0">
              <a:schemeClr val="accent2">
                <a:hueOff val="-838123"/>
                <a:satOff val="-9658"/>
                <a:lumOff val="2159"/>
                <a:alphaOff val="0"/>
                <a:tint val="70000"/>
                <a:satMod val="130000"/>
              </a:schemeClr>
            </a:gs>
            <a:gs pos="43000">
              <a:schemeClr val="accent2">
                <a:hueOff val="-838123"/>
                <a:satOff val="-9658"/>
                <a:lumOff val="2159"/>
                <a:alphaOff val="0"/>
                <a:tint val="44000"/>
                <a:satMod val="165000"/>
              </a:schemeClr>
            </a:gs>
            <a:gs pos="93000">
              <a:schemeClr val="accent2">
                <a:hueOff val="-838123"/>
                <a:satOff val="-9658"/>
                <a:lumOff val="2159"/>
                <a:alphaOff val="0"/>
                <a:tint val="15000"/>
                <a:satMod val="165000"/>
              </a:schemeClr>
            </a:gs>
            <a:gs pos="100000">
              <a:schemeClr val="accent2">
                <a:hueOff val="-838123"/>
                <a:satOff val="-9658"/>
                <a:lumOff val="2159"/>
                <a:alphaOff val="0"/>
                <a:tint val="5000"/>
                <a:satMod val="250000"/>
              </a:schemeClr>
            </a:gs>
          </a:gsLst>
          <a:path path="circle">
            <a:fillToRect l="50000" t="130000" r="50000" b="-30000"/>
          </a:path>
        </a:gradFill>
        <a:ln>
          <a:noFill/>
        </a:ln>
        <a:effectLst>
          <a:outerShdw blurRad="57150" dist="38100" dir="5400000" algn="ctr" rotWithShape="0">
            <a:schemeClr val="accent2">
              <a:hueOff val="-838123"/>
              <a:satOff val="-9658"/>
              <a:lumOff val="2159"/>
              <a:alphaOff val="0"/>
              <a:shade val="9000"/>
              <a:alpha val="48000"/>
              <a:satMod val="105000"/>
            </a:scheme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ru-RU" sz="1200" kern="1200">
            <a:latin typeface="Times New Roman" panose="02020603050405020304" pitchFamily="18" charset="0"/>
            <a:cs typeface="Times New Roman" panose="02020603050405020304" pitchFamily="18" charset="0"/>
          </a:endParaRPr>
        </a:p>
      </dsp:txBody>
      <dsp:txXfrm>
        <a:off x="4428961" y="444503"/>
        <a:ext cx="262413" cy="263121"/>
      </dsp:txXfrm>
    </dsp:sp>
    <dsp:sp modelId="{08BB4126-EB43-445E-B858-01E1FDA6D0E6}">
      <dsp:nvSpPr>
        <dsp:cNvPr id="0" name=""/>
        <dsp:cNvSpPr/>
      </dsp:nvSpPr>
      <dsp:spPr>
        <a:xfrm>
          <a:off x="4959447" y="45059"/>
          <a:ext cx="3169211" cy="1062009"/>
        </a:xfrm>
        <a:prstGeom prst="roundRect">
          <a:avLst>
            <a:gd name="adj" fmla="val 10000"/>
          </a:avLst>
        </a:prstGeom>
        <a:gradFill rotWithShape="0">
          <a:gsLst>
            <a:gs pos="0">
              <a:schemeClr val="accent2">
                <a:hueOff val="-838123"/>
                <a:satOff val="-9658"/>
                <a:lumOff val="2159"/>
                <a:alphaOff val="0"/>
                <a:tint val="70000"/>
                <a:satMod val="130000"/>
              </a:schemeClr>
            </a:gs>
            <a:gs pos="43000">
              <a:schemeClr val="accent2">
                <a:hueOff val="-838123"/>
                <a:satOff val="-9658"/>
                <a:lumOff val="2159"/>
                <a:alphaOff val="0"/>
                <a:tint val="44000"/>
                <a:satMod val="165000"/>
              </a:schemeClr>
            </a:gs>
            <a:gs pos="93000">
              <a:schemeClr val="accent2">
                <a:hueOff val="-838123"/>
                <a:satOff val="-9658"/>
                <a:lumOff val="2159"/>
                <a:alphaOff val="0"/>
                <a:tint val="15000"/>
                <a:satMod val="165000"/>
              </a:schemeClr>
            </a:gs>
            <a:gs pos="100000">
              <a:schemeClr val="accent2">
                <a:hueOff val="-838123"/>
                <a:satOff val="-9658"/>
                <a:lumOff val="2159"/>
                <a:alphaOff val="0"/>
                <a:tint val="5000"/>
                <a:satMod val="250000"/>
              </a:schemeClr>
            </a:gs>
          </a:gsLst>
          <a:path path="circle">
            <a:fillToRect l="50000" t="130000" r="50000" b="-30000"/>
          </a:path>
        </a:gradFill>
        <a:ln>
          <a:noFill/>
        </a:ln>
        <a:effectLst>
          <a:outerShdw blurRad="57150" dist="38100" dir="5400000" algn="ctr" rotWithShape="0">
            <a:schemeClr val="accent2">
              <a:hueOff val="-838123"/>
              <a:satOff val="-9658"/>
              <a:lumOff val="2159"/>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66 клубных формирований</a:t>
          </a:r>
        </a:p>
        <a:p>
          <a:pPr lvl="0" algn="ctr"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875 участника клубных формирований</a:t>
          </a:r>
        </a:p>
        <a:p>
          <a:pPr lvl="0" algn="ctr"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Проведено 1450 мероприятий</a:t>
          </a:r>
          <a:endParaRPr lang="ru-RU" sz="1200" b="1" kern="1200" dirty="0">
            <a:latin typeface="Times New Roman" panose="02020603050405020304" pitchFamily="18" charset="0"/>
            <a:cs typeface="Times New Roman" panose="02020603050405020304" pitchFamily="18" charset="0"/>
          </a:endParaRPr>
        </a:p>
      </dsp:txBody>
      <dsp:txXfrm>
        <a:off x="4990552" y="76164"/>
        <a:ext cx="3107001" cy="999799"/>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CD6B85-2F3A-46EF-AD1D-031C5E52C299}">
      <dsp:nvSpPr>
        <dsp:cNvPr id="0" name=""/>
        <dsp:cNvSpPr/>
      </dsp:nvSpPr>
      <dsp:spPr>
        <a:xfrm>
          <a:off x="7777" y="0"/>
          <a:ext cx="1770271" cy="1368152"/>
        </a:xfrm>
        <a:prstGeom prst="roundRect">
          <a:avLst>
            <a:gd name="adj" fmla="val 10000"/>
          </a:avLst>
        </a:prstGeom>
        <a:gradFill rotWithShape="0">
          <a:gsLst>
            <a:gs pos="0">
              <a:schemeClr val="accent2">
                <a:hueOff val="0"/>
                <a:satOff val="0"/>
                <a:lumOff val="0"/>
                <a:alphaOff val="0"/>
                <a:tint val="70000"/>
                <a:satMod val="130000"/>
              </a:schemeClr>
            </a:gs>
            <a:gs pos="43000">
              <a:schemeClr val="accent2">
                <a:hueOff val="0"/>
                <a:satOff val="0"/>
                <a:lumOff val="0"/>
                <a:alphaOff val="0"/>
                <a:tint val="44000"/>
                <a:satMod val="165000"/>
              </a:schemeClr>
            </a:gs>
            <a:gs pos="93000">
              <a:schemeClr val="accent2">
                <a:hueOff val="0"/>
                <a:satOff val="0"/>
                <a:lumOff val="0"/>
                <a:alphaOff val="0"/>
                <a:tint val="15000"/>
                <a:satMod val="165000"/>
              </a:schemeClr>
            </a:gs>
            <a:gs pos="100000">
              <a:schemeClr val="accent2">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kern="1200" smtClean="0">
              <a:latin typeface="Times New Roman" panose="02020603050405020304" pitchFamily="18" charset="0"/>
              <a:cs typeface="Times New Roman" panose="02020603050405020304" pitchFamily="18" charset="0"/>
            </a:rPr>
            <a:t>Дополнительное образование в сфере культуры</a:t>
          </a:r>
          <a:endParaRPr lang="ru-RU" sz="1200" b="1" kern="1200" dirty="0">
            <a:latin typeface="Times New Roman" panose="02020603050405020304" pitchFamily="18" charset="0"/>
            <a:cs typeface="Times New Roman" panose="02020603050405020304" pitchFamily="18" charset="0"/>
          </a:endParaRPr>
        </a:p>
      </dsp:txBody>
      <dsp:txXfrm>
        <a:off x="47849" y="40072"/>
        <a:ext cx="1690127" cy="1288008"/>
      </dsp:txXfrm>
    </dsp:sp>
    <dsp:sp modelId="{AA018F75-AB76-4BF6-B0E8-DDE5E4F74731}">
      <dsp:nvSpPr>
        <dsp:cNvPr id="0" name=""/>
        <dsp:cNvSpPr/>
      </dsp:nvSpPr>
      <dsp:spPr>
        <a:xfrm>
          <a:off x="1955075" y="464562"/>
          <a:ext cx="375297" cy="439027"/>
        </a:xfrm>
        <a:prstGeom prst="rightArrow">
          <a:avLst>
            <a:gd name="adj1" fmla="val 60000"/>
            <a:gd name="adj2" fmla="val 50000"/>
          </a:avLst>
        </a:prstGeom>
        <a:gradFill rotWithShape="0">
          <a:gsLst>
            <a:gs pos="0">
              <a:schemeClr val="accent2">
                <a:hueOff val="0"/>
                <a:satOff val="0"/>
                <a:lumOff val="0"/>
                <a:alphaOff val="0"/>
                <a:tint val="70000"/>
                <a:satMod val="130000"/>
              </a:schemeClr>
            </a:gs>
            <a:gs pos="43000">
              <a:schemeClr val="accent2">
                <a:hueOff val="0"/>
                <a:satOff val="0"/>
                <a:lumOff val="0"/>
                <a:alphaOff val="0"/>
                <a:tint val="44000"/>
                <a:satMod val="165000"/>
              </a:schemeClr>
            </a:gs>
            <a:gs pos="93000">
              <a:schemeClr val="accent2">
                <a:hueOff val="0"/>
                <a:satOff val="0"/>
                <a:lumOff val="0"/>
                <a:alphaOff val="0"/>
                <a:tint val="15000"/>
                <a:satMod val="165000"/>
              </a:schemeClr>
            </a:gs>
            <a:gs pos="100000">
              <a:schemeClr val="accent2">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alpha val="48000"/>
              <a:satMod val="105000"/>
            </a:scheme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ru-RU" sz="1200" kern="1200">
            <a:latin typeface="Times New Roman" panose="02020603050405020304" pitchFamily="18" charset="0"/>
            <a:cs typeface="Times New Roman" panose="02020603050405020304" pitchFamily="18" charset="0"/>
          </a:endParaRPr>
        </a:p>
      </dsp:txBody>
      <dsp:txXfrm>
        <a:off x="1955075" y="552367"/>
        <a:ext cx="262708" cy="263417"/>
      </dsp:txXfrm>
    </dsp:sp>
    <dsp:sp modelId="{7B58388D-FBB7-484B-A2A7-56543C1AE050}">
      <dsp:nvSpPr>
        <dsp:cNvPr id="0" name=""/>
        <dsp:cNvSpPr/>
      </dsp:nvSpPr>
      <dsp:spPr>
        <a:xfrm>
          <a:off x="2486157" y="0"/>
          <a:ext cx="1770271" cy="1368152"/>
        </a:xfrm>
        <a:prstGeom prst="roundRect">
          <a:avLst>
            <a:gd name="adj" fmla="val 10000"/>
          </a:avLst>
        </a:prstGeom>
        <a:gradFill rotWithShape="0">
          <a:gsLst>
            <a:gs pos="0">
              <a:schemeClr val="accent3">
                <a:hueOff val="0"/>
                <a:satOff val="0"/>
                <a:lumOff val="0"/>
                <a:alphaOff val="0"/>
                <a:tint val="70000"/>
                <a:satMod val="130000"/>
              </a:schemeClr>
            </a:gs>
            <a:gs pos="43000">
              <a:schemeClr val="accent3">
                <a:hueOff val="0"/>
                <a:satOff val="0"/>
                <a:lumOff val="0"/>
                <a:alphaOff val="0"/>
                <a:tint val="44000"/>
                <a:satMod val="165000"/>
              </a:schemeClr>
            </a:gs>
            <a:gs pos="93000">
              <a:schemeClr val="accent3">
                <a:hueOff val="0"/>
                <a:satOff val="0"/>
                <a:lumOff val="0"/>
                <a:alphaOff val="0"/>
                <a:tint val="15000"/>
                <a:satMod val="165000"/>
              </a:schemeClr>
            </a:gs>
            <a:gs pos="100000">
              <a:schemeClr val="accent3">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3">
              <a:hueOff val="0"/>
              <a:satOff val="0"/>
              <a:lumOff val="0"/>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1 учреждение</a:t>
          </a:r>
          <a:endParaRPr lang="ru-RU" sz="1200" b="1" kern="1200" dirty="0">
            <a:latin typeface="Times New Roman" panose="02020603050405020304" pitchFamily="18" charset="0"/>
            <a:cs typeface="Times New Roman" panose="02020603050405020304" pitchFamily="18" charset="0"/>
          </a:endParaRPr>
        </a:p>
      </dsp:txBody>
      <dsp:txXfrm>
        <a:off x="2526229" y="40072"/>
        <a:ext cx="1690127" cy="1288008"/>
      </dsp:txXfrm>
    </dsp:sp>
    <dsp:sp modelId="{782CE918-1FD8-44D5-A2BF-178A85C5B389}">
      <dsp:nvSpPr>
        <dsp:cNvPr id="0" name=""/>
        <dsp:cNvSpPr/>
      </dsp:nvSpPr>
      <dsp:spPr>
        <a:xfrm>
          <a:off x="4433455" y="464562"/>
          <a:ext cx="375297" cy="439027"/>
        </a:xfrm>
        <a:prstGeom prst="rightArrow">
          <a:avLst>
            <a:gd name="adj1" fmla="val 60000"/>
            <a:gd name="adj2" fmla="val 50000"/>
          </a:avLst>
        </a:prstGeom>
        <a:gradFill rotWithShape="0">
          <a:gsLst>
            <a:gs pos="0">
              <a:schemeClr val="accent3">
                <a:hueOff val="0"/>
                <a:satOff val="0"/>
                <a:lumOff val="0"/>
                <a:alphaOff val="0"/>
                <a:tint val="70000"/>
                <a:satMod val="130000"/>
              </a:schemeClr>
            </a:gs>
            <a:gs pos="43000">
              <a:schemeClr val="accent3">
                <a:hueOff val="0"/>
                <a:satOff val="0"/>
                <a:lumOff val="0"/>
                <a:alphaOff val="0"/>
                <a:tint val="44000"/>
                <a:satMod val="165000"/>
              </a:schemeClr>
            </a:gs>
            <a:gs pos="93000">
              <a:schemeClr val="accent3">
                <a:hueOff val="0"/>
                <a:satOff val="0"/>
                <a:lumOff val="0"/>
                <a:alphaOff val="0"/>
                <a:tint val="15000"/>
                <a:satMod val="165000"/>
              </a:schemeClr>
            </a:gs>
            <a:gs pos="100000">
              <a:schemeClr val="accent3">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3">
              <a:hueOff val="0"/>
              <a:satOff val="0"/>
              <a:lumOff val="0"/>
              <a:alphaOff val="0"/>
              <a:shade val="9000"/>
              <a:alpha val="48000"/>
              <a:satMod val="105000"/>
            </a:scheme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ru-RU" sz="1200" kern="1200">
            <a:latin typeface="Times New Roman" panose="02020603050405020304" pitchFamily="18" charset="0"/>
            <a:cs typeface="Times New Roman" panose="02020603050405020304" pitchFamily="18" charset="0"/>
          </a:endParaRPr>
        </a:p>
      </dsp:txBody>
      <dsp:txXfrm>
        <a:off x="4433455" y="552367"/>
        <a:ext cx="262708" cy="263417"/>
      </dsp:txXfrm>
    </dsp:sp>
    <dsp:sp modelId="{DB62779F-745F-4B9F-B1F9-737841A6B109}">
      <dsp:nvSpPr>
        <dsp:cNvPr id="0" name=""/>
        <dsp:cNvSpPr/>
      </dsp:nvSpPr>
      <dsp:spPr>
        <a:xfrm>
          <a:off x="4964536" y="0"/>
          <a:ext cx="3164589" cy="1368152"/>
        </a:xfrm>
        <a:prstGeom prst="roundRect">
          <a:avLst>
            <a:gd name="adj" fmla="val 10000"/>
          </a:avLst>
        </a:prstGeom>
        <a:gradFill rotWithShape="0">
          <a:gsLst>
            <a:gs pos="0">
              <a:schemeClr val="accent4">
                <a:hueOff val="0"/>
                <a:satOff val="0"/>
                <a:lumOff val="0"/>
                <a:alphaOff val="0"/>
                <a:tint val="70000"/>
                <a:satMod val="130000"/>
              </a:schemeClr>
            </a:gs>
            <a:gs pos="43000">
              <a:schemeClr val="accent4">
                <a:hueOff val="0"/>
                <a:satOff val="0"/>
                <a:lumOff val="0"/>
                <a:alphaOff val="0"/>
                <a:tint val="44000"/>
                <a:satMod val="165000"/>
              </a:schemeClr>
            </a:gs>
            <a:gs pos="93000">
              <a:schemeClr val="accent4">
                <a:hueOff val="0"/>
                <a:satOff val="0"/>
                <a:lumOff val="0"/>
                <a:alphaOff val="0"/>
                <a:tint val="15000"/>
                <a:satMod val="165000"/>
              </a:schemeClr>
            </a:gs>
            <a:gs pos="100000">
              <a:schemeClr val="accent4">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4">
              <a:hueOff val="0"/>
              <a:satOff val="0"/>
              <a:lumOff val="0"/>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320 учащихся</a:t>
          </a:r>
        </a:p>
        <a:p>
          <a:pPr lvl="0" algn="ctr"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23 выпускников</a:t>
          </a:r>
        </a:p>
        <a:p>
          <a:pPr lvl="0" algn="ctr"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31 человек принято в 1 класс</a:t>
          </a:r>
        </a:p>
        <a:p>
          <a:pPr lvl="0" algn="ctr"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Охват учащихся 1-9 классов: 15%</a:t>
          </a:r>
        </a:p>
        <a:p>
          <a:pPr lvl="0" algn="ctr"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7 общеобразовательных программ</a:t>
          </a:r>
        </a:p>
        <a:p>
          <a:pPr lvl="0" algn="ctr"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6 предпрофессиональных программ</a:t>
          </a:r>
          <a:endParaRPr lang="ru-RU" sz="1200" b="1" kern="1200" dirty="0">
            <a:latin typeface="Times New Roman" panose="02020603050405020304" pitchFamily="18" charset="0"/>
            <a:cs typeface="Times New Roman" panose="02020603050405020304" pitchFamily="18" charset="0"/>
          </a:endParaRPr>
        </a:p>
      </dsp:txBody>
      <dsp:txXfrm>
        <a:off x="5004608" y="40072"/>
        <a:ext cx="3084445" cy="1288008"/>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8A8B02-06C8-4CB8-91F0-87F05A7F6534}">
      <dsp:nvSpPr>
        <dsp:cNvPr id="0" name=""/>
        <dsp:cNvSpPr/>
      </dsp:nvSpPr>
      <dsp:spPr>
        <a:xfrm>
          <a:off x="0" y="478139"/>
          <a:ext cx="8568952" cy="680400"/>
        </a:xfrm>
        <a:prstGeom prst="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3127D92A-BE12-4A18-8169-24560C5C7E41}">
      <dsp:nvSpPr>
        <dsp:cNvPr id="0" name=""/>
        <dsp:cNvSpPr/>
      </dsp:nvSpPr>
      <dsp:spPr>
        <a:xfrm>
          <a:off x="416732" y="79619"/>
          <a:ext cx="8149457" cy="797040"/>
        </a:xfrm>
        <a:prstGeom prst="roundRect">
          <a:avLst/>
        </a:prstGeom>
        <a:solidFill>
          <a:schemeClr val="accent2">
            <a:hueOff val="0"/>
            <a:satOff val="0"/>
            <a:lumOff val="0"/>
            <a:alphaOff val="0"/>
          </a:schemeClr>
        </a:solidFill>
        <a:ln>
          <a:noFill/>
        </a:ln>
        <a:effectLst>
          <a:outerShdw blurRad="57150" dist="38100" dir="5400000" algn="ctr" rotWithShape="0">
            <a:schemeClr val="accent2">
              <a:hueOff val="0"/>
              <a:satOff val="0"/>
              <a:lumOff val="0"/>
              <a:alphaOff val="0"/>
              <a:shade val="9000"/>
              <a:alpha val="48000"/>
              <a:satMod val="105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6720" tIns="0" rIns="226720" bIns="0" numCol="1" spcCol="1270" anchor="ctr" anchorCtr="0">
          <a:noAutofit/>
        </a:bodyPr>
        <a:lstStyle/>
        <a:p>
          <a:pPr lvl="0" algn="l" defTabSz="622300">
            <a:lnSpc>
              <a:spcPct val="90000"/>
            </a:lnSpc>
            <a:spcBef>
              <a:spcPct val="0"/>
            </a:spcBef>
            <a:spcAft>
              <a:spcPct val="35000"/>
            </a:spcAft>
          </a:pPr>
          <a:r>
            <a:rPr lang="ru-RU" sz="1400" b="1" kern="1200" dirty="0" smtClean="0">
              <a:solidFill>
                <a:schemeClr val="tx1"/>
              </a:solidFill>
              <a:latin typeface="Times New Roman" panose="02020603050405020304" pitchFamily="18" charset="0"/>
              <a:cs typeface="Times New Roman" panose="02020603050405020304" pitchFamily="18" charset="0"/>
            </a:rPr>
            <a:t>Развитие массовой физической культуры и спорта – 74 605,9 тыс. руб.</a:t>
          </a:r>
          <a:endParaRPr lang="ru-RU" sz="1400" b="1" kern="1200" dirty="0">
            <a:solidFill>
              <a:schemeClr val="tx1"/>
            </a:solidFill>
            <a:latin typeface="Times New Roman" panose="02020603050405020304" pitchFamily="18" charset="0"/>
            <a:cs typeface="Times New Roman" panose="02020603050405020304" pitchFamily="18" charset="0"/>
          </a:endParaRPr>
        </a:p>
      </dsp:txBody>
      <dsp:txXfrm>
        <a:off x="455640" y="118527"/>
        <a:ext cx="8071641" cy="719224"/>
      </dsp:txXfrm>
    </dsp:sp>
    <dsp:sp modelId="{082F88F1-A95D-4AD1-B409-A12826129564}">
      <dsp:nvSpPr>
        <dsp:cNvPr id="0" name=""/>
        <dsp:cNvSpPr/>
      </dsp:nvSpPr>
      <dsp:spPr>
        <a:xfrm>
          <a:off x="0" y="1702859"/>
          <a:ext cx="8568952" cy="680400"/>
        </a:xfrm>
        <a:prstGeom prst="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D0DB7D40-E5E6-4088-9FBC-614633A2D344}">
      <dsp:nvSpPr>
        <dsp:cNvPr id="0" name=""/>
        <dsp:cNvSpPr/>
      </dsp:nvSpPr>
      <dsp:spPr>
        <a:xfrm>
          <a:off x="410045" y="1332658"/>
          <a:ext cx="8158906" cy="797040"/>
        </a:xfrm>
        <a:prstGeom prst="roundRect">
          <a:avLst/>
        </a:prstGeom>
        <a:solidFill>
          <a:schemeClr val="accent2">
            <a:hueOff val="-279374"/>
            <a:satOff val="-3219"/>
            <a:lumOff val="720"/>
            <a:alphaOff val="0"/>
          </a:schemeClr>
        </a:solidFill>
        <a:ln>
          <a:noFill/>
        </a:ln>
        <a:effectLst>
          <a:outerShdw blurRad="57150" dist="38100" dir="5400000" algn="ctr" rotWithShape="0">
            <a:schemeClr val="accent2">
              <a:hueOff val="-279374"/>
              <a:satOff val="-3219"/>
              <a:lumOff val="720"/>
              <a:alphaOff val="0"/>
              <a:shade val="9000"/>
              <a:alpha val="48000"/>
              <a:satMod val="105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6720" tIns="0" rIns="226720" bIns="0" numCol="1" spcCol="1270" anchor="ctr" anchorCtr="0">
          <a:noAutofit/>
        </a:bodyPr>
        <a:lstStyle/>
        <a:p>
          <a:pPr lvl="0" algn="l" defTabSz="622300">
            <a:lnSpc>
              <a:spcPct val="90000"/>
            </a:lnSpc>
            <a:spcBef>
              <a:spcPct val="0"/>
            </a:spcBef>
            <a:spcAft>
              <a:spcPct val="35000"/>
            </a:spcAft>
          </a:pPr>
          <a:r>
            <a:rPr lang="ru-RU" sz="1400" b="1" kern="1200" dirty="0" smtClean="0">
              <a:solidFill>
                <a:schemeClr val="tx1"/>
              </a:solidFill>
              <a:latin typeface="Times New Roman" panose="02020603050405020304" pitchFamily="18" charset="0"/>
              <a:cs typeface="Times New Roman" panose="02020603050405020304" pitchFamily="18" charset="0"/>
            </a:rPr>
            <a:t>Организация  физкультурно-оздоровительной работы граждан по месту жительства –                    3 071,5 тыс. руб.</a:t>
          </a:r>
          <a:endParaRPr lang="ru-RU" sz="1400" b="1" kern="1200" dirty="0">
            <a:solidFill>
              <a:schemeClr val="tx1"/>
            </a:solidFill>
            <a:latin typeface="Times New Roman" panose="02020603050405020304" pitchFamily="18" charset="0"/>
            <a:cs typeface="Times New Roman" panose="02020603050405020304" pitchFamily="18" charset="0"/>
          </a:endParaRPr>
        </a:p>
      </dsp:txBody>
      <dsp:txXfrm>
        <a:off x="448953" y="1371566"/>
        <a:ext cx="8081090" cy="719224"/>
      </dsp:txXfrm>
    </dsp:sp>
    <dsp:sp modelId="{6B1788B9-DA2F-4BF7-8C75-F827F03A9546}">
      <dsp:nvSpPr>
        <dsp:cNvPr id="0" name=""/>
        <dsp:cNvSpPr/>
      </dsp:nvSpPr>
      <dsp:spPr>
        <a:xfrm>
          <a:off x="0" y="2927580"/>
          <a:ext cx="8568952" cy="680400"/>
        </a:xfrm>
        <a:prstGeom prst="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AE7491A3-8275-40A1-AF5C-6EE28496A0A1}">
      <dsp:nvSpPr>
        <dsp:cNvPr id="0" name=""/>
        <dsp:cNvSpPr/>
      </dsp:nvSpPr>
      <dsp:spPr>
        <a:xfrm>
          <a:off x="407945" y="2529059"/>
          <a:ext cx="8158906" cy="797040"/>
        </a:xfrm>
        <a:prstGeom prst="roundRect">
          <a:avLst/>
        </a:prstGeom>
        <a:solidFill>
          <a:schemeClr val="accent2">
            <a:hueOff val="-558749"/>
            <a:satOff val="-6439"/>
            <a:lumOff val="1439"/>
            <a:alphaOff val="0"/>
          </a:schemeClr>
        </a:solidFill>
        <a:ln>
          <a:noFill/>
        </a:ln>
        <a:effectLst>
          <a:outerShdw blurRad="57150" dist="38100" dir="5400000" algn="ctr" rotWithShape="0">
            <a:schemeClr val="accent2">
              <a:hueOff val="-558749"/>
              <a:satOff val="-6439"/>
              <a:lumOff val="1439"/>
              <a:alphaOff val="0"/>
              <a:shade val="9000"/>
              <a:alpha val="48000"/>
              <a:satMod val="105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6720" tIns="0" rIns="226720" bIns="0" numCol="1" spcCol="1270" anchor="ctr" anchorCtr="0">
          <a:noAutofit/>
        </a:bodyPr>
        <a:lstStyle/>
        <a:p>
          <a:pPr lvl="0" algn="l" defTabSz="622300">
            <a:lnSpc>
              <a:spcPct val="90000"/>
            </a:lnSpc>
            <a:spcBef>
              <a:spcPct val="0"/>
            </a:spcBef>
            <a:spcAft>
              <a:spcPct val="35000"/>
            </a:spcAft>
          </a:pPr>
          <a:r>
            <a:rPr lang="ru-RU" sz="1400" b="1" kern="1200" dirty="0" smtClean="0">
              <a:solidFill>
                <a:schemeClr val="tx1"/>
              </a:solidFill>
              <a:latin typeface="Times New Roman" panose="02020603050405020304" pitchFamily="18" charset="0"/>
              <a:cs typeface="Times New Roman" panose="02020603050405020304" pitchFamily="18" charset="0"/>
            </a:rPr>
            <a:t>Строительство, реконструкция, капитальный ремонт спортивных объектов – 12 831,8 тыс. руб.</a:t>
          </a:r>
          <a:endParaRPr lang="ru-RU" sz="1400" b="1" kern="1200" dirty="0">
            <a:solidFill>
              <a:schemeClr val="tx1"/>
            </a:solidFill>
            <a:latin typeface="Times New Roman" panose="02020603050405020304" pitchFamily="18" charset="0"/>
            <a:cs typeface="Times New Roman" panose="02020603050405020304" pitchFamily="18" charset="0"/>
          </a:endParaRPr>
        </a:p>
      </dsp:txBody>
      <dsp:txXfrm>
        <a:off x="446853" y="2567967"/>
        <a:ext cx="8081090" cy="719224"/>
      </dsp:txXfrm>
    </dsp:sp>
    <dsp:sp modelId="{8BD23F9E-1696-4E5B-AE53-51C68C0B01CB}">
      <dsp:nvSpPr>
        <dsp:cNvPr id="0" name=""/>
        <dsp:cNvSpPr/>
      </dsp:nvSpPr>
      <dsp:spPr>
        <a:xfrm>
          <a:off x="0" y="4152300"/>
          <a:ext cx="8568952" cy="680400"/>
        </a:xfrm>
        <a:prstGeom prst="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647E5824-BBA1-425B-AA8D-48216C811CE1}">
      <dsp:nvSpPr>
        <dsp:cNvPr id="0" name=""/>
        <dsp:cNvSpPr/>
      </dsp:nvSpPr>
      <dsp:spPr>
        <a:xfrm>
          <a:off x="407945" y="3753780"/>
          <a:ext cx="8158906" cy="797040"/>
        </a:xfrm>
        <a:prstGeom prst="roundRect">
          <a:avLst/>
        </a:prstGeom>
        <a:solidFill>
          <a:schemeClr val="accent2">
            <a:hueOff val="-838123"/>
            <a:satOff val="-9658"/>
            <a:lumOff val="2159"/>
            <a:alphaOff val="0"/>
          </a:schemeClr>
        </a:solidFill>
        <a:ln>
          <a:noFill/>
        </a:ln>
        <a:effectLst>
          <a:outerShdw blurRad="57150" dist="38100" dir="5400000" algn="ctr" rotWithShape="0">
            <a:schemeClr val="accent2">
              <a:hueOff val="-838123"/>
              <a:satOff val="-9658"/>
              <a:lumOff val="2159"/>
              <a:alphaOff val="0"/>
              <a:shade val="9000"/>
              <a:alpha val="48000"/>
              <a:satMod val="105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6720" tIns="0" rIns="226720" bIns="0" numCol="1" spcCol="1270" anchor="ctr" anchorCtr="0">
          <a:noAutofit/>
        </a:bodyPr>
        <a:lstStyle/>
        <a:p>
          <a:pPr lvl="0" algn="l" defTabSz="622300">
            <a:lnSpc>
              <a:spcPct val="90000"/>
            </a:lnSpc>
            <a:spcBef>
              <a:spcPct val="0"/>
            </a:spcBef>
            <a:spcAft>
              <a:spcPct val="35000"/>
            </a:spcAft>
          </a:pPr>
          <a:r>
            <a:rPr lang="ru-RU" sz="1400" b="1" kern="1200" dirty="0" smtClean="0">
              <a:solidFill>
                <a:schemeClr val="tx1"/>
              </a:solidFill>
              <a:latin typeface="Times New Roman" panose="02020603050405020304" pitchFamily="18" charset="0"/>
              <a:cs typeface="Times New Roman" panose="02020603050405020304" pitchFamily="18" charset="0"/>
            </a:rPr>
            <a:t>Совершенствование отрасли физической культуры и спорта – 40 246,7  тыс. руб.</a:t>
          </a:r>
          <a:endParaRPr lang="ru-RU" sz="1400" b="1" kern="1200" dirty="0">
            <a:solidFill>
              <a:schemeClr val="tx1"/>
            </a:solidFill>
            <a:latin typeface="Times New Roman" panose="02020603050405020304" pitchFamily="18" charset="0"/>
            <a:cs typeface="Times New Roman" panose="02020603050405020304" pitchFamily="18" charset="0"/>
          </a:endParaRPr>
        </a:p>
      </dsp:txBody>
      <dsp:txXfrm>
        <a:off x="446853" y="3792688"/>
        <a:ext cx="8081090" cy="719224"/>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1D1861-6FD9-4C93-8881-16F32E209024}">
      <dsp:nvSpPr>
        <dsp:cNvPr id="0" name=""/>
        <dsp:cNvSpPr/>
      </dsp:nvSpPr>
      <dsp:spPr>
        <a:xfrm>
          <a:off x="6961" y="0"/>
          <a:ext cx="2080778" cy="807863"/>
        </a:xfrm>
        <a:prstGeom prst="roundRect">
          <a:avLst>
            <a:gd name="adj" fmla="val 10000"/>
          </a:avLst>
        </a:prstGeom>
        <a:gradFill rotWithShape="0">
          <a:gsLst>
            <a:gs pos="0">
              <a:schemeClr val="accent2">
                <a:hueOff val="0"/>
                <a:satOff val="0"/>
                <a:lumOff val="0"/>
                <a:alphaOff val="0"/>
                <a:tint val="98000"/>
                <a:shade val="25000"/>
                <a:satMod val="250000"/>
              </a:schemeClr>
            </a:gs>
            <a:gs pos="68000">
              <a:schemeClr val="accent2">
                <a:hueOff val="0"/>
                <a:satOff val="0"/>
                <a:lumOff val="0"/>
                <a:alphaOff val="0"/>
                <a:tint val="86000"/>
                <a:satMod val="115000"/>
              </a:schemeClr>
            </a:gs>
            <a:gs pos="100000">
              <a:schemeClr val="accent2">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alpha val="48000"/>
              <a:satMod val="105000"/>
            </a:scheme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400" b="1" kern="1200" dirty="0" smtClean="0">
              <a:solidFill>
                <a:schemeClr val="bg1"/>
              </a:solidFill>
              <a:latin typeface="Times New Roman" panose="02020603050405020304" pitchFamily="18" charset="0"/>
              <a:cs typeface="Times New Roman" panose="02020603050405020304" pitchFamily="18" charset="0"/>
            </a:rPr>
            <a:t>Спортивная школа</a:t>
          </a:r>
          <a:endParaRPr lang="ru-RU" sz="1400" b="1" kern="1200" dirty="0">
            <a:solidFill>
              <a:schemeClr val="bg1"/>
            </a:solidFill>
            <a:latin typeface="Times New Roman" panose="02020603050405020304" pitchFamily="18" charset="0"/>
            <a:cs typeface="Times New Roman" panose="02020603050405020304" pitchFamily="18" charset="0"/>
          </a:endParaRPr>
        </a:p>
      </dsp:txBody>
      <dsp:txXfrm>
        <a:off x="30622" y="23661"/>
        <a:ext cx="2033456" cy="760541"/>
      </dsp:txXfrm>
    </dsp:sp>
    <dsp:sp modelId="{5EB11EC0-C079-4FBC-9126-FFAF76CECC61}">
      <dsp:nvSpPr>
        <dsp:cNvPr id="0" name=""/>
        <dsp:cNvSpPr/>
      </dsp:nvSpPr>
      <dsp:spPr>
        <a:xfrm>
          <a:off x="2295817" y="145915"/>
          <a:ext cx="441124" cy="516032"/>
        </a:xfrm>
        <a:prstGeom prst="rightArrow">
          <a:avLst>
            <a:gd name="adj1" fmla="val 60000"/>
            <a:gd name="adj2" fmla="val 50000"/>
          </a:avLst>
        </a:prstGeom>
        <a:gradFill rotWithShape="0">
          <a:gsLst>
            <a:gs pos="0">
              <a:schemeClr val="accent2">
                <a:hueOff val="0"/>
                <a:satOff val="0"/>
                <a:lumOff val="0"/>
                <a:alphaOff val="0"/>
                <a:tint val="98000"/>
                <a:shade val="25000"/>
                <a:satMod val="250000"/>
              </a:schemeClr>
            </a:gs>
            <a:gs pos="68000">
              <a:schemeClr val="accent2">
                <a:hueOff val="0"/>
                <a:satOff val="0"/>
                <a:lumOff val="0"/>
                <a:alphaOff val="0"/>
                <a:tint val="86000"/>
                <a:satMod val="115000"/>
              </a:schemeClr>
            </a:gs>
            <a:gs pos="100000">
              <a:schemeClr val="accent2">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alpha val="48000"/>
              <a:satMod val="105000"/>
            </a:scheme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ru-RU" sz="1400" b="1" kern="1200">
            <a:solidFill>
              <a:schemeClr val="tx1"/>
            </a:solidFill>
            <a:latin typeface="Times New Roman" panose="02020603050405020304" pitchFamily="18" charset="0"/>
            <a:cs typeface="Times New Roman" panose="02020603050405020304" pitchFamily="18" charset="0"/>
          </a:endParaRPr>
        </a:p>
      </dsp:txBody>
      <dsp:txXfrm>
        <a:off x="2295817" y="249121"/>
        <a:ext cx="308787" cy="309620"/>
      </dsp:txXfrm>
    </dsp:sp>
    <dsp:sp modelId="{DCBA24A2-E29C-480F-8AAB-66CAD3E666C1}">
      <dsp:nvSpPr>
        <dsp:cNvPr id="0" name=""/>
        <dsp:cNvSpPr/>
      </dsp:nvSpPr>
      <dsp:spPr>
        <a:xfrm>
          <a:off x="2920050" y="0"/>
          <a:ext cx="2080778" cy="807863"/>
        </a:xfrm>
        <a:prstGeom prst="roundRect">
          <a:avLst>
            <a:gd name="adj" fmla="val 10000"/>
          </a:avLst>
        </a:prstGeom>
        <a:gradFill rotWithShape="0">
          <a:gsLst>
            <a:gs pos="0">
              <a:schemeClr val="accent2">
                <a:hueOff val="-419062"/>
                <a:satOff val="-4829"/>
                <a:lumOff val="1079"/>
                <a:alphaOff val="0"/>
                <a:tint val="98000"/>
                <a:shade val="25000"/>
                <a:satMod val="250000"/>
              </a:schemeClr>
            </a:gs>
            <a:gs pos="68000">
              <a:schemeClr val="accent2">
                <a:hueOff val="-419062"/>
                <a:satOff val="-4829"/>
                <a:lumOff val="1079"/>
                <a:alphaOff val="0"/>
                <a:tint val="86000"/>
                <a:satMod val="115000"/>
              </a:schemeClr>
            </a:gs>
            <a:gs pos="100000">
              <a:schemeClr val="accent2">
                <a:hueOff val="-419062"/>
                <a:satOff val="-4829"/>
                <a:lumOff val="1079"/>
                <a:alphaOff val="0"/>
                <a:tint val="50000"/>
                <a:satMod val="150000"/>
              </a:schemeClr>
            </a:gs>
          </a:gsLst>
          <a:path path="circle">
            <a:fillToRect l="50000" t="130000" r="50000" b="-30000"/>
          </a:path>
        </a:gradFill>
        <a:ln>
          <a:noFill/>
        </a:ln>
        <a:effectLst>
          <a:outerShdw blurRad="57150" dist="38100" dir="5400000" algn="ctr" rotWithShape="0">
            <a:schemeClr val="accent2">
              <a:hueOff val="-419062"/>
              <a:satOff val="-4829"/>
              <a:lumOff val="1079"/>
              <a:alphaOff val="0"/>
              <a:shade val="9000"/>
              <a:alpha val="48000"/>
              <a:satMod val="105000"/>
            </a:scheme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400" b="1" kern="1200" dirty="0" smtClean="0">
              <a:solidFill>
                <a:schemeClr val="bg1"/>
              </a:solidFill>
              <a:latin typeface="Times New Roman" panose="02020603050405020304" pitchFamily="18" charset="0"/>
              <a:cs typeface="Times New Roman" panose="02020603050405020304" pitchFamily="18" charset="0"/>
            </a:rPr>
            <a:t>515 обучающихся</a:t>
          </a:r>
          <a:endParaRPr lang="ru-RU" sz="1400" b="1" kern="1200" dirty="0">
            <a:solidFill>
              <a:schemeClr val="bg1"/>
            </a:solidFill>
            <a:latin typeface="Times New Roman" panose="02020603050405020304" pitchFamily="18" charset="0"/>
            <a:cs typeface="Times New Roman" panose="02020603050405020304" pitchFamily="18" charset="0"/>
          </a:endParaRPr>
        </a:p>
      </dsp:txBody>
      <dsp:txXfrm>
        <a:off x="2943711" y="23661"/>
        <a:ext cx="2033456" cy="760541"/>
      </dsp:txXfrm>
    </dsp:sp>
    <dsp:sp modelId="{EDE8B616-38B0-434E-8D02-42A9CA603C9E}">
      <dsp:nvSpPr>
        <dsp:cNvPr id="0" name=""/>
        <dsp:cNvSpPr/>
      </dsp:nvSpPr>
      <dsp:spPr>
        <a:xfrm>
          <a:off x="5208906" y="145915"/>
          <a:ext cx="441124" cy="516032"/>
        </a:xfrm>
        <a:prstGeom prst="rightArrow">
          <a:avLst>
            <a:gd name="adj1" fmla="val 60000"/>
            <a:gd name="adj2" fmla="val 50000"/>
          </a:avLst>
        </a:prstGeom>
        <a:gradFill rotWithShape="0">
          <a:gsLst>
            <a:gs pos="0">
              <a:schemeClr val="accent2">
                <a:hueOff val="-838123"/>
                <a:satOff val="-9658"/>
                <a:lumOff val="2159"/>
                <a:alphaOff val="0"/>
                <a:tint val="98000"/>
                <a:shade val="25000"/>
                <a:satMod val="250000"/>
              </a:schemeClr>
            </a:gs>
            <a:gs pos="68000">
              <a:schemeClr val="accent2">
                <a:hueOff val="-838123"/>
                <a:satOff val="-9658"/>
                <a:lumOff val="2159"/>
                <a:alphaOff val="0"/>
                <a:tint val="86000"/>
                <a:satMod val="115000"/>
              </a:schemeClr>
            </a:gs>
            <a:gs pos="100000">
              <a:schemeClr val="accent2">
                <a:hueOff val="-838123"/>
                <a:satOff val="-9658"/>
                <a:lumOff val="2159"/>
                <a:alphaOff val="0"/>
                <a:tint val="50000"/>
                <a:satMod val="150000"/>
              </a:schemeClr>
            </a:gs>
          </a:gsLst>
          <a:path path="circle">
            <a:fillToRect l="50000" t="130000" r="50000" b="-30000"/>
          </a:path>
        </a:gradFill>
        <a:ln>
          <a:noFill/>
        </a:ln>
        <a:effectLst>
          <a:outerShdw blurRad="57150" dist="38100" dir="5400000" algn="ctr" rotWithShape="0">
            <a:schemeClr val="accent2">
              <a:hueOff val="-838123"/>
              <a:satOff val="-9658"/>
              <a:lumOff val="2159"/>
              <a:alphaOff val="0"/>
              <a:shade val="9000"/>
              <a:alpha val="48000"/>
              <a:satMod val="105000"/>
            </a:scheme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ru-RU" sz="1400" b="1" kern="1200">
            <a:solidFill>
              <a:schemeClr val="tx1"/>
            </a:solidFill>
            <a:latin typeface="Times New Roman" panose="02020603050405020304" pitchFamily="18" charset="0"/>
            <a:cs typeface="Times New Roman" panose="02020603050405020304" pitchFamily="18" charset="0"/>
          </a:endParaRPr>
        </a:p>
      </dsp:txBody>
      <dsp:txXfrm>
        <a:off x="5208906" y="249121"/>
        <a:ext cx="308787" cy="309620"/>
      </dsp:txXfrm>
    </dsp:sp>
    <dsp:sp modelId="{4338D9E0-7894-48E0-8CFD-E6F44B96DB01}">
      <dsp:nvSpPr>
        <dsp:cNvPr id="0" name=""/>
        <dsp:cNvSpPr/>
      </dsp:nvSpPr>
      <dsp:spPr>
        <a:xfrm>
          <a:off x="5833140" y="0"/>
          <a:ext cx="2080778" cy="807863"/>
        </a:xfrm>
        <a:prstGeom prst="roundRect">
          <a:avLst>
            <a:gd name="adj" fmla="val 10000"/>
          </a:avLst>
        </a:prstGeom>
        <a:gradFill rotWithShape="0">
          <a:gsLst>
            <a:gs pos="0">
              <a:schemeClr val="accent2">
                <a:hueOff val="-838123"/>
                <a:satOff val="-9658"/>
                <a:lumOff val="2159"/>
                <a:alphaOff val="0"/>
                <a:tint val="98000"/>
                <a:shade val="25000"/>
                <a:satMod val="250000"/>
              </a:schemeClr>
            </a:gs>
            <a:gs pos="68000">
              <a:schemeClr val="accent2">
                <a:hueOff val="-838123"/>
                <a:satOff val="-9658"/>
                <a:lumOff val="2159"/>
                <a:alphaOff val="0"/>
                <a:tint val="86000"/>
                <a:satMod val="115000"/>
              </a:schemeClr>
            </a:gs>
            <a:gs pos="100000">
              <a:schemeClr val="accent2">
                <a:hueOff val="-838123"/>
                <a:satOff val="-9658"/>
                <a:lumOff val="2159"/>
                <a:alphaOff val="0"/>
                <a:tint val="50000"/>
                <a:satMod val="150000"/>
              </a:schemeClr>
            </a:gs>
          </a:gsLst>
          <a:path path="circle">
            <a:fillToRect l="50000" t="130000" r="50000" b="-30000"/>
          </a:path>
        </a:gradFill>
        <a:ln>
          <a:noFill/>
        </a:ln>
        <a:effectLst>
          <a:outerShdw blurRad="57150" dist="38100" dir="5400000" algn="ctr" rotWithShape="0">
            <a:schemeClr val="accent2">
              <a:hueOff val="-838123"/>
              <a:satOff val="-9658"/>
              <a:lumOff val="2159"/>
              <a:alphaOff val="0"/>
              <a:shade val="9000"/>
              <a:alpha val="48000"/>
              <a:satMod val="105000"/>
            </a:scheme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400" b="1" kern="1200" dirty="0" smtClean="0">
              <a:solidFill>
                <a:schemeClr val="bg1"/>
              </a:solidFill>
              <a:latin typeface="Times New Roman" panose="02020603050405020304" pitchFamily="18" charset="0"/>
              <a:cs typeface="Times New Roman" panose="02020603050405020304" pitchFamily="18" charset="0"/>
            </a:rPr>
            <a:t>11 отделений</a:t>
          </a:r>
          <a:endParaRPr lang="ru-RU" sz="1400" b="1" kern="1200" dirty="0">
            <a:solidFill>
              <a:schemeClr val="bg1"/>
            </a:solidFill>
            <a:latin typeface="Times New Roman" panose="02020603050405020304" pitchFamily="18" charset="0"/>
            <a:cs typeface="Times New Roman" panose="02020603050405020304" pitchFamily="18" charset="0"/>
          </a:endParaRPr>
        </a:p>
      </dsp:txBody>
      <dsp:txXfrm>
        <a:off x="5856801" y="23661"/>
        <a:ext cx="2033456" cy="760541"/>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E4E6C2-5C11-46A7-83D8-BB976D062BA0}">
      <dsp:nvSpPr>
        <dsp:cNvPr id="0" name=""/>
        <dsp:cNvSpPr/>
      </dsp:nvSpPr>
      <dsp:spPr>
        <a:xfrm>
          <a:off x="0" y="0"/>
          <a:ext cx="2080778" cy="1111672"/>
        </a:xfrm>
        <a:prstGeom prst="roundRect">
          <a:avLst>
            <a:gd name="adj" fmla="val 10000"/>
          </a:avLst>
        </a:prstGeom>
        <a:gradFill rotWithShape="0">
          <a:gsLst>
            <a:gs pos="0">
              <a:schemeClr val="accent2">
                <a:hueOff val="0"/>
                <a:satOff val="0"/>
                <a:lumOff val="0"/>
                <a:alphaOff val="0"/>
                <a:tint val="70000"/>
                <a:satMod val="130000"/>
              </a:schemeClr>
            </a:gs>
            <a:gs pos="43000">
              <a:schemeClr val="accent2">
                <a:hueOff val="0"/>
                <a:satOff val="0"/>
                <a:lumOff val="0"/>
                <a:alphaOff val="0"/>
                <a:tint val="44000"/>
                <a:satMod val="165000"/>
              </a:schemeClr>
            </a:gs>
            <a:gs pos="93000">
              <a:schemeClr val="accent2">
                <a:hueOff val="0"/>
                <a:satOff val="0"/>
                <a:lumOff val="0"/>
                <a:alphaOff val="0"/>
                <a:tint val="15000"/>
                <a:satMod val="165000"/>
              </a:schemeClr>
            </a:gs>
            <a:gs pos="100000">
              <a:schemeClr val="accent2">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400" b="1" kern="1200" dirty="0" smtClean="0">
              <a:latin typeface="Times New Roman" panose="02020603050405020304" pitchFamily="18" charset="0"/>
              <a:cs typeface="Times New Roman" panose="02020603050405020304" pitchFamily="18" charset="0"/>
            </a:rPr>
            <a:t>В Невельском районе развивается 40 видов спорта</a:t>
          </a:r>
          <a:endParaRPr lang="ru-RU" sz="1400" b="1" kern="1200" dirty="0">
            <a:latin typeface="Times New Roman" panose="02020603050405020304" pitchFamily="18" charset="0"/>
            <a:cs typeface="Times New Roman" panose="02020603050405020304" pitchFamily="18" charset="0"/>
          </a:endParaRPr>
        </a:p>
      </dsp:txBody>
      <dsp:txXfrm>
        <a:off x="32560" y="32560"/>
        <a:ext cx="2015658" cy="1046552"/>
      </dsp:txXfrm>
    </dsp:sp>
    <dsp:sp modelId="{2DC941FB-F213-4C42-968E-BA341FB9F94A}">
      <dsp:nvSpPr>
        <dsp:cNvPr id="0" name=""/>
        <dsp:cNvSpPr/>
      </dsp:nvSpPr>
      <dsp:spPr>
        <a:xfrm>
          <a:off x="2290596" y="297819"/>
          <a:ext cx="444814" cy="516032"/>
        </a:xfrm>
        <a:prstGeom prst="rightArrow">
          <a:avLst>
            <a:gd name="adj1" fmla="val 60000"/>
            <a:gd name="adj2" fmla="val 50000"/>
          </a:avLst>
        </a:prstGeom>
        <a:gradFill rotWithShape="0">
          <a:gsLst>
            <a:gs pos="0">
              <a:schemeClr val="accent2">
                <a:hueOff val="0"/>
                <a:satOff val="0"/>
                <a:lumOff val="0"/>
                <a:alphaOff val="0"/>
                <a:tint val="70000"/>
                <a:satMod val="130000"/>
              </a:schemeClr>
            </a:gs>
            <a:gs pos="43000">
              <a:schemeClr val="accent2">
                <a:hueOff val="0"/>
                <a:satOff val="0"/>
                <a:lumOff val="0"/>
                <a:alphaOff val="0"/>
                <a:tint val="44000"/>
                <a:satMod val="165000"/>
              </a:schemeClr>
            </a:gs>
            <a:gs pos="93000">
              <a:schemeClr val="accent2">
                <a:hueOff val="0"/>
                <a:satOff val="0"/>
                <a:lumOff val="0"/>
                <a:alphaOff val="0"/>
                <a:tint val="15000"/>
                <a:satMod val="165000"/>
              </a:schemeClr>
            </a:gs>
            <a:gs pos="100000">
              <a:schemeClr val="accent2">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alpha val="48000"/>
              <a:satMod val="105000"/>
            </a:scheme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ru-RU" sz="1400" b="1" kern="1200">
            <a:latin typeface="Times New Roman" panose="02020603050405020304" pitchFamily="18" charset="0"/>
            <a:cs typeface="Times New Roman" panose="02020603050405020304" pitchFamily="18" charset="0"/>
          </a:endParaRPr>
        </a:p>
      </dsp:txBody>
      <dsp:txXfrm>
        <a:off x="2290596" y="401025"/>
        <a:ext cx="311370" cy="309620"/>
      </dsp:txXfrm>
    </dsp:sp>
    <dsp:sp modelId="{3C0F034F-C6D3-45C0-A21B-1F3B8741D62C}">
      <dsp:nvSpPr>
        <dsp:cNvPr id="0" name=""/>
        <dsp:cNvSpPr/>
      </dsp:nvSpPr>
      <dsp:spPr>
        <a:xfrm>
          <a:off x="2920050" y="0"/>
          <a:ext cx="2080778" cy="1111672"/>
        </a:xfrm>
        <a:prstGeom prst="roundRect">
          <a:avLst>
            <a:gd name="adj" fmla="val 10000"/>
          </a:avLst>
        </a:prstGeom>
        <a:gradFill rotWithShape="0">
          <a:gsLst>
            <a:gs pos="0">
              <a:schemeClr val="accent2">
                <a:hueOff val="-419062"/>
                <a:satOff val="-4829"/>
                <a:lumOff val="1079"/>
                <a:alphaOff val="0"/>
                <a:tint val="70000"/>
                <a:satMod val="130000"/>
              </a:schemeClr>
            </a:gs>
            <a:gs pos="43000">
              <a:schemeClr val="accent2">
                <a:hueOff val="-419062"/>
                <a:satOff val="-4829"/>
                <a:lumOff val="1079"/>
                <a:alphaOff val="0"/>
                <a:tint val="44000"/>
                <a:satMod val="165000"/>
              </a:schemeClr>
            </a:gs>
            <a:gs pos="93000">
              <a:schemeClr val="accent2">
                <a:hueOff val="-419062"/>
                <a:satOff val="-4829"/>
                <a:lumOff val="1079"/>
                <a:alphaOff val="0"/>
                <a:tint val="15000"/>
                <a:satMod val="165000"/>
              </a:schemeClr>
            </a:gs>
            <a:gs pos="100000">
              <a:schemeClr val="accent2">
                <a:hueOff val="-419062"/>
                <a:satOff val="-4829"/>
                <a:lumOff val="1079"/>
                <a:alphaOff val="0"/>
                <a:tint val="5000"/>
                <a:satMod val="250000"/>
              </a:schemeClr>
            </a:gs>
          </a:gsLst>
          <a:path path="circle">
            <a:fillToRect l="50000" t="130000" r="50000" b="-30000"/>
          </a:path>
        </a:gradFill>
        <a:ln>
          <a:noFill/>
        </a:ln>
        <a:effectLst>
          <a:outerShdw blurRad="57150" dist="38100" dir="5400000" algn="ctr" rotWithShape="0">
            <a:schemeClr val="accent2">
              <a:hueOff val="-419062"/>
              <a:satOff val="-4829"/>
              <a:lumOff val="1079"/>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400" b="1" kern="1200" dirty="0" smtClean="0">
              <a:latin typeface="Times New Roman" panose="02020603050405020304" pitchFamily="18" charset="0"/>
              <a:cs typeface="Times New Roman" panose="02020603050405020304" pitchFamily="18" charset="0"/>
            </a:rPr>
            <a:t>5 районных федераций спорта</a:t>
          </a:r>
          <a:endParaRPr lang="ru-RU" sz="1400" b="1" kern="1200" dirty="0">
            <a:latin typeface="Times New Roman" panose="02020603050405020304" pitchFamily="18" charset="0"/>
            <a:cs typeface="Times New Roman" panose="02020603050405020304" pitchFamily="18" charset="0"/>
          </a:endParaRPr>
        </a:p>
      </dsp:txBody>
      <dsp:txXfrm>
        <a:off x="2952610" y="32560"/>
        <a:ext cx="2015658" cy="1046552"/>
      </dsp:txXfrm>
    </dsp:sp>
    <dsp:sp modelId="{3822446C-436C-4A23-BA46-DC160B53DE7C}">
      <dsp:nvSpPr>
        <dsp:cNvPr id="0" name=""/>
        <dsp:cNvSpPr/>
      </dsp:nvSpPr>
      <dsp:spPr>
        <a:xfrm>
          <a:off x="5208906" y="297819"/>
          <a:ext cx="441124" cy="516032"/>
        </a:xfrm>
        <a:prstGeom prst="rightArrow">
          <a:avLst>
            <a:gd name="adj1" fmla="val 60000"/>
            <a:gd name="adj2" fmla="val 50000"/>
          </a:avLst>
        </a:prstGeom>
        <a:gradFill rotWithShape="0">
          <a:gsLst>
            <a:gs pos="0">
              <a:schemeClr val="accent2">
                <a:hueOff val="-838123"/>
                <a:satOff val="-9658"/>
                <a:lumOff val="2159"/>
                <a:alphaOff val="0"/>
                <a:tint val="70000"/>
                <a:satMod val="130000"/>
              </a:schemeClr>
            </a:gs>
            <a:gs pos="43000">
              <a:schemeClr val="accent2">
                <a:hueOff val="-838123"/>
                <a:satOff val="-9658"/>
                <a:lumOff val="2159"/>
                <a:alphaOff val="0"/>
                <a:tint val="44000"/>
                <a:satMod val="165000"/>
              </a:schemeClr>
            </a:gs>
            <a:gs pos="93000">
              <a:schemeClr val="accent2">
                <a:hueOff val="-838123"/>
                <a:satOff val="-9658"/>
                <a:lumOff val="2159"/>
                <a:alphaOff val="0"/>
                <a:tint val="15000"/>
                <a:satMod val="165000"/>
              </a:schemeClr>
            </a:gs>
            <a:gs pos="100000">
              <a:schemeClr val="accent2">
                <a:hueOff val="-838123"/>
                <a:satOff val="-9658"/>
                <a:lumOff val="2159"/>
                <a:alphaOff val="0"/>
                <a:tint val="5000"/>
                <a:satMod val="250000"/>
              </a:schemeClr>
            </a:gs>
          </a:gsLst>
          <a:path path="circle">
            <a:fillToRect l="50000" t="130000" r="50000" b="-30000"/>
          </a:path>
        </a:gradFill>
        <a:ln>
          <a:noFill/>
        </a:ln>
        <a:effectLst>
          <a:outerShdw blurRad="57150" dist="38100" dir="5400000" algn="ctr" rotWithShape="0">
            <a:schemeClr val="accent2">
              <a:hueOff val="-838123"/>
              <a:satOff val="-9658"/>
              <a:lumOff val="2159"/>
              <a:alphaOff val="0"/>
              <a:shade val="9000"/>
              <a:alpha val="48000"/>
              <a:satMod val="105000"/>
            </a:scheme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ru-RU" sz="1400" b="1" kern="1200">
            <a:latin typeface="Times New Roman" panose="02020603050405020304" pitchFamily="18" charset="0"/>
            <a:cs typeface="Times New Roman" panose="02020603050405020304" pitchFamily="18" charset="0"/>
          </a:endParaRPr>
        </a:p>
      </dsp:txBody>
      <dsp:txXfrm>
        <a:off x="5208906" y="401025"/>
        <a:ext cx="308787" cy="309620"/>
      </dsp:txXfrm>
    </dsp:sp>
    <dsp:sp modelId="{1F1D47C2-A3C0-4EB7-8969-2B41F63A1012}">
      <dsp:nvSpPr>
        <dsp:cNvPr id="0" name=""/>
        <dsp:cNvSpPr/>
      </dsp:nvSpPr>
      <dsp:spPr>
        <a:xfrm>
          <a:off x="5833140" y="0"/>
          <a:ext cx="2080778" cy="1111672"/>
        </a:xfrm>
        <a:prstGeom prst="roundRect">
          <a:avLst>
            <a:gd name="adj" fmla="val 10000"/>
          </a:avLst>
        </a:prstGeom>
        <a:gradFill rotWithShape="0">
          <a:gsLst>
            <a:gs pos="0">
              <a:schemeClr val="accent2">
                <a:hueOff val="-838123"/>
                <a:satOff val="-9658"/>
                <a:lumOff val="2159"/>
                <a:alphaOff val="0"/>
                <a:tint val="70000"/>
                <a:satMod val="130000"/>
              </a:schemeClr>
            </a:gs>
            <a:gs pos="43000">
              <a:schemeClr val="accent2">
                <a:hueOff val="-838123"/>
                <a:satOff val="-9658"/>
                <a:lumOff val="2159"/>
                <a:alphaOff val="0"/>
                <a:tint val="44000"/>
                <a:satMod val="165000"/>
              </a:schemeClr>
            </a:gs>
            <a:gs pos="93000">
              <a:schemeClr val="accent2">
                <a:hueOff val="-838123"/>
                <a:satOff val="-9658"/>
                <a:lumOff val="2159"/>
                <a:alphaOff val="0"/>
                <a:tint val="15000"/>
                <a:satMod val="165000"/>
              </a:schemeClr>
            </a:gs>
            <a:gs pos="100000">
              <a:schemeClr val="accent2">
                <a:hueOff val="-838123"/>
                <a:satOff val="-9658"/>
                <a:lumOff val="2159"/>
                <a:alphaOff val="0"/>
                <a:tint val="5000"/>
                <a:satMod val="250000"/>
              </a:schemeClr>
            </a:gs>
          </a:gsLst>
          <a:path path="circle">
            <a:fillToRect l="50000" t="130000" r="50000" b="-30000"/>
          </a:path>
        </a:gradFill>
        <a:ln>
          <a:noFill/>
        </a:ln>
        <a:effectLst>
          <a:outerShdw blurRad="57150" dist="38100" dir="5400000" algn="ctr" rotWithShape="0">
            <a:schemeClr val="accent2">
              <a:hueOff val="-838123"/>
              <a:satOff val="-9658"/>
              <a:lumOff val="2159"/>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ts val="0"/>
            </a:spcAft>
          </a:pPr>
          <a:r>
            <a:rPr lang="ru-RU" sz="1400" b="1" kern="1200" dirty="0" smtClean="0">
              <a:latin typeface="Times New Roman" panose="02020603050405020304" pitchFamily="18" charset="0"/>
              <a:cs typeface="Times New Roman" panose="02020603050405020304" pitchFamily="18" charset="0"/>
            </a:rPr>
            <a:t>Тхэквондо</a:t>
          </a:r>
        </a:p>
        <a:p>
          <a:pPr lvl="0" algn="ctr" defTabSz="622300">
            <a:lnSpc>
              <a:spcPct val="90000"/>
            </a:lnSpc>
            <a:spcBef>
              <a:spcPct val="0"/>
            </a:spcBef>
            <a:spcAft>
              <a:spcPts val="0"/>
            </a:spcAft>
          </a:pPr>
          <a:r>
            <a:rPr lang="ru-RU" sz="1400" b="1" kern="1200" dirty="0" smtClean="0">
              <a:latin typeface="Times New Roman" panose="02020603050405020304" pitchFamily="18" charset="0"/>
              <a:cs typeface="Times New Roman" panose="02020603050405020304" pitchFamily="18" charset="0"/>
            </a:rPr>
            <a:t>Настольный теннис</a:t>
          </a:r>
        </a:p>
        <a:p>
          <a:pPr lvl="0" algn="ctr" defTabSz="622300">
            <a:lnSpc>
              <a:spcPct val="90000"/>
            </a:lnSpc>
            <a:spcBef>
              <a:spcPct val="0"/>
            </a:spcBef>
            <a:spcAft>
              <a:spcPts val="0"/>
            </a:spcAft>
          </a:pPr>
          <a:r>
            <a:rPr lang="ru-RU" sz="1400" b="1" kern="1200" dirty="0" smtClean="0">
              <a:latin typeface="Times New Roman" panose="02020603050405020304" pitchFamily="18" charset="0"/>
              <a:cs typeface="Times New Roman" panose="02020603050405020304" pitchFamily="18" charset="0"/>
            </a:rPr>
            <a:t>Футбол</a:t>
          </a:r>
        </a:p>
        <a:p>
          <a:pPr lvl="0" algn="ctr" defTabSz="622300">
            <a:lnSpc>
              <a:spcPct val="90000"/>
            </a:lnSpc>
            <a:spcBef>
              <a:spcPct val="0"/>
            </a:spcBef>
            <a:spcAft>
              <a:spcPts val="0"/>
            </a:spcAft>
          </a:pPr>
          <a:r>
            <a:rPr lang="ru-RU" sz="1400" b="1" kern="1200" dirty="0" smtClean="0">
              <a:latin typeface="Times New Roman" panose="02020603050405020304" pitchFamily="18" charset="0"/>
              <a:cs typeface="Times New Roman" panose="02020603050405020304" pitchFamily="18" charset="0"/>
            </a:rPr>
            <a:t>Хоккей</a:t>
          </a:r>
        </a:p>
        <a:p>
          <a:pPr lvl="0" algn="ctr" defTabSz="622300">
            <a:lnSpc>
              <a:spcPct val="90000"/>
            </a:lnSpc>
            <a:spcBef>
              <a:spcPct val="0"/>
            </a:spcBef>
            <a:spcAft>
              <a:spcPts val="0"/>
            </a:spcAft>
          </a:pPr>
          <a:r>
            <a:rPr lang="ru-RU" sz="1400" b="1" kern="1200" dirty="0" smtClean="0">
              <a:latin typeface="Times New Roman" panose="02020603050405020304" pitchFamily="18" charset="0"/>
              <a:cs typeface="Times New Roman" panose="02020603050405020304" pitchFamily="18" charset="0"/>
            </a:rPr>
            <a:t>Мотокросс</a:t>
          </a:r>
          <a:endParaRPr lang="ru-RU" sz="1400" b="1" kern="1200" dirty="0">
            <a:latin typeface="Times New Roman" panose="02020603050405020304" pitchFamily="18" charset="0"/>
            <a:cs typeface="Times New Roman" panose="02020603050405020304" pitchFamily="18" charset="0"/>
          </a:endParaRPr>
        </a:p>
      </dsp:txBody>
      <dsp:txXfrm>
        <a:off x="5865700" y="32560"/>
        <a:ext cx="2015658" cy="104655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77E58E-9F39-47E2-BDEE-85A88F9F4FD1}">
      <dsp:nvSpPr>
        <dsp:cNvPr id="0" name=""/>
        <dsp:cNvSpPr/>
      </dsp:nvSpPr>
      <dsp:spPr>
        <a:xfrm rot="10800000">
          <a:off x="7099381" y="2933939"/>
          <a:ext cx="1605352" cy="962838"/>
        </a:xfrm>
        <a:prstGeom prst="corner">
          <a:avLst>
            <a:gd name="adj1" fmla="val 16120"/>
            <a:gd name="adj2" fmla="val 16110"/>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5B34018-18CA-47CA-87B3-F6EE7CB66079}">
      <dsp:nvSpPr>
        <dsp:cNvPr id="0" name=""/>
        <dsp:cNvSpPr/>
      </dsp:nvSpPr>
      <dsp:spPr>
        <a:xfrm>
          <a:off x="7096170" y="3092983"/>
          <a:ext cx="1448028" cy="12678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Экономическая политика</a:t>
          </a:r>
        </a:p>
        <a:p>
          <a:pPr lvl="0" algn="l" defTabSz="533400">
            <a:lnSpc>
              <a:spcPct val="90000"/>
            </a:lnSpc>
            <a:spcBef>
              <a:spcPct val="0"/>
            </a:spcBef>
            <a:spcAft>
              <a:spcPct val="35000"/>
            </a:spcAft>
          </a:pPr>
          <a:endParaRPr lang="ru-RU" sz="1200" kern="1200" dirty="0" smtClean="0">
            <a:latin typeface="Times New Roman" panose="02020603050405020304" pitchFamily="18" charset="0"/>
            <a:cs typeface="Times New Roman" panose="02020603050405020304" pitchFamily="18" charset="0"/>
          </a:endParaRPr>
        </a:p>
        <a:p>
          <a:pPr lvl="0" algn="l" defTabSz="533400">
            <a:lnSpc>
              <a:spcPct val="90000"/>
            </a:lnSpc>
            <a:spcBef>
              <a:spcPct val="0"/>
            </a:spcBef>
            <a:spcAft>
              <a:spcPct val="35000"/>
            </a:spcAft>
          </a:pPr>
          <a:r>
            <a:rPr lang="ru-RU" sz="1200" kern="1200" dirty="0" smtClean="0">
              <a:latin typeface="Times New Roman" panose="02020603050405020304" pitchFamily="18" charset="0"/>
              <a:cs typeface="Times New Roman" panose="02020603050405020304" pitchFamily="18" charset="0"/>
            </a:rPr>
            <a:t>2 программы –   247,9 млн. руб.</a:t>
          </a:r>
        </a:p>
        <a:p>
          <a:pPr lvl="0" algn="l" defTabSz="533400">
            <a:lnSpc>
              <a:spcPct val="90000"/>
            </a:lnSpc>
            <a:spcBef>
              <a:spcPct val="0"/>
            </a:spcBef>
            <a:spcAft>
              <a:spcPct val="35000"/>
            </a:spcAft>
          </a:pPr>
          <a:endParaRPr lang="ru-RU" sz="1200" kern="1200" dirty="0" smtClean="0">
            <a:latin typeface="Times New Roman" panose="02020603050405020304" pitchFamily="18" charset="0"/>
            <a:cs typeface="Times New Roman" panose="02020603050405020304" pitchFamily="18" charset="0"/>
          </a:endParaRPr>
        </a:p>
        <a:p>
          <a:pPr lvl="0" algn="l" defTabSz="533400">
            <a:lnSpc>
              <a:spcPct val="90000"/>
            </a:lnSpc>
            <a:spcBef>
              <a:spcPct val="0"/>
            </a:spcBef>
            <a:spcAft>
              <a:spcPct val="35000"/>
            </a:spcAft>
          </a:pPr>
          <a:r>
            <a:rPr lang="ru-RU" sz="1200" kern="1200" dirty="0" smtClean="0">
              <a:latin typeface="Times New Roman" panose="02020603050405020304" pitchFamily="18" charset="0"/>
              <a:cs typeface="Times New Roman" panose="02020603050405020304" pitchFamily="18" charset="0"/>
            </a:rPr>
            <a:t>Развитие транспортной инфраструктуры – 210,5</a:t>
          </a:r>
        </a:p>
        <a:p>
          <a:pPr lvl="0" algn="l" defTabSz="533400">
            <a:lnSpc>
              <a:spcPct val="90000"/>
            </a:lnSpc>
            <a:spcBef>
              <a:spcPct val="0"/>
            </a:spcBef>
            <a:spcAft>
              <a:spcPct val="35000"/>
            </a:spcAft>
          </a:pPr>
          <a:r>
            <a:rPr lang="ru-RU" sz="1200" kern="1200" dirty="0" smtClean="0">
              <a:latin typeface="Times New Roman" panose="02020603050405020304" pitchFamily="18" charset="0"/>
              <a:cs typeface="Times New Roman" panose="02020603050405020304" pitchFamily="18" charset="0"/>
            </a:rPr>
            <a:t>Стимулирование экономической активности – 37,4</a:t>
          </a:r>
          <a:endParaRPr lang="ru-RU" sz="1200" kern="1200" dirty="0">
            <a:latin typeface="Times New Roman" panose="02020603050405020304" pitchFamily="18" charset="0"/>
            <a:cs typeface="Times New Roman" panose="02020603050405020304" pitchFamily="18" charset="0"/>
          </a:endParaRPr>
        </a:p>
      </dsp:txBody>
      <dsp:txXfrm>
        <a:off x="7096170" y="3092983"/>
        <a:ext cx="1448028" cy="1267874"/>
      </dsp:txXfrm>
    </dsp:sp>
    <dsp:sp modelId="{12E5AB94-B965-4352-9799-14759BE0EFB3}">
      <dsp:nvSpPr>
        <dsp:cNvPr id="0" name=""/>
        <dsp:cNvSpPr/>
      </dsp:nvSpPr>
      <dsp:spPr>
        <a:xfrm rot="5400000">
          <a:off x="7096170" y="2496336"/>
          <a:ext cx="272910" cy="272910"/>
        </a:xfrm>
        <a:prstGeom prst="triangle">
          <a:avLst>
            <a:gd name="adj" fmla="val 100000"/>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F64B564-4746-43BF-9358-5A4CD096D543}">
      <dsp:nvSpPr>
        <dsp:cNvPr id="0" name=""/>
        <dsp:cNvSpPr/>
      </dsp:nvSpPr>
      <dsp:spPr>
        <a:xfrm rot="10800000">
          <a:off x="5325466" y="2495777"/>
          <a:ext cx="1605352" cy="962838"/>
        </a:xfrm>
        <a:prstGeom prst="corner">
          <a:avLst>
            <a:gd name="adj1" fmla="val 16120"/>
            <a:gd name="adj2" fmla="val 16110"/>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D4D5834-C303-4920-9CAB-A795CB7A9FAF}">
      <dsp:nvSpPr>
        <dsp:cNvPr id="0" name=""/>
        <dsp:cNvSpPr/>
      </dsp:nvSpPr>
      <dsp:spPr>
        <a:xfrm>
          <a:off x="5322255" y="2654821"/>
          <a:ext cx="1448028" cy="12678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Жилищно-коммунальное хозяйство</a:t>
          </a:r>
        </a:p>
        <a:p>
          <a:pPr lvl="0" algn="l" defTabSz="533400">
            <a:lnSpc>
              <a:spcPct val="90000"/>
            </a:lnSpc>
            <a:spcBef>
              <a:spcPct val="0"/>
            </a:spcBef>
            <a:spcAft>
              <a:spcPct val="35000"/>
            </a:spcAft>
          </a:pPr>
          <a:r>
            <a:rPr lang="ru-RU" sz="1200" kern="1200" dirty="0" smtClean="0">
              <a:latin typeface="Times New Roman" panose="02020603050405020304" pitchFamily="18" charset="0"/>
              <a:cs typeface="Times New Roman" panose="02020603050405020304" pitchFamily="18" charset="0"/>
            </a:rPr>
            <a:t>3 программы –  878,8 млн. руб.</a:t>
          </a:r>
        </a:p>
        <a:p>
          <a:pPr lvl="0" algn="l" defTabSz="533400">
            <a:lnSpc>
              <a:spcPct val="90000"/>
            </a:lnSpc>
            <a:spcBef>
              <a:spcPct val="0"/>
            </a:spcBef>
            <a:spcAft>
              <a:spcPct val="35000"/>
            </a:spcAft>
          </a:pPr>
          <a:r>
            <a:rPr lang="ru-RU" sz="1200" kern="1200" dirty="0" smtClean="0">
              <a:latin typeface="Times New Roman" panose="02020603050405020304" pitchFamily="18" charset="0"/>
              <a:cs typeface="Times New Roman" panose="02020603050405020304" pitchFamily="18" charset="0"/>
            </a:rPr>
            <a:t>Обеспечение населения качественным жильем – 311,9</a:t>
          </a:r>
        </a:p>
        <a:p>
          <a:pPr lvl="0" algn="l" defTabSz="533400">
            <a:lnSpc>
              <a:spcPct val="90000"/>
            </a:lnSpc>
            <a:spcBef>
              <a:spcPct val="0"/>
            </a:spcBef>
            <a:spcAft>
              <a:spcPct val="35000"/>
            </a:spcAft>
          </a:pPr>
          <a:r>
            <a:rPr lang="ru-RU" sz="1200" kern="1200" dirty="0" smtClean="0">
              <a:latin typeface="Times New Roman" panose="02020603050405020304" pitchFamily="18" charset="0"/>
              <a:cs typeface="Times New Roman" panose="02020603050405020304" pitchFamily="18" charset="0"/>
            </a:rPr>
            <a:t>Обеспечение населения качественными услугами ЖКХ – 471,9</a:t>
          </a:r>
        </a:p>
        <a:p>
          <a:pPr lvl="0" algn="l" defTabSz="533400">
            <a:lnSpc>
              <a:spcPct val="90000"/>
            </a:lnSpc>
            <a:spcBef>
              <a:spcPct val="0"/>
            </a:spcBef>
            <a:spcAft>
              <a:spcPct val="35000"/>
            </a:spcAft>
          </a:pPr>
          <a:r>
            <a:rPr lang="ru-RU" sz="1200" b="0" kern="1200" dirty="0" smtClean="0">
              <a:latin typeface="Times New Roman" panose="02020603050405020304" pitchFamily="18" charset="0"/>
              <a:cs typeface="Times New Roman" panose="02020603050405020304" pitchFamily="18" charset="0"/>
            </a:rPr>
            <a:t>Формирование современной городской среды – 95,0</a:t>
          </a:r>
          <a:endParaRPr lang="ru-RU" sz="1200" b="0" kern="1200" dirty="0">
            <a:latin typeface="Times New Roman" panose="02020603050405020304" pitchFamily="18" charset="0"/>
            <a:cs typeface="Times New Roman" panose="02020603050405020304" pitchFamily="18" charset="0"/>
          </a:endParaRPr>
        </a:p>
      </dsp:txBody>
      <dsp:txXfrm>
        <a:off x="5322255" y="2654821"/>
        <a:ext cx="1448028" cy="1267874"/>
      </dsp:txXfrm>
    </dsp:sp>
    <dsp:sp modelId="{5719A759-FAED-49AF-AF85-50059A792F9D}">
      <dsp:nvSpPr>
        <dsp:cNvPr id="0" name=""/>
        <dsp:cNvSpPr/>
      </dsp:nvSpPr>
      <dsp:spPr>
        <a:xfrm rot="5400000">
          <a:off x="5322255" y="2058174"/>
          <a:ext cx="272910" cy="272910"/>
        </a:xfrm>
        <a:prstGeom prst="triangle">
          <a:avLst>
            <a:gd name="adj" fmla="val 100000"/>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91C0C20-1C37-4B9D-BE7D-270F3803EB50}">
      <dsp:nvSpPr>
        <dsp:cNvPr id="0" name=""/>
        <dsp:cNvSpPr/>
      </dsp:nvSpPr>
      <dsp:spPr>
        <a:xfrm rot="10800000">
          <a:off x="3551551" y="2057614"/>
          <a:ext cx="1605352" cy="962838"/>
        </a:xfrm>
        <a:prstGeom prst="corner">
          <a:avLst>
            <a:gd name="adj1" fmla="val 16120"/>
            <a:gd name="adj2" fmla="val 16110"/>
          </a:avLst>
        </a:prstGeom>
        <a:solidFill>
          <a:schemeClr val="accent6">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03EEA32-FBAA-4231-B42B-B552FFA835C7}">
      <dsp:nvSpPr>
        <dsp:cNvPr id="0" name=""/>
        <dsp:cNvSpPr/>
      </dsp:nvSpPr>
      <dsp:spPr>
        <a:xfrm>
          <a:off x="3548340" y="2216658"/>
          <a:ext cx="1448028" cy="12678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Безопасность жизнедеятель-ности населения</a:t>
          </a:r>
        </a:p>
        <a:p>
          <a:pPr marR="0" lvl="0" algn="ctr" defTabSz="533400" eaLnBrk="1" fontAlgn="auto" latinLnBrk="0" hangingPunct="1">
            <a:lnSpc>
              <a:spcPct val="90000"/>
            </a:lnSpc>
            <a:spcBef>
              <a:spcPct val="0"/>
            </a:spcBef>
            <a:spcAft>
              <a:spcPct val="35000"/>
            </a:spcAft>
            <a:buClrTx/>
            <a:buSzTx/>
            <a:buFontTx/>
            <a:tabLst/>
            <a:defRPr/>
          </a:pPr>
          <a:endParaRPr lang="ru-RU" sz="1200" kern="1200" dirty="0" smtClean="0">
            <a:latin typeface="Times New Roman" panose="02020603050405020304" pitchFamily="18" charset="0"/>
            <a:cs typeface="Times New Roman" panose="02020603050405020304" pitchFamily="18" charset="0"/>
          </a:endParaRPr>
        </a:p>
        <a:p>
          <a:pPr marR="0" lvl="0" algn="ctr" defTabSz="533400" eaLnBrk="1" fontAlgn="auto" latinLnBrk="0" hangingPunct="1">
            <a:lnSpc>
              <a:spcPct val="90000"/>
            </a:lnSpc>
            <a:spcBef>
              <a:spcPct val="0"/>
            </a:spcBef>
            <a:spcAft>
              <a:spcPct val="35000"/>
            </a:spcAft>
            <a:buClrTx/>
            <a:buSzTx/>
            <a:buFontTx/>
            <a:tabLst/>
            <a:defRPr/>
          </a:pPr>
          <a:r>
            <a:rPr lang="ru-RU" sz="1200" kern="1200" dirty="0" smtClean="0">
              <a:latin typeface="Times New Roman" panose="02020603050405020304" pitchFamily="18" charset="0"/>
              <a:cs typeface="Times New Roman" panose="02020603050405020304" pitchFamily="18" charset="0"/>
            </a:rPr>
            <a:t>4 программы –      29,0 млн. руб.</a:t>
          </a:r>
        </a:p>
        <a:p>
          <a:pPr marR="0" lvl="0" algn="l" defTabSz="533400" eaLnBrk="1" fontAlgn="auto" latinLnBrk="0" hangingPunct="1">
            <a:lnSpc>
              <a:spcPct val="90000"/>
            </a:lnSpc>
            <a:spcBef>
              <a:spcPct val="0"/>
            </a:spcBef>
            <a:spcAft>
              <a:spcPts val="0"/>
            </a:spcAft>
            <a:buClrTx/>
            <a:buSzTx/>
            <a:buFontTx/>
            <a:tabLst/>
            <a:defRPr/>
          </a:pPr>
          <a:r>
            <a:rPr lang="ru-RU" sz="1200" kern="1200" dirty="0" smtClean="0">
              <a:latin typeface="Times New Roman" panose="02020603050405020304" pitchFamily="18" charset="0"/>
              <a:cs typeface="Times New Roman" panose="02020603050405020304" pitchFamily="18" charset="0"/>
            </a:rPr>
            <a:t>Обеспечение общественного порядка, противодействие преступности и обороту наркотиков – 0,6</a:t>
          </a:r>
        </a:p>
        <a:p>
          <a:pPr marR="0" lvl="0" algn="l" defTabSz="533400" eaLnBrk="1" fontAlgn="auto" latinLnBrk="0" hangingPunct="1">
            <a:lnSpc>
              <a:spcPct val="90000"/>
            </a:lnSpc>
            <a:spcBef>
              <a:spcPct val="0"/>
            </a:spcBef>
            <a:spcAft>
              <a:spcPts val="0"/>
            </a:spcAft>
            <a:buClrTx/>
            <a:buSzTx/>
            <a:buFontTx/>
            <a:tabLst/>
            <a:defRPr/>
          </a:pPr>
          <a:r>
            <a:rPr lang="ru-RU" sz="1200" kern="1200" dirty="0" smtClean="0">
              <a:latin typeface="Times New Roman" panose="02020603050405020304" pitchFamily="18" charset="0"/>
              <a:cs typeface="Times New Roman" panose="02020603050405020304" pitchFamily="18" charset="0"/>
            </a:rPr>
            <a:t> Охрана окружающей среды – 27,1</a:t>
          </a:r>
        </a:p>
        <a:p>
          <a:pPr marR="0" lvl="0" algn="l" defTabSz="533400" eaLnBrk="1" fontAlgn="auto" latinLnBrk="0" hangingPunct="1">
            <a:lnSpc>
              <a:spcPct val="90000"/>
            </a:lnSpc>
            <a:spcBef>
              <a:spcPct val="0"/>
            </a:spcBef>
            <a:spcAft>
              <a:spcPts val="0"/>
            </a:spcAft>
            <a:buClrTx/>
            <a:buSzTx/>
            <a:buFontTx/>
            <a:tabLst/>
            <a:defRPr/>
          </a:pPr>
          <a:r>
            <a:rPr lang="ru-RU" sz="1200" b="0" kern="1200" dirty="0" smtClean="0">
              <a:latin typeface="Times New Roman" panose="02020603050405020304" pitchFamily="18" charset="0"/>
              <a:cs typeface="Times New Roman" panose="02020603050405020304" pitchFamily="18" charset="0"/>
            </a:rPr>
            <a:t>Безопасность дорожного движения – 0,9</a:t>
          </a:r>
        </a:p>
        <a:p>
          <a:pPr marR="0" lvl="0" algn="l" defTabSz="533400" eaLnBrk="1" fontAlgn="auto" latinLnBrk="0" hangingPunct="1">
            <a:lnSpc>
              <a:spcPct val="90000"/>
            </a:lnSpc>
            <a:spcBef>
              <a:spcPct val="0"/>
            </a:spcBef>
            <a:spcAft>
              <a:spcPct val="35000"/>
            </a:spcAft>
            <a:buClrTx/>
            <a:buSzTx/>
            <a:buFontTx/>
            <a:tabLst/>
            <a:defRPr/>
          </a:pPr>
          <a:r>
            <a:rPr lang="ru-RU" sz="1200" b="0" kern="1200" dirty="0" smtClean="0">
              <a:latin typeface="Times New Roman" panose="02020603050405020304" pitchFamily="18" charset="0"/>
              <a:cs typeface="Times New Roman" panose="02020603050405020304" pitchFamily="18" charset="0"/>
            </a:rPr>
            <a:t>Защита населения от ЧС – 0,4</a:t>
          </a:r>
          <a:endParaRPr lang="ru-RU" sz="1200" b="0" kern="1200" dirty="0">
            <a:latin typeface="Times New Roman" panose="02020603050405020304" pitchFamily="18" charset="0"/>
            <a:cs typeface="Times New Roman" panose="02020603050405020304" pitchFamily="18" charset="0"/>
          </a:endParaRPr>
        </a:p>
      </dsp:txBody>
      <dsp:txXfrm>
        <a:off x="3548340" y="2216658"/>
        <a:ext cx="1448028" cy="1267874"/>
      </dsp:txXfrm>
    </dsp:sp>
    <dsp:sp modelId="{F39811A8-7A0D-49BA-9194-56FF5F926573}">
      <dsp:nvSpPr>
        <dsp:cNvPr id="0" name=""/>
        <dsp:cNvSpPr/>
      </dsp:nvSpPr>
      <dsp:spPr>
        <a:xfrm rot="5400000">
          <a:off x="3548340" y="1620011"/>
          <a:ext cx="272910" cy="272910"/>
        </a:xfrm>
        <a:prstGeom prst="triangle">
          <a:avLst>
            <a:gd name="adj" fmla="val 100000"/>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154D416-ECF0-4B4E-9B4F-622441434DEB}">
      <dsp:nvSpPr>
        <dsp:cNvPr id="0" name=""/>
        <dsp:cNvSpPr/>
      </dsp:nvSpPr>
      <dsp:spPr>
        <a:xfrm rot="10800000">
          <a:off x="1777636" y="1619452"/>
          <a:ext cx="1605352" cy="962838"/>
        </a:xfrm>
        <a:prstGeom prst="corner">
          <a:avLst>
            <a:gd name="adj1" fmla="val 16120"/>
            <a:gd name="adj2" fmla="val 16110"/>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582E911-92A8-4C7C-9DA9-B670E270C227}">
      <dsp:nvSpPr>
        <dsp:cNvPr id="0" name=""/>
        <dsp:cNvSpPr/>
      </dsp:nvSpPr>
      <dsp:spPr>
        <a:xfrm>
          <a:off x="1774425" y="1778495"/>
          <a:ext cx="1448028" cy="12678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ru-RU" sz="1200" b="1" kern="1200" dirty="0" smtClean="0">
              <a:latin typeface="Times New Roman" panose="02020603050405020304" pitchFamily="18" charset="0"/>
              <a:cs typeface="Times New Roman" panose="02020603050405020304" pitchFamily="18" charset="0"/>
            </a:rPr>
            <a:t>Муниципальное управление</a:t>
          </a:r>
        </a:p>
        <a:p>
          <a:pPr marL="0" marR="0" lvl="0" indent="0" algn="ctr" defTabSz="914400" eaLnBrk="1" fontAlgn="auto" latinLnBrk="0" hangingPunct="1">
            <a:lnSpc>
              <a:spcPct val="100000"/>
            </a:lnSpc>
            <a:spcBef>
              <a:spcPct val="0"/>
            </a:spcBef>
            <a:spcAft>
              <a:spcPts val="0"/>
            </a:spcAft>
            <a:buClrTx/>
            <a:buSzTx/>
            <a:buFontTx/>
            <a:buNone/>
            <a:tabLst/>
            <a:defRPr/>
          </a:pPr>
          <a:endParaRPr lang="ru-RU" sz="1200" b="1" kern="1200" dirty="0" smtClean="0">
            <a:latin typeface="Times New Roman" panose="02020603050405020304" pitchFamily="18" charset="0"/>
            <a:cs typeface="Times New Roman" panose="02020603050405020304" pitchFamily="18" charset="0"/>
          </a:endParaRPr>
        </a:p>
        <a:p>
          <a:pPr marL="114300" lvl="0" indent="0" algn="l" defTabSz="533400">
            <a:lnSpc>
              <a:spcPct val="90000"/>
            </a:lnSpc>
            <a:spcBef>
              <a:spcPct val="0"/>
            </a:spcBef>
            <a:spcAft>
              <a:spcPct val="15000"/>
            </a:spcAft>
            <a:buNone/>
          </a:pPr>
          <a:endParaRPr lang="ru-RU" sz="800" kern="1200" dirty="0" smtClean="0">
            <a:latin typeface="Times New Roman" panose="02020603050405020304" pitchFamily="18" charset="0"/>
            <a:cs typeface="Times New Roman" panose="02020603050405020304" pitchFamily="18" charset="0"/>
          </a:endParaRPr>
        </a:p>
        <a:p>
          <a:pPr marL="114300" lvl="0" indent="0" algn="l" defTabSz="533400">
            <a:lnSpc>
              <a:spcPct val="90000"/>
            </a:lnSpc>
            <a:spcBef>
              <a:spcPct val="0"/>
            </a:spcBef>
            <a:spcAft>
              <a:spcPct val="15000"/>
            </a:spcAft>
            <a:buNone/>
          </a:pPr>
          <a:r>
            <a:rPr lang="ru-RU" sz="1200" kern="1200" dirty="0" smtClean="0">
              <a:latin typeface="Times New Roman" panose="02020603050405020304" pitchFamily="18" charset="0"/>
              <a:cs typeface="Times New Roman" panose="02020603050405020304" pitchFamily="18" charset="0"/>
            </a:rPr>
            <a:t>3 программы  - 127,8 млн. руб.</a:t>
          </a:r>
        </a:p>
        <a:p>
          <a:pPr marL="114300" lvl="0" indent="0" algn="l" defTabSz="533400">
            <a:lnSpc>
              <a:spcPct val="90000"/>
            </a:lnSpc>
            <a:spcBef>
              <a:spcPct val="0"/>
            </a:spcBef>
            <a:spcAft>
              <a:spcPct val="15000"/>
            </a:spcAft>
            <a:buNone/>
          </a:pPr>
          <a:endParaRPr lang="ru-RU" sz="1200" kern="1200" dirty="0" smtClean="0">
            <a:latin typeface="Times New Roman" panose="02020603050405020304" pitchFamily="18" charset="0"/>
            <a:cs typeface="Times New Roman" panose="02020603050405020304" pitchFamily="18" charset="0"/>
          </a:endParaRPr>
        </a:p>
        <a:p>
          <a:pPr marL="114300" lvl="0" indent="0" algn="l" defTabSz="533400">
            <a:lnSpc>
              <a:spcPct val="90000"/>
            </a:lnSpc>
            <a:spcBef>
              <a:spcPct val="0"/>
            </a:spcBef>
            <a:spcAft>
              <a:spcPct val="15000"/>
            </a:spcAft>
            <a:buNone/>
          </a:pPr>
          <a:r>
            <a:rPr lang="ru-RU" sz="1200" kern="1200" dirty="0" smtClean="0">
              <a:latin typeface="Times New Roman" panose="02020603050405020304" pitchFamily="18" charset="0"/>
              <a:cs typeface="Times New Roman" panose="02020603050405020304" pitchFamily="18" charset="0"/>
            </a:rPr>
            <a:t>Совершенствование системы муниципального управления – 10,7</a:t>
          </a:r>
        </a:p>
        <a:p>
          <a:pPr marL="114300" lvl="0" indent="0" algn="l" defTabSz="533400">
            <a:lnSpc>
              <a:spcPct val="90000"/>
            </a:lnSpc>
            <a:spcBef>
              <a:spcPct val="0"/>
            </a:spcBef>
            <a:spcAft>
              <a:spcPct val="15000"/>
            </a:spcAft>
            <a:buNone/>
          </a:pPr>
          <a:r>
            <a:rPr lang="ru-RU" sz="1200" kern="1200" dirty="0" smtClean="0">
              <a:latin typeface="Times New Roman" panose="02020603050405020304" pitchFamily="18" charset="0"/>
              <a:cs typeface="Times New Roman" panose="02020603050405020304" pitchFamily="18" charset="0"/>
            </a:rPr>
            <a:t>Повышение эффективности управления муниципальными финансами – 0</a:t>
          </a:r>
        </a:p>
        <a:p>
          <a:pPr marL="114300" lvl="0" indent="0" algn="l" defTabSz="533400">
            <a:lnSpc>
              <a:spcPct val="90000"/>
            </a:lnSpc>
            <a:spcBef>
              <a:spcPct val="0"/>
            </a:spcBef>
            <a:spcAft>
              <a:spcPct val="15000"/>
            </a:spcAft>
            <a:buNone/>
          </a:pPr>
          <a:r>
            <a:rPr lang="ru-RU" sz="1200" kern="1200" dirty="0" smtClean="0">
              <a:latin typeface="Times New Roman" panose="02020603050405020304" pitchFamily="18" charset="0"/>
              <a:cs typeface="Times New Roman" panose="02020603050405020304" pitchFamily="18" charset="0"/>
            </a:rPr>
            <a:t>Совершенствование системы управления муниципальным имуществом – 117,1</a:t>
          </a:r>
        </a:p>
        <a:p>
          <a:pPr marL="0" marR="0" lvl="0" indent="0" algn="ctr" defTabSz="914400" eaLnBrk="1" fontAlgn="auto" latinLnBrk="0" hangingPunct="1">
            <a:lnSpc>
              <a:spcPct val="100000"/>
            </a:lnSpc>
            <a:spcBef>
              <a:spcPct val="0"/>
            </a:spcBef>
            <a:spcAft>
              <a:spcPts val="0"/>
            </a:spcAft>
            <a:buClrTx/>
            <a:buSzTx/>
            <a:buFontTx/>
            <a:buNone/>
            <a:tabLst/>
            <a:defRPr/>
          </a:pPr>
          <a:endParaRPr lang="ru-RU" sz="1200" b="1" kern="1200" dirty="0" smtClean="0">
            <a:latin typeface="Times New Roman" panose="02020603050405020304" pitchFamily="18" charset="0"/>
            <a:cs typeface="Times New Roman" panose="02020603050405020304" pitchFamily="18" charset="0"/>
          </a:endParaRPr>
        </a:p>
      </dsp:txBody>
      <dsp:txXfrm>
        <a:off x="1774425" y="1778495"/>
        <a:ext cx="1448028" cy="1267874"/>
      </dsp:txXfrm>
    </dsp:sp>
    <dsp:sp modelId="{E3AED98F-8990-40F5-A898-A287440F436E}">
      <dsp:nvSpPr>
        <dsp:cNvPr id="0" name=""/>
        <dsp:cNvSpPr/>
      </dsp:nvSpPr>
      <dsp:spPr>
        <a:xfrm rot="5400000">
          <a:off x="1774425" y="1181849"/>
          <a:ext cx="272910" cy="272910"/>
        </a:xfrm>
        <a:prstGeom prst="triangle">
          <a:avLst>
            <a:gd name="adj" fmla="val 100000"/>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1726500-F278-413B-8614-A73C942397CA}">
      <dsp:nvSpPr>
        <dsp:cNvPr id="0" name=""/>
        <dsp:cNvSpPr/>
      </dsp:nvSpPr>
      <dsp:spPr>
        <a:xfrm rot="10800000">
          <a:off x="3721" y="1181289"/>
          <a:ext cx="1605352" cy="962838"/>
        </a:xfrm>
        <a:prstGeom prst="corner">
          <a:avLst>
            <a:gd name="adj1" fmla="val 16120"/>
            <a:gd name="adj2" fmla="val 16110"/>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B00ACC4-3D91-48F2-B538-3A9F6B066293}">
      <dsp:nvSpPr>
        <dsp:cNvPr id="0" name=""/>
        <dsp:cNvSpPr/>
      </dsp:nvSpPr>
      <dsp:spPr>
        <a:xfrm>
          <a:off x="510" y="1368150"/>
          <a:ext cx="1448028" cy="12678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Социальная сфера</a:t>
          </a:r>
        </a:p>
        <a:p>
          <a:pPr marL="114300" lvl="0" indent="0" algn="l" defTabSz="533400">
            <a:lnSpc>
              <a:spcPct val="90000"/>
            </a:lnSpc>
            <a:spcBef>
              <a:spcPct val="0"/>
            </a:spcBef>
            <a:spcAft>
              <a:spcPct val="15000"/>
            </a:spcAft>
            <a:buNone/>
          </a:pPr>
          <a:endParaRPr lang="ru-RU" sz="1200" kern="1200" dirty="0" smtClean="0">
            <a:latin typeface="Times New Roman" panose="02020603050405020304" pitchFamily="18" charset="0"/>
            <a:cs typeface="Times New Roman" panose="02020603050405020304" pitchFamily="18" charset="0"/>
          </a:endParaRPr>
        </a:p>
        <a:p>
          <a:pPr marL="114300" lvl="0" indent="0" algn="l" defTabSz="533400">
            <a:lnSpc>
              <a:spcPct val="90000"/>
            </a:lnSpc>
            <a:spcBef>
              <a:spcPct val="0"/>
            </a:spcBef>
            <a:spcAft>
              <a:spcPct val="15000"/>
            </a:spcAft>
            <a:buNone/>
          </a:pPr>
          <a:r>
            <a:rPr lang="ru-RU" sz="1200" kern="1200" dirty="0" smtClean="0">
              <a:latin typeface="Times New Roman" panose="02020603050405020304" pitchFamily="18" charset="0"/>
              <a:cs typeface="Times New Roman" panose="02020603050405020304" pitchFamily="18" charset="0"/>
            </a:rPr>
            <a:t>6 программ – 1 221,4 млн. руб.</a:t>
          </a:r>
        </a:p>
        <a:p>
          <a:pPr marL="114300" lvl="0" indent="0" algn="l" defTabSz="533400">
            <a:lnSpc>
              <a:spcPct val="90000"/>
            </a:lnSpc>
            <a:spcBef>
              <a:spcPct val="0"/>
            </a:spcBef>
            <a:spcAft>
              <a:spcPct val="15000"/>
            </a:spcAft>
            <a:buNone/>
          </a:pPr>
          <a:endParaRPr lang="ru-RU" sz="1200" kern="1200" dirty="0" smtClean="0">
            <a:latin typeface="Times New Roman" panose="02020603050405020304" pitchFamily="18" charset="0"/>
            <a:cs typeface="Times New Roman" panose="02020603050405020304" pitchFamily="18" charset="0"/>
          </a:endParaRPr>
        </a:p>
        <a:p>
          <a:pPr marL="114300" lvl="0" indent="0" algn="l" defTabSz="533400">
            <a:lnSpc>
              <a:spcPct val="90000"/>
            </a:lnSpc>
            <a:spcBef>
              <a:spcPct val="0"/>
            </a:spcBef>
            <a:spcAft>
              <a:spcPct val="15000"/>
            </a:spcAft>
            <a:buNone/>
          </a:pPr>
          <a:r>
            <a:rPr lang="ru-RU" sz="1200" kern="1200" dirty="0" smtClean="0">
              <a:latin typeface="Times New Roman" panose="02020603050405020304" pitchFamily="18" charset="0"/>
              <a:cs typeface="Times New Roman" panose="02020603050405020304" pitchFamily="18" charset="0"/>
            </a:rPr>
            <a:t>Развитие образования – 820,9</a:t>
          </a:r>
        </a:p>
        <a:p>
          <a:pPr marL="114300" lvl="0" indent="0" algn="l" defTabSz="533400">
            <a:lnSpc>
              <a:spcPct val="90000"/>
            </a:lnSpc>
            <a:spcBef>
              <a:spcPct val="0"/>
            </a:spcBef>
            <a:spcAft>
              <a:spcPct val="15000"/>
            </a:spcAft>
            <a:buNone/>
          </a:pPr>
          <a:r>
            <a:rPr lang="ru-RU" sz="1200" kern="1200" dirty="0" smtClean="0">
              <a:latin typeface="Times New Roman" panose="02020603050405020304" pitchFamily="18" charset="0"/>
              <a:cs typeface="Times New Roman" panose="02020603050405020304" pitchFamily="18" charset="0"/>
            </a:rPr>
            <a:t>Социальная поддержка – 7,2</a:t>
          </a:r>
        </a:p>
        <a:p>
          <a:pPr marL="114300" lvl="0" indent="0" algn="l" defTabSz="533400">
            <a:lnSpc>
              <a:spcPct val="90000"/>
            </a:lnSpc>
            <a:spcBef>
              <a:spcPct val="0"/>
            </a:spcBef>
            <a:spcAft>
              <a:spcPct val="15000"/>
            </a:spcAft>
            <a:buNone/>
          </a:pPr>
          <a:r>
            <a:rPr lang="ru-RU" sz="1200" kern="1200" dirty="0" smtClean="0">
              <a:latin typeface="Times New Roman" panose="02020603050405020304" pitchFamily="18" charset="0"/>
              <a:cs typeface="Times New Roman" panose="02020603050405020304" pitchFamily="18" charset="0"/>
            </a:rPr>
            <a:t>Развитие культуры – 208,6</a:t>
          </a:r>
        </a:p>
        <a:p>
          <a:pPr marL="114300" lvl="0" indent="0" algn="l" defTabSz="533400">
            <a:lnSpc>
              <a:spcPct val="90000"/>
            </a:lnSpc>
            <a:spcBef>
              <a:spcPct val="0"/>
            </a:spcBef>
            <a:spcAft>
              <a:spcPct val="15000"/>
            </a:spcAft>
            <a:buNone/>
          </a:pPr>
          <a:r>
            <a:rPr lang="ru-RU" sz="1200" kern="1200" dirty="0" smtClean="0">
              <a:latin typeface="Times New Roman" panose="02020603050405020304" pitchFamily="18" charset="0"/>
              <a:cs typeface="Times New Roman" panose="02020603050405020304" pitchFamily="18" charset="0"/>
            </a:rPr>
            <a:t>Развитие физической культуры, спорта и молодежной политики – 130,8</a:t>
          </a:r>
        </a:p>
        <a:p>
          <a:pPr marL="114300" lvl="0" indent="0" algn="l" defTabSz="533400">
            <a:lnSpc>
              <a:spcPct val="90000"/>
            </a:lnSpc>
            <a:spcBef>
              <a:spcPct val="0"/>
            </a:spcBef>
            <a:spcAft>
              <a:spcPct val="15000"/>
            </a:spcAft>
            <a:buNone/>
          </a:pPr>
          <a:r>
            <a:rPr lang="ru-RU" sz="1200" kern="1200" dirty="0" smtClean="0">
              <a:latin typeface="Times New Roman" panose="02020603050405020304" pitchFamily="18" charset="0"/>
              <a:cs typeface="Times New Roman" panose="02020603050405020304" pitchFamily="18" charset="0"/>
            </a:rPr>
            <a:t>Развитие туризма – 52,0</a:t>
          </a:r>
        </a:p>
        <a:p>
          <a:pPr marL="114300" lvl="0" indent="0" algn="l" defTabSz="533400">
            <a:lnSpc>
              <a:spcPct val="90000"/>
            </a:lnSpc>
            <a:spcBef>
              <a:spcPct val="0"/>
            </a:spcBef>
            <a:spcAft>
              <a:spcPct val="15000"/>
            </a:spcAft>
            <a:buNone/>
          </a:pPr>
          <a:r>
            <a:rPr lang="ru-RU" sz="1200" kern="1200" dirty="0" smtClean="0">
              <a:latin typeface="Times New Roman" panose="02020603050405020304" pitchFamily="18" charset="0"/>
              <a:cs typeface="Times New Roman" panose="02020603050405020304" pitchFamily="18" charset="0"/>
            </a:rPr>
            <a:t>Доступная среда – 1,9</a:t>
          </a:r>
          <a:endParaRPr lang="ru-RU" sz="1200" kern="1200" dirty="0">
            <a:latin typeface="Times New Roman" panose="02020603050405020304" pitchFamily="18" charset="0"/>
            <a:cs typeface="Times New Roman" panose="02020603050405020304" pitchFamily="18" charset="0"/>
          </a:endParaRPr>
        </a:p>
        <a:p>
          <a:pPr marL="114300" lvl="1" indent="0" algn="l" defTabSz="533400">
            <a:lnSpc>
              <a:spcPct val="90000"/>
            </a:lnSpc>
            <a:spcBef>
              <a:spcPct val="0"/>
            </a:spcBef>
            <a:spcAft>
              <a:spcPct val="15000"/>
            </a:spcAft>
            <a:buChar char="••"/>
          </a:pPr>
          <a:endParaRPr lang="ru-RU" sz="1200" kern="1200" dirty="0">
            <a:latin typeface="Times New Roman" panose="02020603050405020304" pitchFamily="18" charset="0"/>
            <a:cs typeface="Times New Roman" panose="02020603050405020304" pitchFamily="18" charset="0"/>
          </a:endParaRPr>
        </a:p>
      </dsp:txBody>
      <dsp:txXfrm>
        <a:off x="510" y="1368150"/>
        <a:ext cx="1448028" cy="1267874"/>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F21DA3-8BF0-461D-B4E3-CAFBD3E200D4}">
      <dsp:nvSpPr>
        <dsp:cNvPr id="0" name=""/>
        <dsp:cNvSpPr/>
      </dsp:nvSpPr>
      <dsp:spPr>
        <a:xfrm>
          <a:off x="6961" y="0"/>
          <a:ext cx="2080778" cy="1080120"/>
        </a:xfrm>
        <a:prstGeom prst="roundRect">
          <a:avLst>
            <a:gd name="adj" fmla="val 10000"/>
          </a:avLst>
        </a:prstGeom>
        <a:gradFill rotWithShape="0">
          <a:gsLst>
            <a:gs pos="0">
              <a:schemeClr val="accent2">
                <a:hueOff val="0"/>
                <a:satOff val="0"/>
                <a:lumOff val="0"/>
                <a:alphaOff val="0"/>
                <a:tint val="98000"/>
                <a:shade val="25000"/>
                <a:satMod val="250000"/>
              </a:schemeClr>
            </a:gs>
            <a:gs pos="68000">
              <a:schemeClr val="accent2">
                <a:hueOff val="0"/>
                <a:satOff val="0"/>
                <a:lumOff val="0"/>
                <a:alphaOff val="0"/>
                <a:tint val="86000"/>
                <a:satMod val="115000"/>
              </a:schemeClr>
            </a:gs>
            <a:gs pos="100000">
              <a:schemeClr val="accent2">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alpha val="48000"/>
              <a:satMod val="105000"/>
            </a:scheme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400" b="1" kern="1200" dirty="0" smtClean="0">
              <a:solidFill>
                <a:schemeClr val="tx1"/>
              </a:solidFill>
              <a:latin typeface="Times New Roman" panose="02020603050405020304" pitchFamily="18" charset="0"/>
              <a:cs typeface="Times New Roman" panose="02020603050405020304" pitchFamily="18" charset="0"/>
            </a:rPr>
            <a:t>Организация физкультурно-оздоровительной работы</a:t>
          </a:r>
          <a:endParaRPr lang="ru-RU" sz="1400" b="1" kern="1200" dirty="0">
            <a:solidFill>
              <a:schemeClr val="tx1"/>
            </a:solidFill>
            <a:latin typeface="Times New Roman" panose="02020603050405020304" pitchFamily="18" charset="0"/>
            <a:cs typeface="Times New Roman" panose="02020603050405020304" pitchFamily="18" charset="0"/>
          </a:endParaRPr>
        </a:p>
      </dsp:txBody>
      <dsp:txXfrm>
        <a:off x="38597" y="31636"/>
        <a:ext cx="2017506" cy="1016848"/>
      </dsp:txXfrm>
    </dsp:sp>
    <dsp:sp modelId="{8435758F-6F20-4605-A859-31A44D601214}">
      <dsp:nvSpPr>
        <dsp:cNvPr id="0" name=""/>
        <dsp:cNvSpPr/>
      </dsp:nvSpPr>
      <dsp:spPr>
        <a:xfrm>
          <a:off x="2295817" y="282043"/>
          <a:ext cx="441124" cy="516032"/>
        </a:xfrm>
        <a:prstGeom prst="rightArrow">
          <a:avLst>
            <a:gd name="adj1" fmla="val 60000"/>
            <a:gd name="adj2" fmla="val 50000"/>
          </a:avLst>
        </a:prstGeom>
        <a:gradFill rotWithShape="0">
          <a:gsLst>
            <a:gs pos="0">
              <a:schemeClr val="accent2">
                <a:hueOff val="0"/>
                <a:satOff val="0"/>
                <a:lumOff val="0"/>
                <a:alphaOff val="0"/>
                <a:tint val="98000"/>
                <a:shade val="25000"/>
                <a:satMod val="250000"/>
              </a:schemeClr>
            </a:gs>
            <a:gs pos="68000">
              <a:schemeClr val="accent2">
                <a:hueOff val="0"/>
                <a:satOff val="0"/>
                <a:lumOff val="0"/>
                <a:alphaOff val="0"/>
                <a:tint val="86000"/>
                <a:satMod val="115000"/>
              </a:schemeClr>
            </a:gs>
            <a:gs pos="100000">
              <a:schemeClr val="accent2">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alpha val="48000"/>
              <a:satMod val="105000"/>
            </a:scheme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ru-RU" sz="1400" b="1" kern="1200">
            <a:latin typeface="Times New Roman" panose="02020603050405020304" pitchFamily="18" charset="0"/>
            <a:cs typeface="Times New Roman" panose="02020603050405020304" pitchFamily="18" charset="0"/>
          </a:endParaRPr>
        </a:p>
      </dsp:txBody>
      <dsp:txXfrm>
        <a:off x="2295817" y="385249"/>
        <a:ext cx="308787" cy="309620"/>
      </dsp:txXfrm>
    </dsp:sp>
    <dsp:sp modelId="{794E4727-F802-4313-9CE7-D855AD55B5A9}">
      <dsp:nvSpPr>
        <dsp:cNvPr id="0" name=""/>
        <dsp:cNvSpPr/>
      </dsp:nvSpPr>
      <dsp:spPr>
        <a:xfrm>
          <a:off x="2920050" y="0"/>
          <a:ext cx="2080778" cy="1080120"/>
        </a:xfrm>
        <a:prstGeom prst="roundRect">
          <a:avLst>
            <a:gd name="adj" fmla="val 10000"/>
          </a:avLst>
        </a:prstGeom>
        <a:gradFill rotWithShape="0">
          <a:gsLst>
            <a:gs pos="0">
              <a:schemeClr val="accent2">
                <a:hueOff val="-419062"/>
                <a:satOff val="-4829"/>
                <a:lumOff val="1079"/>
                <a:alphaOff val="0"/>
                <a:tint val="98000"/>
                <a:shade val="25000"/>
                <a:satMod val="250000"/>
              </a:schemeClr>
            </a:gs>
            <a:gs pos="68000">
              <a:schemeClr val="accent2">
                <a:hueOff val="-419062"/>
                <a:satOff val="-4829"/>
                <a:lumOff val="1079"/>
                <a:alphaOff val="0"/>
                <a:tint val="86000"/>
                <a:satMod val="115000"/>
              </a:schemeClr>
            </a:gs>
            <a:gs pos="100000">
              <a:schemeClr val="accent2">
                <a:hueOff val="-419062"/>
                <a:satOff val="-4829"/>
                <a:lumOff val="1079"/>
                <a:alphaOff val="0"/>
                <a:tint val="50000"/>
                <a:satMod val="150000"/>
              </a:schemeClr>
            </a:gs>
          </a:gsLst>
          <a:path path="circle">
            <a:fillToRect l="50000" t="130000" r="50000" b="-30000"/>
          </a:path>
        </a:gradFill>
        <a:ln>
          <a:noFill/>
        </a:ln>
        <a:effectLst>
          <a:outerShdw blurRad="57150" dist="38100" dir="5400000" algn="ctr" rotWithShape="0">
            <a:schemeClr val="accent2">
              <a:hueOff val="-419062"/>
              <a:satOff val="-4829"/>
              <a:lumOff val="1079"/>
              <a:alphaOff val="0"/>
              <a:shade val="9000"/>
              <a:alpha val="48000"/>
              <a:satMod val="105000"/>
            </a:scheme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400" b="1" kern="1200" dirty="0" smtClean="0">
              <a:latin typeface="Times New Roman" panose="02020603050405020304" pitchFamily="18" charset="0"/>
              <a:cs typeface="Times New Roman" panose="02020603050405020304" pitchFamily="18" charset="0"/>
            </a:rPr>
            <a:t>2 подростково-молодежных клуба по месту жительства</a:t>
          </a:r>
          <a:endParaRPr lang="ru-RU" sz="1400" b="1" kern="1200" dirty="0">
            <a:latin typeface="Times New Roman" panose="02020603050405020304" pitchFamily="18" charset="0"/>
            <a:cs typeface="Times New Roman" panose="02020603050405020304" pitchFamily="18" charset="0"/>
          </a:endParaRPr>
        </a:p>
      </dsp:txBody>
      <dsp:txXfrm>
        <a:off x="2951686" y="31636"/>
        <a:ext cx="2017506" cy="1016848"/>
      </dsp:txXfrm>
    </dsp:sp>
    <dsp:sp modelId="{9054F2D0-5DDF-4D42-8689-8CFE5B435AEE}">
      <dsp:nvSpPr>
        <dsp:cNvPr id="0" name=""/>
        <dsp:cNvSpPr/>
      </dsp:nvSpPr>
      <dsp:spPr>
        <a:xfrm>
          <a:off x="5208906" y="282043"/>
          <a:ext cx="441124" cy="516032"/>
        </a:xfrm>
        <a:prstGeom prst="rightArrow">
          <a:avLst>
            <a:gd name="adj1" fmla="val 60000"/>
            <a:gd name="adj2" fmla="val 50000"/>
          </a:avLst>
        </a:prstGeom>
        <a:gradFill rotWithShape="0">
          <a:gsLst>
            <a:gs pos="0">
              <a:schemeClr val="accent2">
                <a:hueOff val="-838123"/>
                <a:satOff val="-9658"/>
                <a:lumOff val="2159"/>
                <a:alphaOff val="0"/>
                <a:tint val="98000"/>
                <a:shade val="25000"/>
                <a:satMod val="250000"/>
              </a:schemeClr>
            </a:gs>
            <a:gs pos="68000">
              <a:schemeClr val="accent2">
                <a:hueOff val="-838123"/>
                <a:satOff val="-9658"/>
                <a:lumOff val="2159"/>
                <a:alphaOff val="0"/>
                <a:tint val="86000"/>
                <a:satMod val="115000"/>
              </a:schemeClr>
            </a:gs>
            <a:gs pos="100000">
              <a:schemeClr val="accent2">
                <a:hueOff val="-838123"/>
                <a:satOff val="-9658"/>
                <a:lumOff val="2159"/>
                <a:alphaOff val="0"/>
                <a:tint val="50000"/>
                <a:satMod val="150000"/>
              </a:schemeClr>
            </a:gs>
          </a:gsLst>
          <a:path path="circle">
            <a:fillToRect l="50000" t="130000" r="50000" b="-30000"/>
          </a:path>
        </a:gradFill>
        <a:ln>
          <a:noFill/>
        </a:ln>
        <a:effectLst>
          <a:outerShdw blurRad="57150" dist="38100" dir="5400000" algn="ctr" rotWithShape="0">
            <a:schemeClr val="accent2">
              <a:hueOff val="-838123"/>
              <a:satOff val="-9658"/>
              <a:lumOff val="2159"/>
              <a:alphaOff val="0"/>
              <a:shade val="9000"/>
              <a:alpha val="48000"/>
              <a:satMod val="105000"/>
            </a:scheme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ru-RU" sz="1400" b="1" kern="1200">
            <a:latin typeface="Times New Roman" panose="02020603050405020304" pitchFamily="18" charset="0"/>
            <a:cs typeface="Times New Roman" panose="02020603050405020304" pitchFamily="18" charset="0"/>
          </a:endParaRPr>
        </a:p>
      </dsp:txBody>
      <dsp:txXfrm>
        <a:off x="5208906" y="385249"/>
        <a:ext cx="308787" cy="309620"/>
      </dsp:txXfrm>
    </dsp:sp>
    <dsp:sp modelId="{437F1A2C-B3EA-4000-A1D7-58AB3C9EA673}">
      <dsp:nvSpPr>
        <dsp:cNvPr id="0" name=""/>
        <dsp:cNvSpPr/>
      </dsp:nvSpPr>
      <dsp:spPr>
        <a:xfrm>
          <a:off x="5833140" y="0"/>
          <a:ext cx="2080778" cy="1080120"/>
        </a:xfrm>
        <a:prstGeom prst="roundRect">
          <a:avLst>
            <a:gd name="adj" fmla="val 10000"/>
          </a:avLst>
        </a:prstGeom>
        <a:gradFill rotWithShape="0">
          <a:gsLst>
            <a:gs pos="0">
              <a:schemeClr val="accent2">
                <a:hueOff val="-838123"/>
                <a:satOff val="-9658"/>
                <a:lumOff val="2159"/>
                <a:alphaOff val="0"/>
                <a:tint val="98000"/>
                <a:shade val="25000"/>
                <a:satMod val="250000"/>
              </a:schemeClr>
            </a:gs>
            <a:gs pos="68000">
              <a:schemeClr val="accent2">
                <a:hueOff val="-838123"/>
                <a:satOff val="-9658"/>
                <a:lumOff val="2159"/>
                <a:alphaOff val="0"/>
                <a:tint val="86000"/>
                <a:satMod val="115000"/>
              </a:schemeClr>
            </a:gs>
            <a:gs pos="100000">
              <a:schemeClr val="accent2">
                <a:hueOff val="-838123"/>
                <a:satOff val="-9658"/>
                <a:lumOff val="2159"/>
                <a:alphaOff val="0"/>
                <a:tint val="50000"/>
                <a:satMod val="150000"/>
              </a:schemeClr>
            </a:gs>
          </a:gsLst>
          <a:path path="circle">
            <a:fillToRect l="50000" t="130000" r="50000" b="-30000"/>
          </a:path>
        </a:gradFill>
        <a:ln>
          <a:noFill/>
        </a:ln>
        <a:effectLst>
          <a:outerShdw blurRad="57150" dist="38100" dir="5400000" algn="ctr" rotWithShape="0">
            <a:schemeClr val="accent2">
              <a:hueOff val="-838123"/>
              <a:satOff val="-9658"/>
              <a:lumOff val="2159"/>
              <a:alphaOff val="0"/>
              <a:shade val="9000"/>
              <a:alpha val="48000"/>
              <a:satMod val="105000"/>
            </a:scheme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400" b="1" kern="1200" dirty="0" smtClean="0">
              <a:latin typeface="Times New Roman" panose="02020603050405020304" pitchFamily="18" charset="0"/>
              <a:cs typeface="Times New Roman" panose="02020603050405020304" pitchFamily="18" charset="0"/>
            </a:rPr>
            <a:t>621 детей, в </a:t>
          </a:r>
          <a:r>
            <a:rPr lang="ru-RU" sz="1400" b="1" kern="1200" dirty="0" err="1" smtClean="0">
              <a:latin typeface="Times New Roman" panose="02020603050405020304" pitchFamily="18" charset="0"/>
              <a:cs typeface="Times New Roman" panose="02020603050405020304" pitchFamily="18" charset="0"/>
            </a:rPr>
            <a:t>т.ч</a:t>
          </a:r>
          <a:r>
            <a:rPr lang="ru-RU" sz="1400" b="1" kern="1200" dirty="0" smtClean="0">
              <a:latin typeface="Times New Roman" panose="02020603050405020304" pitchFamily="18" charset="0"/>
              <a:cs typeface="Times New Roman" panose="02020603050405020304" pitchFamily="18" charset="0"/>
            </a:rPr>
            <a:t>. 29 находящиеся в социально-опасном положении</a:t>
          </a:r>
          <a:endParaRPr lang="ru-RU" sz="1400" b="1" kern="1200" dirty="0">
            <a:latin typeface="Times New Roman" panose="02020603050405020304" pitchFamily="18" charset="0"/>
            <a:cs typeface="Times New Roman" panose="02020603050405020304" pitchFamily="18" charset="0"/>
          </a:endParaRPr>
        </a:p>
      </dsp:txBody>
      <dsp:txXfrm>
        <a:off x="5864776" y="31636"/>
        <a:ext cx="2017506" cy="1016848"/>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1955EC-87BE-44F1-9F1A-10800FB4EB7F}">
      <dsp:nvSpPr>
        <dsp:cNvPr id="0" name=""/>
        <dsp:cNvSpPr/>
      </dsp:nvSpPr>
      <dsp:spPr>
        <a:xfrm>
          <a:off x="0" y="9043"/>
          <a:ext cx="8496944" cy="449280"/>
        </a:xfrm>
        <a:prstGeom prst="roundRect">
          <a:avLst/>
        </a:prstGeom>
        <a:gradFill rotWithShape="0">
          <a:gsLst>
            <a:gs pos="0">
              <a:schemeClr val="accent2">
                <a:hueOff val="0"/>
                <a:satOff val="0"/>
                <a:lumOff val="0"/>
                <a:alphaOff val="0"/>
                <a:tint val="70000"/>
                <a:satMod val="130000"/>
              </a:schemeClr>
            </a:gs>
            <a:gs pos="43000">
              <a:schemeClr val="accent2">
                <a:hueOff val="0"/>
                <a:satOff val="0"/>
                <a:lumOff val="0"/>
                <a:alphaOff val="0"/>
                <a:tint val="44000"/>
                <a:satMod val="165000"/>
              </a:schemeClr>
            </a:gs>
            <a:gs pos="93000">
              <a:schemeClr val="accent2">
                <a:hueOff val="0"/>
                <a:satOff val="0"/>
                <a:lumOff val="0"/>
                <a:alphaOff val="0"/>
                <a:tint val="15000"/>
                <a:satMod val="165000"/>
              </a:schemeClr>
            </a:gs>
            <a:gs pos="100000">
              <a:schemeClr val="accent2">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1910" tIns="41910" rIns="41910" bIns="41910" numCol="1" spcCol="1270" anchor="ctr" anchorCtr="0">
          <a:noAutofit/>
        </a:bodyPr>
        <a:lstStyle/>
        <a:p>
          <a:pPr lvl="0" algn="l" defTabSz="488950">
            <a:lnSpc>
              <a:spcPct val="90000"/>
            </a:lnSpc>
            <a:spcBef>
              <a:spcPct val="0"/>
            </a:spcBef>
            <a:spcAft>
              <a:spcPct val="35000"/>
            </a:spcAft>
          </a:pPr>
          <a:r>
            <a:rPr lang="ru-RU" sz="1100" kern="1200" dirty="0" smtClean="0">
              <a:latin typeface="Times New Roman" panose="02020603050405020304" pitchFamily="18" charset="0"/>
              <a:cs typeface="Times New Roman" panose="02020603050405020304" pitchFamily="18" charset="0"/>
            </a:rPr>
            <a:t>Ремонт дорожного полотна</a:t>
          </a:r>
          <a:endParaRPr lang="ru-RU" sz="1100" kern="1200" dirty="0">
            <a:latin typeface="Times New Roman" panose="02020603050405020304" pitchFamily="18" charset="0"/>
            <a:cs typeface="Times New Roman" panose="02020603050405020304" pitchFamily="18" charset="0"/>
          </a:endParaRPr>
        </a:p>
      </dsp:txBody>
      <dsp:txXfrm>
        <a:off x="21932" y="30975"/>
        <a:ext cx="8453080" cy="405416"/>
      </dsp:txXfrm>
    </dsp:sp>
    <dsp:sp modelId="{680A4804-66C2-4495-963D-7A83FEB49888}">
      <dsp:nvSpPr>
        <dsp:cNvPr id="0" name=""/>
        <dsp:cNvSpPr/>
      </dsp:nvSpPr>
      <dsp:spPr>
        <a:xfrm>
          <a:off x="0" y="458323"/>
          <a:ext cx="8496944" cy="1242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9778" tIns="13970" rIns="78232" bIns="13970" numCol="1" spcCol="1270" anchor="t" anchorCtr="0">
          <a:noAutofit/>
        </a:bodyPr>
        <a:lstStyle/>
        <a:p>
          <a:pPr marL="57150" lvl="1" indent="-57150" algn="l" defTabSz="488950">
            <a:lnSpc>
              <a:spcPct val="90000"/>
            </a:lnSpc>
            <a:spcBef>
              <a:spcPct val="0"/>
            </a:spcBef>
            <a:spcAft>
              <a:spcPct val="20000"/>
            </a:spcAft>
            <a:buChar char="••"/>
          </a:pPr>
          <a:endParaRPr lang="ru-RU" sz="1100" kern="1200" dirty="0">
            <a:latin typeface="Times New Roman" panose="02020603050405020304" pitchFamily="18" charset="0"/>
            <a:cs typeface="Times New Roman" panose="02020603050405020304" pitchFamily="18" charset="0"/>
          </a:endParaRPr>
        </a:p>
        <a:p>
          <a:pPr marL="57150" lvl="1" indent="-57150" algn="l" defTabSz="488950">
            <a:lnSpc>
              <a:spcPct val="90000"/>
            </a:lnSpc>
            <a:spcBef>
              <a:spcPct val="0"/>
            </a:spcBef>
            <a:spcAft>
              <a:spcPct val="20000"/>
            </a:spcAft>
            <a:buChar char="••"/>
          </a:pPr>
          <a:r>
            <a:rPr lang="ru-RU" sz="1100" kern="1200" dirty="0" smtClean="0">
              <a:latin typeface="Times New Roman" panose="02020603050405020304" pitchFamily="18" charset="0"/>
              <a:cs typeface="Times New Roman" panose="02020603050405020304" pitchFamily="18" charset="0"/>
            </a:rPr>
            <a:t>- ремонт автомобильной дороги общего пользования местного значения  Невельск-Шебунино;</a:t>
          </a:r>
          <a:endParaRPr lang="ru-RU" sz="1100" kern="1200" dirty="0">
            <a:latin typeface="Times New Roman" panose="02020603050405020304" pitchFamily="18" charset="0"/>
            <a:cs typeface="Times New Roman" panose="02020603050405020304" pitchFamily="18" charset="0"/>
          </a:endParaRPr>
        </a:p>
        <a:p>
          <a:pPr marL="57150" lvl="1" indent="-57150" algn="l" defTabSz="488950">
            <a:lnSpc>
              <a:spcPct val="90000"/>
            </a:lnSpc>
            <a:spcBef>
              <a:spcPct val="0"/>
            </a:spcBef>
            <a:spcAft>
              <a:spcPct val="20000"/>
            </a:spcAft>
            <a:buChar char="••"/>
          </a:pPr>
          <a:r>
            <a:rPr lang="ru-RU" sz="1100" kern="1200" smtClean="0">
              <a:latin typeface="Times New Roman" panose="02020603050405020304" pitchFamily="18" charset="0"/>
              <a:cs typeface="Times New Roman" panose="02020603050405020304" pitchFamily="18" charset="0"/>
            </a:rPr>
            <a:t>- ремонт автомобильной дороги по ул. Приморская в г. Невельске</a:t>
          </a:r>
          <a:endParaRPr lang="ru-RU" sz="1100" kern="1200">
            <a:latin typeface="Times New Roman" panose="02020603050405020304" pitchFamily="18" charset="0"/>
            <a:cs typeface="Times New Roman" panose="02020603050405020304" pitchFamily="18" charset="0"/>
          </a:endParaRPr>
        </a:p>
        <a:p>
          <a:pPr marL="57150" lvl="1" indent="-57150" algn="l" defTabSz="488950">
            <a:lnSpc>
              <a:spcPct val="90000"/>
            </a:lnSpc>
            <a:spcBef>
              <a:spcPct val="0"/>
            </a:spcBef>
            <a:spcAft>
              <a:spcPct val="20000"/>
            </a:spcAft>
            <a:buChar char="••"/>
          </a:pPr>
          <a:r>
            <a:rPr lang="ru-RU" sz="1100" kern="1200" smtClean="0">
              <a:latin typeface="Times New Roman" panose="02020603050405020304" pitchFamily="18" charset="0"/>
              <a:cs typeface="Times New Roman" panose="02020603050405020304" pitchFamily="18" charset="0"/>
            </a:rPr>
            <a:t>- ремонт дорожного полотна  по ул. Вакканай г. Невельск;</a:t>
          </a:r>
          <a:endParaRPr lang="ru-RU" sz="1100" kern="1200">
            <a:latin typeface="Times New Roman" panose="02020603050405020304" pitchFamily="18" charset="0"/>
            <a:cs typeface="Times New Roman" panose="02020603050405020304" pitchFamily="18" charset="0"/>
          </a:endParaRPr>
        </a:p>
        <a:p>
          <a:pPr marL="57150" lvl="1" indent="-57150" algn="l" defTabSz="488950">
            <a:lnSpc>
              <a:spcPct val="90000"/>
            </a:lnSpc>
            <a:spcBef>
              <a:spcPct val="0"/>
            </a:spcBef>
            <a:spcAft>
              <a:spcPct val="20000"/>
            </a:spcAft>
            <a:buChar char="••"/>
          </a:pPr>
          <a:r>
            <a:rPr lang="ru-RU" sz="1100" kern="1200" smtClean="0">
              <a:latin typeface="Times New Roman" panose="02020603050405020304" pitchFamily="18" charset="0"/>
              <a:cs typeface="Times New Roman" panose="02020603050405020304" pitchFamily="18" charset="0"/>
            </a:rPr>
            <a:t>- ремонт автомобильной дороги по ул. Яна Фабрициуса г. Невельск;</a:t>
          </a:r>
          <a:endParaRPr lang="ru-RU" sz="1100" kern="1200">
            <a:latin typeface="Times New Roman" panose="02020603050405020304" pitchFamily="18" charset="0"/>
            <a:cs typeface="Times New Roman" panose="02020603050405020304" pitchFamily="18" charset="0"/>
          </a:endParaRPr>
        </a:p>
        <a:p>
          <a:pPr marL="57150" lvl="1" indent="-57150" algn="l" defTabSz="488950">
            <a:lnSpc>
              <a:spcPct val="90000"/>
            </a:lnSpc>
            <a:spcBef>
              <a:spcPct val="0"/>
            </a:spcBef>
            <a:spcAft>
              <a:spcPct val="20000"/>
            </a:spcAft>
            <a:buChar char="••"/>
          </a:pPr>
          <a:r>
            <a:rPr lang="ru-RU" sz="1100" kern="1200" smtClean="0">
              <a:latin typeface="Times New Roman" panose="02020603050405020304" pitchFamily="18" charset="0"/>
              <a:cs typeface="Times New Roman" panose="02020603050405020304" pitchFamily="18" charset="0"/>
            </a:rPr>
            <a:t>- ремонт автомобильной дороги по ул. Северная, Рыбацкая, Победы;</a:t>
          </a:r>
          <a:endParaRPr lang="ru-RU" sz="1100" kern="1200">
            <a:latin typeface="Times New Roman" panose="02020603050405020304" pitchFamily="18" charset="0"/>
            <a:cs typeface="Times New Roman" panose="02020603050405020304" pitchFamily="18" charset="0"/>
          </a:endParaRPr>
        </a:p>
        <a:p>
          <a:pPr marL="57150" lvl="1" indent="-57150" algn="l" defTabSz="488950">
            <a:lnSpc>
              <a:spcPct val="90000"/>
            </a:lnSpc>
            <a:spcBef>
              <a:spcPct val="0"/>
            </a:spcBef>
            <a:spcAft>
              <a:spcPct val="20000"/>
            </a:spcAft>
            <a:buChar char="••"/>
          </a:pPr>
          <a:r>
            <a:rPr lang="ru-RU" sz="1100" kern="1200" dirty="0" smtClean="0">
              <a:latin typeface="Times New Roman" panose="02020603050405020304" pitchFamily="18" charset="0"/>
              <a:cs typeface="Times New Roman" panose="02020603050405020304" pitchFamily="18" charset="0"/>
            </a:rPr>
            <a:t>- ремонт автомобильных дорог местного значения по ул. Советская, Школьная, Ленина;</a:t>
          </a:r>
          <a:endParaRPr lang="ru-RU" sz="1100" kern="1200" dirty="0">
            <a:latin typeface="Times New Roman" panose="02020603050405020304" pitchFamily="18" charset="0"/>
            <a:cs typeface="Times New Roman" panose="02020603050405020304" pitchFamily="18" charset="0"/>
          </a:endParaRPr>
        </a:p>
      </dsp:txBody>
      <dsp:txXfrm>
        <a:off x="0" y="458323"/>
        <a:ext cx="8496944" cy="1242000"/>
      </dsp:txXfrm>
    </dsp:sp>
    <dsp:sp modelId="{7047CE0E-A003-4336-ACBD-F61DCB95346A}">
      <dsp:nvSpPr>
        <dsp:cNvPr id="0" name=""/>
        <dsp:cNvSpPr/>
      </dsp:nvSpPr>
      <dsp:spPr>
        <a:xfrm>
          <a:off x="0" y="1700323"/>
          <a:ext cx="8496944" cy="449280"/>
        </a:xfrm>
        <a:prstGeom prst="roundRect">
          <a:avLst/>
        </a:prstGeom>
        <a:gradFill rotWithShape="0">
          <a:gsLst>
            <a:gs pos="0">
              <a:schemeClr val="accent2">
                <a:hueOff val="-419062"/>
                <a:satOff val="-4829"/>
                <a:lumOff val="1079"/>
                <a:alphaOff val="0"/>
                <a:tint val="70000"/>
                <a:satMod val="130000"/>
              </a:schemeClr>
            </a:gs>
            <a:gs pos="43000">
              <a:schemeClr val="accent2">
                <a:hueOff val="-419062"/>
                <a:satOff val="-4829"/>
                <a:lumOff val="1079"/>
                <a:alphaOff val="0"/>
                <a:tint val="44000"/>
                <a:satMod val="165000"/>
              </a:schemeClr>
            </a:gs>
            <a:gs pos="93000">
              <a:schemeClr val="accent2">
                <a:hueOff val="-419062"/>
                <a:satOff val="-4829"/>
                <a:lumOff val="1079"/>
                <a:alphaOff val="0"/>
                <a:tint val="15000"/>
                <a:satMod val="165000"/>
              </a:schemeClr>
            </a:gs>
            <a:gs pos="100000">
              <a:schemeClr val="accent2">
                <a:hueOff val="-419062"/>
                <a:satOff val="-4829"/>
                <a:lumOff val="1079"/>
                <a:alphaOff val="0"/>
                <a:tint val="5000"/>
                <a:satMod val="250000"/>
              </a:schemeClr>
            </a:gs>
          </a:gsLst>
          <a:path path="circle">
            <a:fillToRect l="50000" t="130000" r="50000" b="-30000"/>
          </a:path>
        </a:gradFill>
        <a:ln>
          <a:noFill/>
        </a:ln>
        <a:effectLst>
          <a:outerShdw blurRad="57150" dist="38100" dir="5400000" algn="ctr" rotWithShape="0">
            <a:schemeClr val="accent2">
              <a:hueOff val="-419062"/>
              <a:satOff val="-4829"/>
              <a:lumOff val="1079"/>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1910" tIns="41910" rIns="41910" bIns="41910" numCol="1" spcCol="1270" anchor="ctr" anchorCtr="0">
          <a:noAutofit/>
        </a:bodyPr>
        <a:lstStyle/>
        <a:p>
          <a:pPr lvl="0" algn="l" defTabSz="488950">
            <a:lnSpc>
              <a:spcPct val="90000"/>
            </a:lnSpc>
            <a:spcBef>
              <a:spcPct val="0"/>
            </a:spcBef>
            <a:spcAft>
              <a:spcPct val="35000"/>
            </a:spcAft>
          </a:pPr>
          <a:r>
            <a:rPr lang="ru-RU" sz="1100" kern="1200" dirty="0" smtClean="0">
              <a:latin typeface="Times New Roman" panose="02020603050405020304" pitchFamily="18" charset="0"/>
              <a:cs typeface="Times New Roman" panose="02020603050405020304" pitchFamily="18" charset="0"/>
            </a:rPr>
            <a:t>Капитальный ремонт и ремонт дворовых территорий многоквартирных домов – 77,0 млн. руб.</a:t>
          </a:r>
          <a:endParaRPr lang="ru-RU" sz="1100" kern="1200" dirty="0">
            <a:latin typeface="Times New Roman" panose="02020603050405020304" pitchFamily="18" charset="0"/>
            <a:cs typeface="Times New Roman" panose="02020603050405020304" pitchFamily="18" charset="0"/>
          </a:endParaRPr>
        </a:p>
      </dsp:txBody>
      <dsp:txXfrm>
        <a:off x="21932" y="1722255"/>
        <a:ext cx="8453080" cy="405416"/>
      </dsp:txXfrm>
    </dsp:sp>
    <dsp:sp modelId="{977548AF-28E4-4014-A62C-A877BC6597FD}">
      <dsp:nvSpPr>
        <dsp:cNvPr id="0" name=""/>
        <dsp:cNvSpPr/>
      </dsp:nvSpPr>
      <dsp:spPr>
        <a:xfrm>
          <a:off x="0" y="2149603"/>
          <a:ext cx="8496944" cy="1415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9778" tIns="13970" rIns="78232" bIns="13970" numCol="1" spcCol="1270" anchor="t" anchorCtr="0">
          <a:noAutofit/>
        </a:bodyPr>
        <a:lstStyle/>
        <a:p>
          <a:pPr marL="57150" lvl="1" indent="-57150" algn="l" defTabSz="488950">
            <a:lnSpc>
              <a:spcPct val="90000"/>
            </a:lnSpc>
            <a:spcBef>
              <a:spcPct val="0"/>
            </a:spcBef>
            <a:spcAft>
              <a:spcPct val="20000"/>
            </a:spcAft>
            <a:buChar char="••"/>
          </a:pPr>
          <a:endParaRPr lang="ru-RU" sz="1100" kern="1200" dirty="0">
            <a:latin typeface="Times New Roman" panose="02020603050405020304" pitchFamily="18" charset="0"/>
            <a:cs typeface="Times New Roman" panose="02020603050405020304" pitchFamily="18" charset="0"/>
          </a:endParaRPr>
        </a:p>
        <a:p>
          <a:pPr marL="57150" lvl="1" indent="-57150" algn="l" defTabSz="488950">
            <a:lnSpc>
              <a:spcPct val="90000"/>
            </a:lnSpc>
            <a:spcBef>
              <a:spcPct val="0"/>
            </a:spcBef>
            <a:spcAft>
              <a:spcPct val="20000"/>
            </a:spcAft>
            <a:buChar char="••"/>
          </a:pPr>
          <a:r>
            <a:rPr lang="ru-RU" sz="1100" kern="1200" dirty="0" smtClean="0">
              <a:latin typeface="Times New Roman" panose="02020603050405020304" pitchFamily="18" charset="0"/>
              <a:cs typeface="Times New Roman" panose="02020603050405020304" pitchFamily="18" charset="0"/>
            </a:rPr>
            <a:t>- с. Горнозаводск, ул. Коммунальная, д. 18</a:t>
          </a:r>
          <a:endParaRPr lang="ru-RU" sz="1100" kern="1200" dirty="0">
            <a:latin typeface="Times New Roman" panose="02020603050405020304" pitchFamily="18" charset="0"/>
            <a:cs typeface="Times New Roman" panose="02020603050405020304" pitchFamily="18" charset="0"/>
          </a:endParaRPr>
        </a:p>
        <a:p>
          <a:pPr marL="57150" lvl="1" indent="-57150" algn="l" defTabSz="488950">
            <a:lnSpc>
              <a:spcPct val="90000"/>
            </a:lnSpc>
            <a:spcBef>
              <a:spcPct val="0"/>
            </a:spcBef>
            <a:spcAft>
              <a:spcPct val="20000"/>
            </a:spcAft>
            <a:buChar char="••"/>
          </a:pPr>
          <a:r>
            <a:rPr lang="ru-RU" sz="1100" kern="1200" dirty="0" smtClean="0">
              <a:latin typeface="Times New Roman" panose="02020603050405020304" pitchFamily="18" charset="0"/>
              <a:cs typeface="Times New Roman" panose="02020603050405020304" pitchFamily="18" charset="0"/>
            </a:rPr>
            <a:t>- с. Горнозаводск, ул. Советская, д. 31а</a:t>
          </a:r>
          <a:endParaRPr lang="ru-RU" sz="1100" kern="1200" dirty="0">
            <a:latin typeface="Times New Roman" panose="02020603050405020304" pitchFamily="18" charset="0"/>
            <a:cs typeface="Times New Roman" panose="02020603050405020304" pitchFamily="18" charset="0"/>
          </a:endParaRPr>
        </a:p>
        <a:p>
          <a:pPr marL="57150" lvl="1" indent="-57150" algn="l" defTabSz="488950">
            <a:lnSpc>
              <a:spcPct val="90000"/>
            </a:lnSpc>
            <a:spcBef>
              <a:spcPct val="0"/>
            </a:spcBef>
            <a:spcAft>
              <a:spcPct val="20000"/>
            </a:spcAft>
            <a:buChar char="••"/>
          </a:pPr>
          <a:r>
            <a:rPr lang="ru-RU" sz="1100" kern="1200" dirty="0" smtClean="0">
              <a:latin typeface="Times New Roman" panose="02020603050405020304" pitchFamily="18" charset="0"/>
              <a:cs typeface="Times New Roman" panose="02020603050405020304" pitchFamily="18" charset="0"/>
            </a:rPr>
            <a:t>- с. Горнозаводск, ул. Советская, д. 37, д. 39</a:t>
          </a:r>
          <a:endParaRPr lang="ru-RU" sz="1100" kern="1200" dirty="0">
            <a:latin typeface="Times New Roman" panose="02020603050405020304" pitchFamily="18" charset="0"/>
            <a:cs typeface="Times New Roman" panose="02020603050405020304" pitchFamily="18" charset="0"/>
          </a:endParaRPr>
        </a:p>
        <a:p>
          <a:pPr marL="57150" lvl="1" indent="-57150" algn="l" defTabSz="488950">
            <a:lnSpc>
              <a:spcPct val="90000"/>
            </a:lnSpc>
            <a:spcBef>
              <a:spcPct val="0"/>
            </a:spcBef>
            <a:spcAft>
              <a:spcPct val="20000"/>
            </a:spcAft>
            <a:buChar char="••"/>
          </a:pPr>
          <a:r>
            <a:rPr lang="ru-RU" sz="1100" kern="1200" dirty="0" smtClean="0">
              <a:latin typeface="Times New Roman" panose="02020603050405020304" pitchFamily="18" charset="0"/>
              <a:cs typeface="Times New Roman" panose="02020603050405020304" pitchFamily="18" charset="0"/>
            </a:rPr>
            <a:t>- с. Горнозаводск, ул. Чайковского, д. 16</a:t>
          </a:r>
          <a:endParaRPr lang="ru-RU" sz="1100" kern="1200" dirty="0">
            <a:latin typeface="Times New Roman" panose="02020603050405020304" pitchFamily="18" charset="0"/>
            <a:cs typeface="Times New Roman" panose="02020603050405020304" pitchFamily="18" charset="0"/>
          </a:endParaRPr>
        </a:p>
        <a:p>
          <a:pPr marL="57150" lvl="1" indent="-57150" algn="l" defTabSz="488950">
            <a:lnSpc>
              <a:spcPct val="90000"/>
            </a:lnSpc>
            <a:spcBef>
              <a:spcPct val="0"/>
            </a:spcBef>
            <a:spcAft>
              <a:spcPct val="20000"/>
            </a:spcAft>
            <a:buChar char="••"/>
          </a:pPr>
          <a:r>
            <a:rPr lang="ru-RU" sz="1100" kern="1200" dirty="0" smtClean="0">
              <a:latin typeface="Times New Roman" panose="02020603050405020304" pitchFamily="18" charset="0"/>
              <a:cs typeface="Times New Roman" panose="02020603050405020304" pitchFamily="18" charset="0"/>
            </a:rPr>
            <a:t>- с. Горнозаводск, ул. Шахтовая, д. 13, д. 15 </a:t>
          </a:r>
          <a:endParaRPr lang="ru-RU" sz="1100" kern="1200" dirty="0">
            <a:latin typeface="Times New Roman" panose="02020603050405020304" pitchFamily="18" charset="0"/>
            <a:cs typeface="Times New Roman" panose="02020603050405020304" pitchFamily="18" charset="0"/>
          </a:endParaRPr>
        </a:p>
        <a:p>
          <a:pPr marL="57150" lvl="1" indent="-57150" algn="l" defTabSz="488950">
            <a:lnSpc>
              <a:spcPct val="90000"/>
            </a:lnSpc>
            <a:spcBef>
              <a:spcPct val="0"/>
            </a:spcBef>
            <a:spcAft>
              <a:spcPct val="20000"/>
            </a:spcAft>
            <a:buChar char="••"/>
          </a:pPr>
          <a:r>
            <a:rPr lang="ru-RU" sz="1100" kern="1200" dirty="0" smtClean="0">
              <a:latin typeface="Times New Roman" panose="02020603050405020304" pitchFamily="18" charset="0"/>
              <a:cs typeface="Times New Roman" panose="02020603050405020304" pitchFamily="18" charset="0"/>
            </a:rPr>
            <a:t>- с. Шебунино, ул. Дачная, д. 9, д. 11</a:t>
          </a:r>
          <a:endParaRPr lang="ru-RU" sz="1100" kern="1200" dirty="0">
            <a:latin typeface="Times New Roman" panose="02020603050405020304" pitchFamily="18" charset="0"/>
            <a:cs typeface="Times New Roman" panose="02020603050405020304" pitchFamily="18" charset="0"/>
          </a:endParaRPr>
        </a:p>
        <a:p>
          <a:pPr marL="57150" lvl="1" indent="-57150" algn="l" defTabSz="488950">
            <a:lnSpc>
              <a:spcPct val="90000"/>
            </a:lnSpc>
            <a:spcBef>
              <a:spcPct val="0"/>
            </a:spcBef>
            <a:spcAft>
              <a:spcPct val="20000"/>
            </a:spcAft>
            <a:buChar char="••"/>
          </a:pPr>
          <a:r>
            <a:rPr lang="ru-RU" sz="1100" kern="1200" dirty="0" smtClean="0">
              <a:latin typeface="Times New Roman" panose="02020603050405020304" pitchFamily="18" charset="0"/>
              <a:cs typeface="Times New Roman" panose="02020603050405020304" pitchFamily="18" charset="0"/>
            </a:rPr>
            <a:t>-  с. Горнозаводск, ул. Кирпичная, д. 4 </a:t>
          </a:r>
          <a:endParaRPr lang="ru-RU" sz="1100" kern="1200" dirty="0">
            <a:latin typeface="Times New Roman" panose="02020603050405020304" pitchFamily="18" charset="0"/>
            <a:cs typeface="Times New Roman" panose="02020603050405020304" pitchFamily="18" charset="0"/>
          </a:endParaRPr>
        </a:p>
      </dsp:txBody>
      <dsp:txXfrm>
        <a:off x="0" y="2149603"/>
        <a:ext cx="8496944" cy="1415880"/>
      </dsp:txXfrm>
    </dsp:sp>
    <dsp:sp modelId="{92EB050F-4B51-42E1-B211-AE8116061A62}">
      <dsp:nvSpPr>
        <dsp:cNvPr id="0" name=""/>
        <dsp:cNvSpPr/>
      </dsp:nvSpPr>
      <dsp:spPr>
        <a:xfrm>
          <a:off x="0" y="3565483"/>
          <a:ext cx="8496944" cy="449280"/>
        </a:xfrm>
        <a:prstGeom prst="roundRect">
          <a:avLst/>
        </a:prstGeom>
        <a:gradFill rotWithShape="0">
          <a:gsLst>
            <a:gs pos="0">
              <a:schemeClr val="accent2">
                <a:hueOff val="-838123"/>
                <a:satOff val="-9658"/>
                <a:lumOff val="2159"/>
                <a:alphaOff val="0"/>
                <a:tint val="70000"/>
                <a:satMod val="130000"/>
              </a:schemeClr>
            </a:gs>
            <a:gs pos="43000">
              <a:schemeClr val="accent2">
                <a:hueOff val="-838123"/>
                <a:satOff val="-9658"/>
                <a:lumOff val="2159"/>
                <a:alphaOff val="0"/>
                <a:tint val="44000"/>
                <a:satMod val="165000"/>
              </a:schemeClr>
            </a:gs>
            <a:gs pos="93000">
              <a:schemeClr val="accent2">
                <a:hueOff val="-838123"/>
                <a:satOff val="-9658"/>
                <a:lumOff val="2159"/>
                <a:alphaOff val="0"/>
                <a:tint val="15000"/>
                <a:satMod val="165000"/>
              </a:schemeClr>
            </a:gs>
            <a:gs pos="100000">
              <a:schemeClr val="accent2">
                <a:hueOff val="-838123"/>
                <a:satOff val="-9658"/>
                <a:lumOff val="2159"/>
                <a:alphaOff val="0"/>
                <a:tint val="5000"/>
                <a:satMod val="250000"/>
              </a:schemeClr>
            </a:gs>
          </a:gsLst>
          <a:path path="circle">
            <a:fillToRect l="50000" t="130000" r="50000" b="-30000"/>
          </a:path>
        </a:gradFill>
        <a:ln>
          <a:noFill/>
        </a:ln>
        <a:effectLst>
          <a:outerShdw blurRad="57150" dist="38100" dir="5400000" algn="ctr" rotWithShape="0">
            <a:schemeClr val="accent2">
              <a:hueOff val="-838123"/>
              <a:satOff val="-9658"/>
              <a:lumOff val="2159"/>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1910" tIns="41910" rIns="41910" bIns="41910" numCol="1" spcCol="1270" anchor="ctr" anchorCtr="0">
          <a:noAutofit/>
        </a:bodyPr>
        <a:lstStyle/>
        <a:p>
          <a:pPr lvl="0" algn="l" defTabSz="488950">
            <a:lnSpc>
              <a:spcPct val="90000"/>
            </a:lnSpc>
            <a:spcBef>
              <a:spcPct val="0"/>
            </a:spcBef>
            <a:spcAft>
              <a:spcPct val="35000"/>
            </a:spcAft>
          </a:pPr>
          <a:r>
            <a:rPr lang="ru-RU" sz="1100" kern="1200" dirty="0" smtClean="0">
              <a:latin typeface="Times New Roman" panose="02020603050405020304" pitchFamily="18" charset="0"/>
              <a:cs typeface="Times New Roman" panose="02020603050405020304" pitchFamily="18" charset="0"/>
            </a:rPr>
            <a:t>Работы по инженерным изысканиям и разработке проектной документации по объектам:</a:t>
          </a:r>
          <a:endParaRPr lang="ru-RU" sz="1100" kern="1200" dirty="0">
            <a:latin typeface="Times New Roman" panose="02020603050405020304" pitchFamily="18" charset="0"/>
            <a:cs typeface="Times New Roman" panose="02020603050405020304" pitchFamily="18" charset="0"/>
          </a:endParaRPr>
        </a:p>
      </dsp:txBody>
      <dsp:txXfrm>
        <a:off x="21932" y="3587415"/>
        <a:ext cx="8453080" cy="405416"/>
      </dsp:txXfrm>
    </dsp:sp>
    <dsp:sp modelId="{0BEF47C4-DE1C-42CF-B129-DED4EF07B6CD}">
      <dsp:nvSpPr>
        <dsp:cNvPr id="0" name=""/>
        <dsp:cNvSpPr/>
      </dsp:nvSpPr>
      <dsp:spPr>
        <a:xfrm>
          <a:off x="0" y="4014763"/>
          <a:ext cx="8496944" cy="11923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9778" tIns="13970" rIns="78232" bIns="13970" numCol="1" spcCol="1270" anchor="t" anchorCtr="0">
          <a:noAutofit/>
        </a:bodyPr>
        <a:lstStyle/>
        <a:p>
          <a:pPr marL="57150" lvl="1" indent="-57150" algn="l" defTabSz="488950">
            <a:lnSpc>
              <a:spcPct val="90000"/>
            </a:lnSpc>
            <a:spcBef>
              <a:spcPct val="0"/>
            </a:spcBef>
            <a:spcAft>
              <a:spcPct val="20000"/>
            </a:spcAft>
            <a:buChar char="••"/>
          </a:pPr>
          <a:r>
            <a:rPr lang="ru-RU" sz="1100" kern="1200" dirty="0" smtClean="0">
              <a:latin typeface="Times New Roman" panose="02020603050405020304" pitchFamily="18" charset="0"/>
              <a:cs typeface="Times New Roman" panose="02020603050405020304" pitchFamily="18" charset="0"/>
            </a:rPr>
            <a:t> выполнение инженерных изысканий по объекту: «Капитальный ремонт автомобильной дороги в г. Невельске по ул. Советская, ул. Гоголя, ул. Казакевича, ул. Яна Фабрициуса, ул. Береговая, в с. Колхозное по ул. Гагарина;</a:t>
          </a:r>
          <a:endParaRPr lang="ru-RU" sz="1100" kern="1200" dirty="0">
            <a:latin typeface="Times New Roman" panose="02020603050405020304" pitchFamily="18" charset="0"/>
            <a:cs typeface="Times New Roman" panose="02020603050405020304" pitchFamily="18" charset="0"/>
          </a:endParaRPr>
        </a:p>
        <a:p>
          <a:pPr marL="57150" lvl="1" indent="-57150" algn="l" defTabSz="488950">
            <a:lnSpc>
              <a:spcPct val="90000"/>
            </a:lnSpc>
            <a:spcBef>
              <a:spcPct val="0"/>
            </a:spcBef>
            <a:spcAft>
              <a:spcPct val="20000"/>
            </a:spcAft>
            <a:buChar char="••"/>
          </a:pPr>
          <a:r>
            <a:rPr lang="ru-RU" sz="1100" kern="1200" smtClean="0">
              <a:latin typeface="Times New Roman" panose="02020603050405020304" pitchFamily="18" charset="0"/>
              <a:cs typeface="Times New Roman" panose="02020603050405020304" pitchFamily="18" charset="0"/>
            </a:rPr>
            <a:t>- Разработка проектной документации по объекту: «Капитальный ремонт автомобильной дороги в г. Невельске по ул. Казакевича, ул. Советская, ул. Гоголя, ул. Яна Фабрициуса, ул. Береговая, в с. Колхозное по ул. Гагарина».</a:t>
          </a:r>
          <a:endParaRPr lang="ru-RU" sz="1100" kern="1200">
            <a:latin typeface="Times New Roman" panose="02020603050405020304" pitchFamily="18" charset="0"/>
            <a:cs typeface="Times New Roman" panose="02020603050405020304" pitchFamily="18" charset="0"/>
          </a:endParaRPr>
        </a:p>
        <a:p>
          <a:pPr marL="57150" lvl="1" indent="-57150" algn="l" defTabSz="488950">
            <a:lnSpc>
              <a:spcPct val="90000"/>
            </a:lnSpc>
            <a:spcBef>
              <a:spcPct val="0"/>
            </a:spcBef>
            <a:spcAft>
              <a:spcPct val="20000"/>
            </a:spcAft>
            <a:buChar char="••"/>
          </a:pPr>
          <a:r>
            <a:rPr lang="ru-RU" sz="1100" kern="1200" smtClean="0">
              <a:latin typeface="Times New Roman" panose="02020603050405020304" pitchFamily="18" charset="0"/>
              <a:cs typeface="Times New Roman" panose="02020603050405020304" pitchFamily="18" charset="0"/>
            </a:rPr>
            <a:t>- ремонт автомобильной дороги по ул. Казакевича;</a:t>
          </a:r>
          <a:endParaRPr lang="ru-RU" sz="1100" kern="1200">
            <a:latin typeface="Times New Roman" panose="02020603050405020304" pitchFamily="18" charset="0"/>
            <a:cs typeface="Times New Roman" panose="02020603050405020304" pitchFamily="18" charset="0"/>
          </a:endParaRPr>
        </a:p>
        <a:p>
          <a:pPr marL="57150" lvl="1" indent="-57150" algn="l" defTabSz="488950">
            <a:lnSpc>
              <a:spcPct val="90000"/>
            </a:lnSpc>
            <a:spcBef>
              <a:spcPct val="0"/>
            </a:spcBef>
            <a:spcAft>
              <a:spcPct val="20000"/>
            </a:spcAft>
            <a:buChar char="••"/>
          </a:pPr>
          <a:r>
            <a:rPr lang="ru-RU" sz="1100" kern="1200" smtClean="0">
              <a:latin typeface="Times New Roman" panose="02020603050405020304" pitchFamily="18" charset="0"/>
              <a:cs typeface="Times New Roman" panose="02020603050405020304" pitchFamily="18" charset="0"/>
            </a:rPr>
            <a:t>- ремонт пешеходного ограждения вдоль дороги по ул. Яна Фабрициуса г. Невельск;</a:t>
          </a:r>
          <a:endParaRPr lang="ru-RU" sz="1100" kern="1200">
            <a:latin typeface="Times New Roman" panose="02020603050405020304" pitchFamily="18" charset="0"/>
            <a:cs typeface="Times New Roman" panose="02020603050405020304" pitchFamily="18" charset="0"/>
          </a:endParaRPr>
        </a:p>
        <a:p>
          <a:pPr marL="57150" lvl="1" indent="-57150" algn="l" defTabSz="488950">
            <a:lnSpc>
              <a:spcPct val="90000"/>
            </a:lnSpc>
            <a:spcBef>
              <a:spcPct val="0"/>
            </a:spcBef>
            <a:spcAft>
              <a:spcPct val="20000"/>
            </a:spcAft>
            <a:buChar char="••"/>
          </a:pPr>
          <a:r>
            <a:rPr lang="ru-RU" sz="1100" kern="1200" dirty="0" smtClean="0">
              <a:latin typeface="Times New Roman" panose="02020603050405020304" pitchFamily="18" charset="0"/>
              <a:cs typeface="Times New Roman" panose="02020603050405020304" pitchFamily="18" charset="0"/>
            </a:rPr>
            <a:t>- нанесение дорожной разметки на улично-дорожной сети г. Невельск</a:t>
          </a:r>
          <a:endParaRPr lang="ru-RU" sz="1100" kern="1200" dirty="0">
            <a:latin typeface="Times New Roman" panose="02020603050405020304" pitchFamily="18" charset="0"/>
            <a:cs typeface="Times New Roman" panose="02020603050405020304" pitchFamily="18" charset="0"/>
          </a:endParaRPr>
        </a:p>
      </dsp:txBody>
      <dsp:txXfrm>
        <a:off x="0" y="4014763"/>
        <a:ext cx="8496944" cy="1192320"/>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3A3D73-DC81-4B4D-ACD5-8DBFCE76679C}">
      <dsp:nvSpPr>
        <dsp:cNvPr id="0" name=""/>
        <dsp:cNvSpPr/>
      </dsp:nvSpPr>
      <dsp:spPr>
        <a:xfrm>
          <a:off x="0" y="16631"/>
          <a:ext cx="8712968" cy="561600"/>
        </a:xfrm>
        <a:prstGeom prst="roundRect">
          <a:avLst/>
        </a:prstGeom>
        <a:gradFill rotWithShape="0">
          <a:gsLst>
            <a:gs pos="0">
              <a:schemeClr val="accent2">
                <a:hueOff val="0"/>
                <a:satOff val="0"/>
                <a:lumOff val="0"/>
                <a:alphaOff val="0"/>
                <a:tint val="98000"/>
                <a:shade val="25000"/>
                <a:satMod val="250000"/>
              </a:schemeClr>
            </a:gs>
            <a:gs pos="68000">
              <a:schemeClr val="accent2">
                <a:hueOff val="0"/>
                <a:satOff val="0"/>
                <a:lumOff val="0"/>
                <a:alphaOff val="0"/>
                <a:tint val="86000"/>
                <a:satMod val="115000"/>
              </a:schemeClr>
            </a:gs>
            <a:gs pos="100000">
              <a:schemeClr val="accent2">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alpha val="48000"/>
              <a:satMod val="105000"/>
            </a:schemeClr>
          </a:outerShdw>
        </a:effectLst>
        <a:scene3d>
          <a:camera prst="orthographicFront">
            <a:rot lat="0" lon="0" rev="0"/>
          </a:camera>
          <a:lightRig rig="glow" dir="tl">
            <a:rot lat="0" lon="0" rev="900000"/>
          </a:lightRig>
        </a:scene3d>
        <a:sp3d prstMaterial="powder">
          <a:bevelT w="25400" h="38100"/>
        </a:sp3d>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lvl="0" algn="l" defTabSz="488950">
            <a:lnSpc>
              <a:spcPct val="90000"/>
            </a:lnSpc>
            <a:spcBef>
              <a:spcPct val="0"/>
            </a:spcBef>
            <a:spcAft>
              <a:spcPct val="35000"/>
            </a:spcAft>
          </a:pPr>
          <a:r>
            <a:rPr lang="ru-RU" sz="1100" b="1" u="none" kern="1200" dirty="0" smtClean="0">
              <a:solidFill>
                <a:schemeClr val="tx1"/>
              </a:solidFill>
              <a:latin typeface="Times New Roman" panose="02020603050405020304" pitchFamily="18" charset="0"/>
              <a:cs typeface="Times New Roman" panose="02020603050405020304" pitchFamily="18" charset="0"/>
            </a:rPr>
            <a:t>Подпрограмма «Развитие инвестиционного потенциала»</a:t>
          </a:r>
          <a:endParaRPr lang="ru-RU" sz="1100" b="1" u="none" kern="1200" dirty="0">
            <a:solidFill>
              <a:schemeClr val="tx1"/>
            </a:solidFill>
            <a:latin typeface="Times New Roman" panose="02020603050405020304" pitchFamily="18" charset="0"/>
            <a:cs typeface="Times New Roman" panose="02020603050405020304" pitchFamily="18" charset="0"/>
          </a:endParaRPr>
        </a:p>
      </dsp:txBody>
      <dsp:txXfrm>
        <a:off x="27415" y="44046"/>
        <a:ext cx="8658138" cy="506770"/>
      </dsp:txXfrm>
    </dsp:sp>
    <dsp:sp modelId="{12BD3413-FBBD-4AFD-9408-483A238E2993}">
      <dsp:nvSpPr>
        <dsp:cNvPr id="0" name=""/>
        <dsp:cNvSpPr/>
      </dsp:nvSpPr>
      <dsp:spPr>
        <a:xfrm>
          <a:off x="0" y="578231"/>
          <a:ext cx="8712968" cy="6022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6637" tIns="13970" rIns="78232" bIns="13970" numCol="1" spcCol="1270" anchor="t" anchorCtr="0">
          <a:noAutofit/>
        </a:bodyPr>
        <a:lstStyle/>
        <a:p>
          <a:pPr marL="57150" lvl="1" indent="-57150" algn="l" defTabSz="488950">
            <a:lnSpc>
              <a:spcPct val="90000"/>
            </a:lnSpc>
            <a:spcBef>
              <a:spcPct val="0"/>
            </a:spcBef>
            <a:spcAft>
              <a:spcPct val="20000"/>
            </a:spcAft>
            <a:buChar char="••"/>
          </a:pPr>
          <a:r>
            <a:rPr lang="ru-RU" sz="1100" kern="1200" dirty="0" smtClean="0">
              <a:solidFill>
                <a:schemeClr val="tx1"/>
              </a:solidFill>
              <a:latin typeface="Times New Roman" panose="02020603050405020304" pitchFamily="18" charset="0"/>
              <a:cs typeface="Times New Roman" panose="02020603050405020304" pitchFamily="18" charset="0"/>
            </a:rPr>
            <a:t>в Реестр приоритетных инвестиционных проектов Невельского городского округа были включен инвестиционный проект «Модернизация территории ООО «Невельский судоремонт» с целью организации судостроительного и судоремонтного завода»</a:t>
          </a:r>
          <a:endParaRPr lang="ru-RU" sz="1100" kern="1200" dirty="0">
            <a:solidFill>
              <a:schemeClr val="tx1"/>
            </a:solidFill>
            <a:latin typeface="Times New Roman" panose="02020603050405020304" pitchFamily="18" charset="0"/>
            <a:cs typeface="Times New Roman" panose="02020603050405020304" pitchFamily="18" charset="0"/>
          </a:endParaRPr>
        </a:p>
      </dsp:txBody>
      <dsp:txXfrm>
        <a:off x="0" y="578231"/>
        <a:ext cx="8712968" cy="602295"/>
      </dsp:txXfrm>
    </dsp:sp>
    <dsp:sp modelId="{2DDC2EF2-D8A0-4B44-9F47-4043E0B669FC}">
      <dsp:nvSpPr>
        <dsp:cNvPr id="0" name=""/>
        <dsp:cNvSpPr/>
      </dsp:nvSpPr>
      <dsp:spPr>
        <a:xfrm>
          <a:off x="0" y="1040319"/>
          <a:ext cx="8712968" cy="561600"/>
        </a:xfrm>
        <a:prstGeom prst="roundRect">
          <a:avLst/>
        </a:prstGeom>
        <a:gradFill rotWithShape="0">
          <a:gsLst>
            <a:gs pos="0">
              <a:schemeClr val="accent2">
                <a:hueOff val="-209531"/>
                <a:satOff val="-2415"/>
                <a:lumOff val="540"/>
                <a:alphaOff val="0"/>
                <a:tint val="98000"/>
                <a:shade val="25000"/>
                <a:satMod val="250000"/>
              </a:schemeClr>
            </a:gs>
            <a:gs pos="68000">
              <a:schemeClr val="accent2">
                <a:hueOff val="-209531"/>
                <a:satOff val="-2415"/>
                <a:lumOff val="540"/>
                <a:alphaOff val="0"/>
                <a:tint val="86000"/>
                <a:satMod val="115000"/>
              </a:schemeClr>
            </a:gs>
            <a:gs pos="100000">
              <a:schemeClr val="accent2">
                <a:hueOff val="-209531"/>
                <a:satOff val="-2415"/>
                <a:lumOff val="540"/>
                <a:alphaOff val="0"/>
                <a:tint val="50000"/>
                <a:satMod val="150000"/>
              </a:schemeClr>
            </a:gs>
          </a:gsLst>
          <a:path path="circle">
            <a:fillToRect l="50000" t="130000" r="50000" b="-30000"/>
          </a:path>
        </a:gradFill>
        <a:ln>
          <a:noFill/>
        </a:ln>
        <a:effectLst>
          <a:outerShdw blurRad="57150" dist="38100" dir="5400000" algn="ctr" rotWithShape="0">
            <a:schemeClr val="accent2">
              <a:hueOff val="-209531"/>
              <a:satOff val="-2415"/>
              <a:lumOff val="540"/>
              <a:alphaOff val="0"/>
              <a:shade val="9000"/>
              <a:alpha val="48000"/>
              <a:satMod val="105000"/>
            </a:schemeClr>
          </a:outerShdw>
        </a:effectLst>
        <a:scene3d>
          <a:camera prst="orthographicFront">
            <a:rot lat="0" lon="0" rev="0"/>
          </a:camera>
          <a:lightRig rig="glow" dir="tl">
            <a:rot lat="0" lon="0" rev="900000"/>
          </a:lightRig>
        </a:scene3d>
        <a:sp3d prstMaterial="powder">
          <a:bevelT w="25400" h="38100"/>
        </a:sp3d>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lvl="0" algn="l" defTabSz="488950">
            <a:lnSpc>
              <a:spcPct val="90000"/>
            </a:lnSpc>
            <a:spcBef>
              <a:spcPct val="0"/>
            </a:spcBef>
            <a:spcAft>
              <a:spcPct val="35000"/>
            </a:spcAft>
          </a:pPr>
          <a:r>
            <a:rPr lang="ru-RU" sz="1100" b="1" u="none" kern="1200" dirty="0" smtClean="0">
              <a:solidFill>
                <a:schemeClr val="tx1"/>
              </a:solidFill>
              <a:latin typeface="Times New Roman" panose="02020603050405020304" pitchFamily="18" charset="0"/>
              <a:cs typeface="Times New Roman" panose="02020603050405020304" pitchFamily="18" charset="0"/>
            </a:rPr>
            <a:t>Подпрограмма «Развитие малого и среднего предпринимательства» - 21,8 млн. руб.</a:t>
          </a:r>
          <a:endParaRPr lang="ru-RU" sz="1100" b="1" u="none" kern="1200" dirty="0">
            <a:solidFill>
              <a:schemeClr val="tx1"/>
            </a:solidFill>
            <a:latin typeface="Times New Roman" panose="02020603050405020304" pitchFamily="18" charset="0"/>
            <a:cs typeface="Times New Roman" panose="02020603050405020304" pitchFamily="18" charset="0"/>
          </a:endParaRPr>
        </a:p>
      </dsp:txBody>
      <dsp:txXfrm>
        <a:off x="27415" y="1067734"/>
        <a:ext cx="8658138" cy="506770"/>
      </dsp:txXfrm>
    </dsp:sp>
    <dsp:sp modelId="{D9CA8B0C-1FD7-44DC-9CB9-42E6D49B5C24}">
      <dsp:nvSpPr>
        <dsp:cNvPr id="0" name=""/>
        <dsp:cNvSpPr/>
      </dsp:nvSpPr>
      <dsp:spPr>
        <a:xfrm>
          <a:off x="0" y="1742126"/>
          <a:ext cx="8712968" cy="2872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6637" tIns="13970" rIns="78232" bIns="13970" numCol="1" spcCol="1270" anchor="t" anchorCtr="0">
          <a:noAutofit/>
        </a:bodyPr>
        <a:lstStyle/>
        <a:p>
          <a:pPr marL="57150" lvl="1" indent="-57150" algn="l" defTabSz="488950">
            <a:lnSpc>
              <a:spcPct val="90000"/>
            </a:lnSpc>
            <a:spcBef>
              <a:spcPct val="0"/>
            </a:spcBef>
            <a:spcAft>
              <a:spcPct val="20000"/>
            </a:spcAft>
            <a:buChar char="••"/>
          </a:pPr>
          <a:r>
            <a:rPr lang="ru-RU" sz="1100" kern="1200" dirty="0" smtClean="0">
              <a:solidFill>
                <a:schemeClr val="tx1"/>
              </a:solidFill>
              <a:latin typeface="Times New Roman" panose="02020603050405020304" pitchFamily="18" charset="0"/>
              <a:cs typeface="Times New Roman" panose="02020603050405020304" pitchFamily="18" charset="0"/>
            </a:rPr>
            <a:t>Финансовая поддержка оказана 51 субъекту малого и среднего предпринимательства. Создано 22 новых рабочих мест.</a:t>
          </a:r>
          <a:endParaRPr lang="ru-RU" sz="1100" kern="1200" dirty="0">
            <a:solidFill>
              <a:schemeClr val="tx1"/>
            </a:solidFill>
            <a:latin typeface="Times New Roman" panose="02020603050405020304" pitchFamily="18" charset="0"/>
            <a:cs typeface="Times New Roman" panose="02020603050405020304" pitchFamily="18" charset="0"/>
          </a:endParaRPr>
        </a:p>
      </dsp:txBody>
      <dsp:txXfrm>
        <a:off x="0" y="1742126"/>
        <a:ext cx="8712968" cy="287274"/>
      </dsp:txXfrm>
    </dsp:sp>
    <dsp:sp modelId="{F8179B74-D772-4FA7-BB08-A47FB3D035A6}">
      <dsp:nvSpPr>
        <dsp:cNvPr id="0" name=""/>
        <dsp:cNvSpPr/>
      </dsp:nvSpPr>
      <dsp:spPr>
        <a:xfrm>
          <a:off x="0" y="2010622"/>
          <a:ext cx="8712968" cy="561600"/>
        </a:xfrm>
        <a:prstGeom prst="roundRect">
          <a:avLst/>
        </a:prstGeom>
        <a:gradFill rotWithShape="0">
          <a:gsLst>
            <a:gs pos="0">
              <a:schemeClr val="accent2">
                <a:hueOff val="-419062"/>
                <a:satOff val="-4829"/>
                <a:lumOff val="1079"/>
                <a:alphaOff val="0"/>
                <a:tint val="98000"/>
                <a:shade val="25000"/>
                <a:satMod val="250000"/>
              </a:schemeClr>
            </a:gs>
            <a:gs pos="68000">
              <a:schemeClr val="accent2">
                <a:hueOff val="-419062"/>
                <a:satOff val="-4829"/>
                <a:lumOff val="1079"/>
                <a:alphaOff val="0"/>
                <a:tint val="86000"/>
                <a:satMod val="115000"/>
              </a:schemeClr>
            </a:gs>
            <a:gs pos="100000">
              <a:schemeClr val="accent2">
                <a:hueOff val="-419062"/>
                <a:satOff val="-4829"/>
                <a:lumOff val="1079"/>
                <a:alphaOff val="0"/>
                <a:tint val="50000"/>
                <a:satMod val="150000"/>
              </a:schemeClr>
            </a:gs>
          </a:gsLst>
          <a:path path="circle">
            <a:fillToRect l="50000" t="130000" r="50000" b="-30000"/>
          </a:path>
        </a:gradFill>
        <a:ln>
          <a:noFill/>
        </a:ln>
        <a:effectLst>
          <a:outerShdw blurRad="57150" dist="38100" dir="5400000" algn="ctr" rotWithShape="0">
            <a:schemeClr val="accent2">
              <a:hueOff val="-419062"/>
              <a:satOff val="-4829"/>
              <a:lumOff val="1079"/>
              <a:alphaOff val="0"/>
              <a:shade val="9000"/>
              <a:alpha val="48000"/>
              <a:satMod val="105000"/>
            </a:schemeClr>
          </a:outerShdw>
        </a:effectLst>
        <a:scene3d>
          <a:camera prst="orthographicFront">
            <a:rot lat="0" lon="0" rev="0"/>
          </a:camera>
          <a:lightRig rig="glow" dir="tl">
            <a:rot lat="0" lon="0" rev="900000"/>
          </a:lightRig>
        </a:scene3d>
        <a:sp3d prstMaterial="powder">
          <a:bevelT w="25400" h="38100"/>
        </a:sp3d>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lvl="0" algn="l" defTabSz="488950">
            <a:lnSpc>
              <a:spcPct val="90000"/>
            </a:lnSpc>
            <a:spcBef>
              <a:spcPct val="0"/>
            </a:spcBef>
            <a:spcAft>
              <a:spcPct val="35000"/>
            </a:spcAft>
          </a:pPr>
          <a:r>
            <a:rPr lang="ru-RU" sz="1100" b="1" u="none" kern="1200" dirty="0" smtClean="0">
              <a:solidFill>
                <a:schemeClr val="tx1"/>
              </a:solidFill>
              <a:latin typeface="Times New Roman" panose="02020603050405020304" pitchFamily="18" charset="0"/>
              <a:cs typeface="Times New Roman" panose="02020603050405020304" pitchFamily="18" charset="0"/>
            </a:rPr>
            <a:t>Подпрограмма «Развитие сельского хозяйства и регулирования рынков сельскохозяйственной продукции» - 2,3 млн. руб.</a:t>
          </a:r>
          <a:endParaRPr lang="ru-RU" sz="1100" b="1" u="none" kern="1200" dirty="0">
            <a:solidFill>
              <a:schemeClr val="tx1"/>
            </a:solidFill>
            <a:latin typeface="Times New Roman" panose="02020603050405020304" pitchFamily="18" charset="0"/>
            <a:cs typeface="Times New Roman" panose="02020603050405020304" pitchFamily="18" charset="0"/>
          </a:endParaRPr>
        </a:p>
      </dsp:txBody>
      <dsp:txXfrm>
        <a:off x="27415" y="2038037"/>
        <a:ext cx="8658138" cy="506770"/>
      </dsp:txXfrm>
    </dsp:sp>
    <dsp:sp modelId="{7F6B1D57-73B7-437D-8D19-E000B53425FB}">
      <dsp:nvSpPr>
        <dsp:cNvPr id="0" name=""/>
        <dsp:cNvSpPr/>
      </dsp:nvSpPr>
      <dsp:spPr>
        <a:xfrm>
          <a:off x="0" y="2591001"/>
          <a:ext cx="8712968" cy="13041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6637" tIns="13970" rIns="78232" bIns="13970" numCol="1" spcCol="1270" anchor="t" anchorCtr="0">
          <a:noAutofit/>
        </a:bodyPr>
        <a:lstStyle/>
        <a:p>
          <a:pPr marL="57150" lvl="1" indent="0" algn="l" defTabSz="444500">
            <a:lnSpc>
              <a:spcPct val="90000"/>
            </a:lnSpc>
            <a:spcBef>
              <a:spcPct val="0"/>
            </a:spcBef>
            <a:spcAft>
              <a:spcPct val="20000"/>
            </a:spcAft>
            <a:buChar char="••"/>
          </a:pPr>
          <a:r>
            <a:rPr lang="ru-RU" sz="1100" kern="1200" dirty="0" smtClean="0">
              <a:solidFill>
                <a:schemeClr val="tx1"/>
              </a:solidFill>
              <a:latin typeface="Times New Roman" panose="02020603050405020304" pitchFamily="18" charset="0"/>
              <a:cs typeface="Times New Roman" panose="02020603050405020304" pitchFamily="18" charset="0"/>
            </a:rPr>
            <a:t>возмещение затрат, связанных с приобретением и доставкой минеральных удобрений отечественного производства, используемых для улучшения кормовых угодий, производства картофеля и овощей (в размере до 50 % от их стоимости с учетом транспортных затрат на доставку); </a:t>
          </a:r>
          <a:endParaRPr lang="ru-RU" sz="1100" kern="1200" dirty="0">
            <a:solidFill>
              <a:schemeClr val="tx1"/>
            </a:solidFill>
            <a:latin typeface="Times New Roman" panose="02020603050405020304" pitchFamily="18" charset="0"/>
            <a:cs typeface="Times New Roman" panose="02020603050405020304" pitchFamily="18" charset="0"/>
          </a:endParaRPr>
        </a:p>
        <a:p>
          <a:pPr marL="57150" lvl="1" indent="0" algn="l" defTabSz="444500">
            <a:lnSpc>
              <a:spcPct val="90000"/>
            </a:lnSpc>
            <a:spcBef>
              <a:spcPct val="0"/>
            </a:spcBef>
            <a:spcAft>
              <a:spcPct val="20000"/>
            </a:spcAft>
            <a:buChar char="••"/>
          </a:pPr>
          <a:r>
            <a:rPr lang="ru-RU" sz="1100" kern="1200" dirty="0" smtClean="0">
              <a:solidFill>
                <a:schemeClr val="tx1"/>
              </a:solidFill>
              <a:latin typeface="Times New Roman" panose="02020603050405020304" pitchFamily="18" charset="0"/>
              <a:cs typeface="Times New Roman" panose="02020603050405020304" pitchFamily="18" charset="0"/>
            </a:rPr>
            <a:t>возмещение затрат, возникающих при реализации мероприятий на стимулирование развития производства картофеля (50 % стоимости приобретения элитных семян картофеля с учетом транспортных затрат на доставку и 70 % стоимости приобретения семян первой репродукции с учетом транспортных затрат на доставку); </a:t>
          </a:r>
          <a:endParaRPr lang="ru-RU" sz="1100" kern="1200" dirty="0">
            <a:solidFill>
              <a:schemeClr val="tx1"/>
            </a:solidFill>
            <a:latin typeface="Times New Roman" panose="02020603050405020304" pitchFamily="18" charset="0"/>
            <a:cs typeface="Times New Roman" panose="02020603050405020304" pitchFamily="18" charset="0"/>
          </a:endParaRPr>
        </a:p>
        <a:p>
          <a:pPr marL="0" marR="0" lvl="1" indent="0" algn="l" defTabSz="914400" eaLnBrk="1" fontAlgn="auto" latinLnBrk="0" hangingPunct="1">
            <a:lnSpc>
              <a:spcPct val="100000"/>
            </a:lnSpc>
            <a:spcBef>
              <a:spcPct val="0"/>
            </a:spcBef>
            <a:spcAft>
              <a:spcPts val="0"/>
            </a:spcAft>
            <a:buClrTx/>
            <a:buSzTx/>
            <a:buFontTx/>
            <a:buChar char="••"/>
            <a:tabLst/>
            <a:defRPr/>
          </a:pPr>
          <a:r>
            <a:rPr lang="ru-RU" sz="1100" kern="1200" dirty="0" smtClean="0">
              <a:solidFill>
                <a:schemeClr val="tx1"/>
              </a:solidFill>
              <a:latin typeface="Times New Roman" panose="02020603050405020304" pitchFamily="18" charset="0"/>
              <a:cs typeface="Times New Roman" panose="02020603050405020304" pitchFamily="18" charset="0"/>
            </a:rPr>
            <a:t>возмещение затрат граждан, ведущим личные подсобные хозяйства, на содержание коров. 17 ЛПХ получили поддержку на содержание 71 головы коров в размере 12 100 рублей на 1 гол. </a:t>
          </a:r>
        </a:p>
      </dsp:txBody>
      <dsp:txXfrm>
        <a:off x="0" y="2591001"/>
        <a:ext cx="8712968" cy="1304100"/>
      </dsp:txXfrm>
    </dsp:sp>
    <dsp:sp modelId="{6D96EC64-1A36-443F-B3E8-92F095662E29}">
      <dsp:nvSpPr>
        <dsp:cNvPr id="0" name=""/>
        <dsp:cNvSpPr/>
      </dsp:nvSpPr>
      <dsp:spPr>
        <a:xfrm>
          <a:off x="0" y="3895101"/>
          <a:ext cx="8712968" cy="561600"/>
        </a:xfrm>
        <a:prstGeom prst="roundRect">
          <a:avLst/>
        </a:prstGeom>
        <a:gradFill rotWithShape="0">
          <a:gsLst>
            <a:gs pos="0">
              <a:schemeClr val="accent2">
                <a:hueOff val="-628592"/>
                <a:satOff val="-7244"/>
                <a:lumOff val="1619"/>
                <a:alphaOff val="0"/>
                <a:tint val="98000"/>
                <a:shade val="25000"/>
                <a:satMod val="250000"/>
              </a:schemeClr>
            </a:gs>
            <a:gs pos="68000">
              <a:schemeClr val="accent2">
                <a:hueOff val="-628592"/>
                <a:satOff val="-7244"/>
                <a:lumOff val="1619"/>
                <a:alphaOff val="0"/>
                <a:tint val="86000"/>
                <a:satMod val="115000"/>
              </a:schemeClr>
            </a:gs>
            <a:gs pos="100000">
              <a:schemeClr val="accent2">
                <a:hueOff val="-628592"/>
                <a:satOff val="-7244"/>
                <a:lumOff val="1619"/>
                <a:alphaOff val="0"/>
                <a:tint val="50000"/>
                <a:satMod val="150000"/>
              </a:schemeClr>
            </a:gs>
          </a:gsLst>
          <a:path path="circle">
            <a:fillToRect l="50000" t="130000" r="50000" b="-30000"/>
          </a:path>
        </a:gradFill>
        <a:ln>
          <a:noFill/>
        </a:ln>
        <a:effectLst>
          <a:outerShdw blurRad="57150" dist="38100" dir="5400000" algn="ctr" rotWithShape="0">
            <a:schemeClr val="accent2">
              <a:hueOff val="-628592"/>
              <a:satOff val="-7244"/>
              <a:lumOff val="1619"/>
              <a:alphaOff val="0"/>
              <a:shade val="9000"/>
              <a:alpha val="48000"/>
              <a:satMod val="105000"/>
            </a:schemeClr>
          </a:outerShdw>
        </a:effectLst>
        <a:scene3d>
          <a:camera prst="orthographicFront">
            <a:rot lat="0" lon="0" rev="0"/>
          </a:camera>
          <a:lightRig rig="glow" dir="tl">
            <a:rot lat="0" lon="0" rev="900000"/>
          </a:lightRig>
        </a:scene3d>
        <a:sp3d prstMaterial="powder">
          <a:bevelT w="25400" h="38100"/>
        </a:sp3d>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lvl="0" algn="l" defTabSz="488950">
            <a:lnSpc>
              <a:spcPct val="90000"/>
            </a:lnSpc>
            <a:spcBef>
              <a:spcPct val="0"/>
            </a:spcBef>
            <a:spcAft>
              <a:spcPct val="35000"/>
            </a:spcAft>
          </a:pPr>
          <a:r>
            <a:rPr lang="ru-RU" sz="1100" b="1" u="none" kern="1200" dirty="0" smtClean="0">
              <a:solidFill>
                <a:schemeClr val="tx1"/>
              </a:solidFill>
              <a:latin typeface="Times New Roman" panose="02020603050405020304" pitchFamily="18" charset="0"/>
              <a:cs typeface="Times New Roman" panose="02020603050405020304" pitchFamily="18" charset="0"/>
            </a:rPr>
            <a:t>Подпрограмма «Поддержка садоводческих, огороднических и дачных некоммерческих объединений граждан – 0,3 млн. руб.</a:t>
          </a:r>
          <a:endParaRPr lang="ru-RU" sz="1100" b="1" u="none" kern="1200" dirty="0">
            <a:solidFill>
              <a:schemeClr val="tx1"/>
            </a:solidFill>
            <a:latin typeface="Times New Roman" panose="02020603050405020304" pitchFamily="18" charset="0"/>
            <a:cs typeface="Times New Roman" panose="02020603050405020304" pitchFamily="18" charset="0"/>
          </a:endParaRPr>
        </a:p>
      </dsp:txBody>
      <dsp:txXfrm>
        <a:off x="27415" y="3922516"/>
        <a:ext cx="8658138" cy="506770"/>
      </dsp:txXfrm>
    </dsp:sp>
    <dsp:sp modelId="{AAD61E4B-2967-4FF2-95A1-25BD416CFA54}">
      <dsp:nvSpPr>
        <dsp:cNvPr id="0" name=""/>
        <dsp:cNvSpPr/>
      </dsp:nvSpPr>
      <dsp:spPr>
        <a:xfrm>
          <a:off x="0" y="4456701"/>
          <a:ext cx="8712968" cy="3944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6637" tIns="13970" rIns="78232" bIns="13970" numCol="1" spcCol="1270" anchor="t" anchorCtr="0">
          <a:noAutofit/>
        </a:bodyPr>
        <a:lstStyle/>
        <a:p>
          <a:pPr marL="57150" lvl="1" indent="-57150" algn="l" defTabSz="488950">
            <a:lnSpc>
              <a:spcPct val="90000"/>
            </a:lnSpc>
            <a:spcBef>
              <a:spcPct val="0"/>
            </a:spcBef>
            <a:spcAft>
              <a:spcPct val="20000"/>
            </a:spcAft>
            <a:buChar char="••"/>
          </a:pPr>
          <a:r>
            <a:rPr lang="ru-RU" sz="1100" kern="1200" dirty="0" smtClean="0">
              <a:solidFill>
                <a:schemeClr val="tx1"/>
              </a:solidFill>
              <a:latin typeface="Times New Roman" panose="02020603050405020304" pitchFamily="18" charset="0"/>
              <a:cs typeface="Times New Roman" panose="02020603050405020304" pitchFamily="18" charset="0"/>
            </a:rPr>
            <a:t>Поддержка предоставлена 5 СНТ. Субсидии представляются в размере 50 % общей суммы сметных затрат на инженерное обеспечение территории.</a:t>
          </a:r>
          <a:endParaRPr lang="ru-RU" sz="1100" kern="1200" dirty="0">
            <a:solidFill>
              <a:schemeClr val="tx1"/>
            </a:solidFill>
            <a:latin typeface="Times New Roman" panose="02020603050405020304" pitchFamily="18" charset="0"/>
            <a:cs typeface="Times New Roman" panose="02020603050405020304" pitchFamily="18" charset="0"/>
          </a:endParaRPr>
        </a:p>
      </dsp:txBody>
      <dsp:txXfrm>
        <a:off x="0" y="4456701"/>
        <a:ext cx="8712968" cy="394409"/>
      </dsp:txXfrm>
    </dsp:sp>
    <dsp:sp modelId="{F0ABD2DC-348D-49E6-BCA2-FE5CD8398597}">
      <dsp:nvSpPr>
        <dsp:cNvPr id="0" name=""/>
        <dsp:cNvSpPr/>
      </dsp:nvSpPr>
      <dsp:spPr>
        <a:xfrm>
          <a:off x="0" y="4851110"/>
          <a:ext cx="8712968" cy="561600"/>
        </a:xfrm>
        <a:prstGeom prst="roundRect">
          <a:avLst/>
        </a:prstGeom>
        <a:gradFill rotWithShape="0">
          <a:gsLst>
            <a:gs pos="0">
              <a:schemeClr val="accent2">
                <a:hueOff val="-838123"/>
                <a:satOff val="-9658"/>
                <a:lumOff val="2159"/>
                <a:alphaOff val="0"/>
                <a:tint val="98000"/>
                <a:shade val="25000"/>
                <a:satMod val="250000"/>
              </a:schemeClr>
            </a:gs>
            <a:gs pos="68000">
              <a:schemeClr val="accent2">
                <a:hueOff val="-838123"/>
                <a:satOff val="-9658"/>
                <a:lumOff val="2159"/>
                <a:alphaOff val="0"/>
                <a:tint val="86000"/>
                <a:satMod val="115000"/>
              </a:schemeClr>
            </a:gs>
            <a:gs pos="100000">
              <a:schemeClr val="accent2">
                <a:hueOff val="-838123"/>
                <a:satOff val="-9658"/>
                <a:lumOff val="2159"/>
                <a:alphaOff val="0"/>
                <a:tint val="50000"/>
                <a:satMod val="150000"/>
              </a:schemeClr>
            </a:gs>
          </a:gsLst>
          <a:path path="circle">
            <a:fillToRect l="50000" t="130000" r="50000" b="-30000"/>
          </a:path>
        </a:gradFill>
        <a:ln>
          <a:noFill/>
        </a:ln>
        <a:effectLst>
          <a:outerShdw blurRad="57150" dist="38100" dir="5400000" algn="ctr" rotWithShape="0">
            <a:schemeClr val="accent2">
              <a:hueOff val="-838123"/>
              <a:satOff val="-9658"/>
              <a:lumOff val="2159"/>
              <a:alphaOff val="0"/>
              <a:shade val="9000"/>
              <a:alpha val="48000"/>
              <a:satMod val="105000"/>
            </a:schemeClr>
          </a:outerShdw>
        </a:effectLst>
        <a:scene3d>
          <a:camera prst="orthographicFront">
            <a:rot lat="0" lon="0" rev="0"/>
          </a:camera>
          <a:lightRig rig="glow" dir="tl">
            <a:rot lat="0" lon="0" rev="900000"/>
          </a:lightRig>
        </a:scene3d>
        <a:sp3d prstMaterial="powder">
          <a:bevelT w="25400" h="38100"/>
        </a:sp3d>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lvl="0" algn="l" defTabSz="488950">
            <a:lnSpc>
              <a:spcPct val="90000"/>
            </a:lnSpc>
            <a:spcBef>
              <a:spcPct val="0"/>
            </a:spcBef>
            <a:spcAft>
              <a:spcPct val="35000"/>
            </a:spcAft>
          </a:pPr>
          <a:r>
            <a:rPr lang="ru-RU" sz="1100" b="1" u="none" kern="1200" dirty="0" smtClean="0">
              <a:solidFill>
                <a:schemeClr val="tx1"/>
              </a:solidFill>
              <a:latin typeface="Times New Roman" panose="02020603050405020304" pitchFamily="18" charset="0"/>
              <a:cs typeface="Times New Roman" panose="02020603050405020304" pitchFamily="18" charset="0"/>
            </a:rPr>
            <a:t>Подпрограмма «Развитие торговли в муниципальном образовании «Невельский городской округ» - 0,1 млн. руб.</a:t>
          </a:r>
          <a:endParaRPr lang="ru-RU" sz="1100" b="1" u="none" kern="1200" dirty="0">
            <a:solidFill>
              <a:schemeClr val="tx1"/>
            </a:solidFill>
            <a:latin typeface="Times New Roman" panose="02020603050405020304" pitchFamily="18" charset="0"/>
            <a:cs typeface="Times New Roman" panose="02020603050405020304" pitchFamily="18" charset="0"/>
          </a:endParaRPr>
        </a:p>
      </dsp:txBody>
      <dsp:txXfrm>
        <a:off x="27415" y="4878525"/>
        <a:ext cx="8658138" cy="506770"/>
      </dsp:txXfrm>
    </dsp:sp>
    <dsp:sp modelId="{30AF560B-030E-485B-B760-86767C62FB23}">
      <dsp:nvSpPr>
        <dsp:cNvPr id="0" name=""/>
        <dsp:cNvSpPr/>
      </dsp:nvSpPr>
      <dsp:spPr>
        <a:xfrm>
          <a:off x="0" y="5412710"/>
          <a:ext cx="8712968" cy="49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6637" tIns="13970" rIns="78232" bIns="13970" numCol="1" spcCol="1270" anchor="t" anchorCtr="0">
          <a:noAutofit/>
        </a:bodyPr>
        <a:lstStyle/>
        <a:p>
          <a:pPr marL="57150" lvl="1" indent="-57150" algn="l" defTabSz="488950">
            <a:lnSpc>
              <a:spcPct val="90000"/>
            </a:lnSpc>
            <a:spcBef>
              <a:spcPct val="0"/>
            </a:spcBef>
            <a:spcAft>
              <a:spcPct val="20000"/>
            </a:spcAft>
            <a:buChar char="••"/>
          </a:pPr>
          <a:r>
            <a:rPr lang="ru-RU" sz="1100" kern="1200" dirty="0" smtClean="0">
              <a:solidFill>
                <a:schemeClr val="tx1"/>
              </a:solidFill>
              <a:latin typeface="Times New Roman" panose="02020603050405020304" pitchFamily="18" charset="0"/>
              <a:cs typeface="Times New Roman" panose="02020603050405020304" pitchFamily="18" charset="0"/>
            </a:rPr>
            <a:t>За 2019 год проведена 366 ярмарок выходного дня, в том числе 8 специализированных ярмарок.</a:t>
          </a:r>
          <a:endParaRPr lang="ru-RU" sz="1100" kern="1200" dirty="0">
            <a:solidFill>
              <a:schemeClr val="tx1"/>
            </a:solidFill>
            <a:latin typeface="Times New Roman" panose="02020603050405020304" pitchFamily="18" charset="0"/>
            <a:cs typeface="Times New Roman" panose="02020603050405020304" pitchFamily="18" charset="0"/>
          </a:endParaRPr>
        </a:p>
      </dsp:txBody>
      <dsp:txXfrm>
        <a:off x="0" y="5412710"/>
        <a:ext cx="8712968" cy="496800"/>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6E38CF-4F40-402F-9B8A-2CE3718800EE}">
      <dsp:nvSpPr>
        <dsp:cNvPr id="0" name=""/>
        <dsp:cNvSpPr/>
      </dsp:nvSpPr>
      <dsp:spPr>
        <a:xfrm>
          <a:off x="0" y="13251"/>
          <a:ext cx="8458144" cy="655199"/>
        </a:xfrm>
        <a:prstGeom prst="roundRect">
          <a:avLst/>
        </a:prstGeom>
        <a:gradFill rotWithShape="0">
          <a:gsLst>
            <a:gs pos="0">
              <a:schemeClr val="accent2">
                <a:hueOff val="0"/>
                <a:satOff val="0"/>
                <a:lumOff val="0"/>
                <a:alphaOff val="0"/>
                <a:tint val="70000"/>
                <a:satMod val="130000"/>
              </a:schemeClr>
            </a:gs>
            <a:gs pos="43000">
              <a:schemeClr val="accent2">
                <a:hueOff val="0"/>
                <a:satOff val="0"/>
                <a:lumOff val="0"/>
                <a:alphaOff val="0"/>
                <a:tint val="44000"/>
                <a:satMod val="165000"/>
              </a:schemeClr>
            </a:gs>
            <a:gs pos="93000">
              <a:schemeClr val="accent2">
                <a:hueOff val="0"/>
                <a:satOff val="0"/>
                <a:lumOff val="0"/>
                <a:alphaOff val="0"/>
                <a:tint val="15000"/>
                <a:satMod val="165000"/>
              </a:schemeClr>
            </a:gs>
            <a:gs pos="100000">
              <a:schemeClr val="accent2">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Обеспечение информационной открытости деятельности администрации Невельского городского округа –                     10 065,5 тыс. руб.</a:t>
          </a:r>
          <a:endParaRPr lang="ru-RU" sz="1200" b="1" kern="1200" dirty="0">
            <a:latin typeface="Times New Roman" panose="02020603050405020304" pitchFamily="18" charset="0"/>
            <a:cs typeface="Times New Roman" panose="02020603050405020304" pitchFamily="18" charset="0"/>
          </a:endParaRPr>
        </a:p>
      </dsp:txBody>
      <dsp:txXfrm>
        <a:off x="31984" y="45235"/>
        <a:ext cx="8394176" cy="591231"/>
      </dsp:txXfrm>
    </dsp:sp>
    <dsp:sp modelId="{98056D4B-13CE-4287-9E27-5C3DFEE8B9E6}">
      <dsp:nvSpPr>
        <dsp:cNvPr id="0" name=""/>
        <dsp:cNvSpPr/>
      </dsp:nvSpPr>
      <dsp:spPr>
        <a:xfrm>
          <a:off x="0" y="668451"/>
          <a:ext cx="8458144" cy="19561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8546" tIns="15240" rIns="85344" bIns="15240" numCol="1" spcCol="1270" anchor="t" anchorCtr="0">
          <a:noAutofit/>
        </a:bodyPr>
        <a:lstStyle/>
        <a:p>
          <a:pPr marL="114300" lvl="1" indent="-114300" algn="l" defTabSz="533400">
            <a:lnSpc>
              <a:spcPct val="90000"/>
            </a:lnSpc>
            <a:spcBef>
              <a:spcPct val="0"/>
            </a:spcBef>
            <a:spcAft>
              <a:spcPct val="20000"/>
            </a:spcAft>
            <a:buChar char="••"/>
          </a:pPr>
          <a:r>
            <a:rPr lang="ru-RU" sz="1200" kern="1200" dirty="0" smtClean="0">
              <a:latin typeface="Times New Roman" panose="02020603050405020304" pitchFamily="18" charset="0"/>
              <a:cs typeface="Times New Roman" panose="02020603050405020304" pitchFamily="18" charset="0"/>
            </a:rPr>
            <a:t>проведено 415 мероприятий с участием представителей общественности различной направленности; </a:t>
          </a:r>
          <a:endParaRPr lang="ru-RU" sz="1200" kern="1200" dirty="0">
            <a:latin typeface="Times New Roman" panose="02020603050405020304" pitchFamily="18" charset="0"/>
            <a:cs typeface="Times New Roman" panose="02020603050405020304" pitchFamily="18" charset="0"/>
          </a:endParaRPr>
        </a:p>
        <a:p>
          <a:pPr marL="114300" lvl="1" indent="-114300" algn="l" defTabSz="533400">
            <a:lnSpc>
              <a:spcPct val="90000"/>
            </a:lnSpc>
            <a:spcBef>
              <a:spcPct val="0"/>
            </a:spcBef>
            <a:spcAft>
              <a:spcPct val="20000"/>
            </a:spcAft>
            <a:buChar char="••"/>
          </a:pPr>
          <a:r>
            <a:rPr lang="ru-RU" sz="1200" kern="1200" dirty="0" smtClean="0">
              <a:solidFill>
                <a:schemeClr val="tx1"/>
              </a:solidFill>
              <a:latin typeface="Times New Roman" panose="02020603050405020304" pitchFamily="18" charset="0"/>
              <a:cs typeface="Times New Roman" panose="02020603050405020304" pitchFamily="18" charset="0"/>
            </a:rPr>
            <a:t>97 встречи руководства района с жителями и трудовыми коллективами; </a:t>
          </a:r>
          <a:endParaRPr lang="ru-RU" sz="1200" kern="1200" dirty="0">
            <a:solidFill>
              <a:schemeClr val="tx1"/>
            </a:solidFill>
            <a:latin typeface="Times New Roman" panose="02020603050405020304" pitchFamily="18" charset="0"/>
            <a:cs typeface="Times New Roman" panose="02020603050405020304" pitchFamily="18" charset="0"/>
          </a:endParaRPr>
        </a:p>
        <a:p>
          <a:pPr marL="114300" lvl="1" indent="-114300" algn="l" defTabSz="533400">
            <a:lnSpc>
              <a:spcPct val="90000"/>
            </a:lnSpc>
            <a:spcBef>
              <a:spcPct val="0"/>
            </a:spcBef>
            <a:spcAft>
              <a:spcPct val="20000"/>
            </a:spcAft>
            <a:buChar char="••"/>
          </a:pPr>
          <a:r>
            <a:rPr lang="ru-RU" sz="1200" kern="1200" dirty="0" smtClean="0">
              <a:solidFill>
                <a:schemeClr val="tx1"/>
              </a:solidFill>
              <a:latin typeface="Times New Roman" panose="02020603050405020304" pitchFamily="18" charset="0"/>
              <a:cs typeface="Times New Roman" panose="02020603050405020304" pitchFamily="18" charset="0"/>
            </a:rPr>
            <a:t>10 «Круглых столов»; </a:t>
          </a:r>
          <a:endParaRPr lang="ru-RU" sz="1200" kern="1200" dirty="0">
            <a:solidFill>
              <a:schemeClr val="tx1"/>
            </a:solidFill>
            <a:latin typeface="Times New Roman" panose="02020603050405020304" pitchFamily="18" charset="0"/>
            <a:cs typeface="Times New Roman" panose="02020603050405020304" pitchFamily="18" charset="0"/>
          </a:endParaRPr>
        </a:p>
        <a:p>
          <a:pPr marL="114300" lvl="1" indent="-114300" algn="l" defTabSz="533400">
            <a:lnSpc>
              <a:spcPct val="90000"/>
            </a:lnSpc>
            <a:spcBef>
              <a:spcPct val="0"/>
            </a:spcBef>
            <a:spcAft>
              <a:spcPct val="20000"/>
            </a:spcAft>
            <a:buChar char="••"/>
          </a:pPr>
          <a:r>
            <a:rPr lang="ru-RU" sz="1200" kern="1200" dirty="0" smtClean="0">
              <a:solidFill>
                <a:schemeClr val="tx1"/>
              </a:solidFill>
              <a:latin typeface="Times New Roman" panose="02020603050405020304" pitchFamily="18" charset="0"/>
              <a:cs typeface="Times New Roman" panose="02020603050405020304" pitchFamily="18" charset="0"/>
            </a:rPr>
            <a:t>26 общерайонных мероприятий;</a:t>
          </a:r>
          <a:endParaRPr lang="ru-RU" sz="1200" kern="1200" dirty="0">
            <a:solidFill>
              <a:schemeClr val="tx1"/>
            </a:solidFill>
            <a:latin typeface="Times New Roman" panose="02020603050405020304" pitchFamily="18" charset="0"/>
            <a:cs typeface="Times New Roman" panose="02020603050405020304" pitchFamily="18" charset="0"/>
          </a:endParaRPr>
        </a:p>
        <a:p>
          <a:pPr marL="114300" lvl="1" indent="-114300" algn="l" defTabSz="533400">
            <a:lnSpc>
              <a:spcPct val="90000"/>
            </a:lnSpc>
            <a:spcBef>
              <a:spcPct val="0"/>
            </a:spcBef>
            <a:spcAft>
              <a:spcPct val="20000"/>
            </a:spcAft>
            <a:buChar char="••"/>
          </a:pPr>
          <a:r>
            <a:rPr lang="ru-RU" sz="1200" kern="1200" dirty="0" smtClean="0">
              <a:solidFill>
                <a:schemeClr val="tx1"/>
              </a:solidFill>
              <a:latin typeface="Times New Roman" panose="02020603050405020304" pitchFamily="18" charset="0"/>
              <a:cs typeface="Times New Roman" panose="02020603050405020304" pitchFamily="18" charset="0"/>
            </a:rPr>
            <a:t>36 заседаний Общественного совета при администрации Невельского городского округа; </a:t>
          </a:r>
          <a:endParaRPr lang="ru-RU" sz="1200" kern="1200" dirty="0">
            <a:solidFill>
              <a:schemeClr val="tx1"/>
            </a:solidFill>
            <a:latin typeface="Times New Roman" panose="02020603050405020304" pitchFamily="18" charset="0"/>
            <a:cs typeface="Times New Roman" panose="02020603050405020304" pitchFamily="18" charset="0"/>
          </a:endParaRPr>
        </a:p>
        <a:p>
          <a:pPr marL="114300" lvl="1" indent="-114300" algn="l" defTabSz="533400">
            <a:lnSpc>
              <a:spcPct val="90000"/>
            </a:lnSpc>
            <a:spcBef>
              <a:spcPct val="0"/>
            </a:spcBef>
            <a:spcAft>
              <a:spcPct val="20000"/>
            </a:spcAft>
            <a:buChar char="••"/>
          </a:pPr>
          <a:r>
            <a:rPr lang="ru-RU" sz="1200" kern="1200" dirty="0" smtClean="0">
              <a:solidFill>
                <a:schemeClr val="tx1"/>
              </a:solidFill>
              <a:latin typeface="Times New Roman" panose="02020603050405020304" pitchFamily="18" charset="0"/>
              <a:cs typeface="Times New Roman" panose="02020603050405020304" pitchFamily="18" charset="0"/>
            </a:rPr>
            <a:t>2 форума;</a:t>
          </a:r>
          <a:endParaRPr lang="ru-RU" sz="1200" kern="1200" dirty="0">
            <a:solidFill>
              <a:schemeClr val="tx1"/>
            </a:solidFill>
            <a:latin typeface="Times New Roman" panose="02020603050405020304" pitchFamily="18" charset="0"/>
            <a:cs typeface="Times New Roman" panose="02020603050405020304" pitchFamily="18" charset="0"/>
          </a:endParaRPr>
        </a:p>
        <a:p>
          <a:pPr marL="114300" lvl="1" indent="-114300" algn="l" defTabSz="533400">
            <a:lnSpc>
              <a:spcPct val="90000"/>
            </a:lnSpc>
            <a:spcBef>
              <a:spcPct val="0"/>
            </a:spcBef>
            <a:spcAft>
              <a:spcPct val="20000"/>
            </a:spcAft>
            <a:buChar char="••"/>
          </a:pPr>
          <a:r>
            <a:rPr lang="ru-RU" sz="1200" kern="1200" dirty="0" smtClean="0">
              <a:solidFill>
                <a:schemeClr val="tx1"/>
              </a:solidFill>
              <a:latin typeface="Times New Roman" panose="02020603050405020304" pitchFamily="18" charset="0"/>
              <a:cs typeface="Times New Roman" panose="02020603050405020304" pitchFamily="18" charset="0"/>
            </a:rPr>
            <a:t>11 семинаров;</a:t>
          </a:r>
          <a:endParaRPr lang="ru-RU" sz="1200" kern="1200" dirty="0">
            <a:solidFill>
              <a:schemeClr val="tx1"/>
            </a:solidFill>
            <a:latin typeface="Times New Roman" panose="02020603050405020304" pitchFamily="18" charset="0"/>
            <a:cs typeface="Times New Roman" panose="02020603050405020304" pitchFamily="18" charset="0"/>
          </a:endParaRPr>
        </a:p>
        <a:p>
          <a:pPr marL="114300" lvl="1" indent="-114300" algn="l" defTabSz="533400">
            <a:lnSpc>
              <a:spcPct val="90000"/>
            </a:lnSpc>
            <a:spcBef>
              <a:spcPct val="0"/>
            </a:spcBef>
            <a:spcAft>
              <a:spcPct val="20000"/>
            </a:spcAft>
            <a:buChar char="••"/>
          </a:pPr>
          <a:r>
            <a:rPr lang="ru-RU" sz="1200" kern="1200" dirty="0" smtClean="0">
              <a:solidFill>
                <a:schemeClr val="tx1"/>
              </a:solidFill>
              <a:latin typeface="Times New Roman" panose="02020603050405020304" pitchFamily="18" charset="0"/>
              <a:cs typeface="Times New Roman" panose="02020603050405020304" pitchFamily="18" charset="0"/>
            </a:rPr>
            <a:t>121 Прямая телефонная линия по актуальным вопросам</a:t>
          </a:r>
          <a:endParaRPr lang="ru-RU" sz="1200" kern="1200" dirty="0">
            <a:solidFill>
              <a:srgbClr val="FF0000"/>
            </a:solidFill>
            <a:latin typeface="Times New Roman" panose="02020603050405020304" pitchFamily="18" charset="0"/>
            <a:cs typeface="Times New Roman" panose="02020603050405020304" pitchFamily="18" charset="0"/>
          </a:endParaRPr>
        </a:p>
        <a:p>
          <a:pPr marL="114300" lvl="1" indent="-114300" algn="l" defTabSz="533400">
            <a:lnSpc>
              <a:spcPct val="90000"/>
            </a:lnSpc>
            <a:spcBef>
              <a:spcPct val="0"/>
            </a:spcBef>
            <a:spcAft>
              <a:spcPct val="20000"/>
            </a:spcAft>
            <a:buChar char="••"/>
          </a:pPr>
          <a:r>
            <a:rPr lang="ru-RU" sz="1200" kern="1200" dirty="0" smtClean="0">
              <a:solidFill>
                <a:schemeClr val="tx1"/>
              </a:solidFill>
              <a:latin typeface="Times New Roman" panose="02020603050405020304" pitchFamily="18" charset="0"/>
              <a:cs typeface="Times New Roman" panose="02020603050405020304" pitchFamily="18" charset="0"/>
            </a:rPr>
            <a:t>размещено 850 информационных материалов на официальном сайте администрации;</a:t>
          </a:r>
          <a:endParaRPr lang="ru-RU" sz="1200" kern="1200" dirty="0">
            <a:solidFill>
              <a:schemeClr val="tx1"/>
            </a:solidFill>
            <a:latin typeface="Times New Roman" panose="02020603050405020304" pitchFamily="18" charset="0"/>
            <a:cs typeface="Times New Roman" panose="02020603050405020304" pitchFamily="18" charset="0"/>
          </a:endParaRPr>
        </a:p>
        <a:p>
          <a:pPr marL="114300" lvl="1" indent="-114300" algn="l" defTabSz="533400">
            <a:lnSpc>
              <a:spcPct val="90000"/>
            </a:lnSpc>
            <a:spcBef>
              <a:spcPct val="0"/>
            </a:spcBef>
            <a:spcAft>
              <a:spcPct val="20000"/>
            </a:spcAft>
            <a:buChar char="••"/>
          </a:pPr>
          <a:r>
            <a:rPr lang="ru-RU" sz="1200" kern="1200" dirty="0" smtClean="0">
              <a:solidFill>
                <a:schemeClr val="tx1"/>
              </a:solidFill>
              <a:latin typeface="Times New Roman" panose="02020603050405020304" pitchFamily="18" charset="0"/>
              <a:cs typeface="Times New Roman" panose="02020603050405020304" pitchFamily="18" charset="0"/>
            </a:rPr>
            <a:t>размещено 484 информационных материалов в газете «Невельские новости».</a:t>
          </a:r>
          <a:endParaRPr lang="ru-RU" sz="1200" kern="1200" dirty="0">
            <a:solidFill>
              <a:schemeClr val="tx1"/>
            </a:solidFill>
            <a:latin typeface="Times New Roman" panose="02020603050405020304" pitchFamily="18" charset="0"/>
            <a:cs typeface="Times New Roman" panose="02020603050405020304" pitchFamily="18" charset="0"/>
          </a:endParaRPr>
        </a:p>
      </dsp:txBody>
      <dsp:txXfrm>
        <a:off x="0" y="668451"/>
        <a:ext cx="8458144" cy="1956150"/>
      </dsp:txXfrm>
    </dsp:sp>
    <dsp:sp modelId="{686E63BA-27CF-4370-A5C3-D6B4CA29236A}">
      <dsp:nvSpPr>
        <dsp:cNvPr id="0" name=""/>
        <dsp:cNvSpPr/>
      </dsp:nvSpPr>
      <dsp:spPr>
        <a:xfrm>
          <a:off x="0" y="2624601"/>
          <a:ext cx="8458144" cy="655199"/>
        </a:xfrm>
        <a:prstGeom prst="roundRect">
          <a:avLst/>
        </a:prstGeom>
        <a:gradFill rotWithShape="0">
          <a:gsLst>
            <a:gs pos="0">
              <a:schemeClr val="accent2">
                <a:hueOff val="-419062"/>
                <a:satOff val="-4829"/>
                <a:lumOff val="1079"/>
                <a:alphaOff val="0"/>
                <a:tint val="70000"/>
                <a:satMod val="130000"/>
              </a:schemeClr>
            </a:gs>
            <a:gs pos="43000">
              <a:schemeClr val="accent2">
                <a:hueOff val="-419062"/>
                <a:satOff val="-4829"/>
                <a:lumOff val="1079"/>
                <a:alphaOff val="0"/>
                <a:tint val="44000"/>
                <a:satMod val="165000"/>
              </a:schemeClr>
            </a:gs>
            <a:gs pos="93000">
              <a:schemeClr val="accent2">
                <a:hueOff val="-419062"/>
                <a:satOff val="-4829"/>
                <a:lumOff val="1079"/>
                <a:alphaOff val="0"/>
                <a:tint val="15000"/>
                <a:satMod val="165000"/>
              </a:schemeClr>
            </a:gs>
            <a:gs pos="100000">
              <a:schemeClr val="accent2">
                <a:hueOff val="-419062"/>
                <a:satOff val="-4829"/>
                <a:lumOff val="1079"/>
                <a:alphaOff val="0"/>
                <a:tint val="5000"/>
                <a:satMod val="250000"/>
              </a:schemeClr>
            </a:gs>
          </a:gsLst>
          <a:path path="circle">
            <a:fillToRect l="50000" t="130000" r="50000" b="-30000"/>
          </a:path>
        </a:gradFill>
        <a:ln>
          <a:noFill/>
        </a:ln>
        <a:effectLst>
          <a:outerShdw blurRad="57150" dist="38100" dir="5400000" algn="ctr" rotWithShape="0">
            <a:schemeClr val="accent2">
              <a:hueOff val="-419062"/>
              <a:satOff val="-4829"/>
              <a:lumOff val="1079"/>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Повышение эффективности и результативности муниципальной службы – 600,7 тыс. руб.</a:t>
          </a:r>
          <a:endParaRPr lang="ru-RU" sz="1200" b="1" kern="1200" dirty="0">
            <a:latin typeface="Times New Roman" panose="02020603050405020304" pitchFamily="18" charset="0"/>
            <a:cs typeface="Times New Roman" panose="02020603050405020304" pitchFamily="18" charset="0"/>
          </a:endParaRPr>
        </a:p>
      </dsp:txBody>
      <dsp:txXfrm>
        <a:off x="31984" y="2656585"/>
        <a:ext cx="8394176" cy="591231"/>
      </dsp:txXfrm>
    </dsp:sp>
    <dsp:sp modelId="{D7027A04-66FE-4C8B-8D91-311659544D31}">
      <dsp:nvSpPr>
        <dsp:cNvPr id="0" name=""/>
        <dsp:cNvSpPr/>
      </dsp:nvSpPr>
      <dsp:spPr>
        <a:xfrm>
          <a:off x="0" y="3279801"/>
          <a:ext cx="8458144" cy="1267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8546" tIns="15240" rIns="85344" bIns="15240" numCol="1" spcCol="1270" anchor="t" anchorCtr="0">
          <a:noAutofit/>
        </a:bodyPr>
        <a:lstStyle/>
        <a:p>
          <a:pPr marL="114300" lvl="1" indent="-114300" algn="l" defTabSz="533400">
            <a:lnSpc>
              <a:spcPct val="90000"/>
            </a:lnSpc>
            <a:spcBef>
              <a:spcPct val="0"/>
            </a:spcBef>
            <a:spcAft>
              <a:spcPct val="20000"/>
            </a:spcAft>
            <a:buChar char="••"/>
          </a:pPr>
          <a:r>
            <a:rPr lang="ru-RU" sz="1200" kern="1200" dirty="0" smtClean="0">
              <a:latin typeface="Times New Roman" panose="02020603050405020304" pitchFamily="18" charset="0"/>
              <a:cs typeface="Times New Roman" panose="02020603050405020304" pitchFamily="18" charset="0"/>
            </a:rPr>
            <a:t>принято 10 муниципальных актов, регулирующих вопросы прохождения муниципальной службы в связи с внесением изменений в федеральное и региональное законодательство.</a:t>
          </a:r>
          <a:endParaRPr lang="ru-RU" sz="1200" kern="1200" dirty="0">
            <a:latin typeface="Times New Roman" panose="02020603050405020304" pitchFamily="18" charset="0"/>
            <a:cs typeface="Times New Roman" panose="02020603050405020304" pitchFamily="18" charset="0"/>
          </a:endParaRPr>
        </a:p>
        <a:p>
          <a:pPr marL="114300" lvl="1" indent="-114300" algn="l" defTabSz="533400">
            <a:lnSpc>
              <a:spcPct val="90000"/>
            </a:lnSpc>
            <a:spcBef>
              <a:spcPct val="0"/>
            </a:spcBef>
            <a:spcAft>
              <a:spcPct val="20000"/>
            </a:spcAft>
            <a:buChar char="••"/>
          </a:pPr>
          <a:r>
            <a:rPr lang="ru-RU" sz="1200" kern="1200" dirty="0" smtClean="0">
              <a:latin typeface="Times New Roman" panose="02020603050405020304" pitchFamily="18" charset="0"/>
              <a:cs typeface="Times New Roman" panose="02020603050405020304" pitchFamily="18" charset="0"/>
            </a:rPr>
            <a:t>6 муниципальных служащих включены в резерв кадров муниципального образования.</a:t>
          </a:r>
          <a:endParaRPr lang="ru-RU" sz="1200" kern="1200" dirty="0">
            <a:latin typeface="Times New Roman" panose="02020603050405020304" pitchFamily="18" charset="0"/>
            <a:cs typeface="Times New Roman" panose="02020603050405020304" pitchFamily="18" charset="0"/>
          </a:endParaRPr>
        </a:p>
        <a:p>
          <a:pPr marL="114300" lvl="1" indent="-114300" algn="l" defTabSz="533400">
            <a:lnSpc>
              <a:spcPct val="90000"/>
            </a:lnSpc>
            <a:spcBef>
              <a:spcPct val="0"/>
            </a:spcBef>
            <a:spcAft>
              <a:spcPct val="20000"/>
            </a:spcAft>
            <a:buChar char="••"/>
          </a:pPr>
          <a:r>
            <a:rPr lang="ru-RU" sz="1200" kern="1200" dirty="0" smtClean="0">
              <a:latin typeface="Times New Roman" panose="02020603050405020304" pitchFamily="18" charset="0"/>
              <a:cs typeface="Times New Roman" panose="02020603050405020304" pitchFamily="18" charset="0"/>
            </a:rPr>
            <a:t>Обучение на курсах повышения квалификации прошли 23 муниципальных служащих.</a:t>
          </a:r>
          <a:endParaRPr lang="ru-RU" sz="1200" kern="1200" dirty="0">
            <a:latin typeface="Times New Roman" panose="02020603050405020304" pitchFamily="18" charset="0"/>
            <a:cs typeface="Times New Roman" panose="02020603050405020304" pitchFamily="18" charset="0"/>
          </a:endParaRPr>
        </a:p>
        <a:p>
          <a:pPr marL="114300" lvl="1" indent="-114300" algn="l" defTabSz="533400">
            <a:lnSpc>
              <a:spcPct val="90000"/>
            </a:lnSpc>
            <a:spcBef>
              <a:spcPct val="0"/>
            </a:spcBef>
            <a:spcAft>
              <a:spcPct val="20000"/>
            </a:spcAft>
            <a:buChar char="••"/>
          </a:pPr>
          <a:r>
            <a:rPr lang="ru-RU" sz="1200" kern="1200" dirty="0" smtClean="0">
              <a:latin typeface="Times New Roman" panose="02020603050405020304" pitchFamily="18" charset="0"/>
              <a:cs typeface="Times New Roman" panose="02020603050405020304" pitchFamily="18" charset="0"/>
            </a:rPr>
            <a:t>19 муниципальных служащих награждены Почетными грамотами и благодарственными письмами администрации и мэра НГО; Благодарственными письмами, Почетными грамотами, Почетными дипломами министерств и ведомств Сахалинской области.</a:t>
          </a:r>
          <a:endParaRPr lang="ru-RU" sz="1200" kern="1200" dirty="0">
            <a:latin typeface="Times New Roman" panose="02020603050405020304" pitchFamily="18" charset="0"/>
            <a:cs typeface="Times New Roman" panose="02020603050405020304" pitchFamily="18" charset="0"/>
          </a:endParaRPr>
        </a:p>
      </dsp:txBody>
      <dsp:txXfrm>
        <a:off x="0" y="3279801"/>
        <a:ext cx="8458144" cy="1267875"/>
      </dsp:txXfrm>
    </dsp:sp>
    <dsp:sp modelId="{FF751761-78A1-40C1-A236-99A6F675B2CA}">
      <dsp:nvSpPr>
        <dsp:cNvPr id="0" name=""/>
        <dsp:cNvSpPr/>
      </dsp:nvSpPr>
      <dsp:spPr>
        <a:xfrm>
          <a:off x="0" y="4547676"/>
          <a:ext cx="8458144" cy="655199"/>
        </a:xfrm>
        <a:prstGeom prst="roundRect">
          <a:avLst/>
        </a:prstGeom>
        <a:gradFill rotWithShape="0">
          <a:gsLst>
            <a:gs pos="0">
              <a:schemeClr val="accent2">
                <a:hueOff val="-838123"/>
                <a:satOff val="-9658"/>
                <a:lumOff val="2159"/>
                <a:alphaOff val="0"/>
                <a:tint val="70000"/>
                <a:satMod val="130000"/>
              </a:schemeClr>
            </a:gs>
            <a:gs pos="43000">
              <a:schemeClr val="accent2">
                <a:hueOff val="-838123"/>
                <a:satOff val="-9658"/>
                <a:lumOff val="2159"/>
                <a:alphaOff val="0"/>
                <a:tint val="44000"/>
                <a:satMod val="165000"/>
              </a:schemeClr>
            </a:gs>
            <a:gs pos="93000">
              <a:schemeClr val="accent2">
                <a:hueOff val="-838123"/>
                <a:satOff val="-9658"/>
                <a:lumOff val="2159"/>
                <a:alphaOff val="0"/>
                <a:tint val="15000"/>
                <a:satMod val="165000"/>
              </a:schemeClr>
            </a:gs>
            <a:gs pos="100000">
              <a:schemeClr val="accent2">
                <a:hueOff val="-838123"/>
                <a:satOff val="-9658"/>
                <a:lumOff val="2159"/>
                <a:alphaOff val="0"/>
                <a:tint val="5000"/>
                <a:satMod val="250000"/>
              </a:schemeClr>
            </a:gs>
          </a:gsLst>
          <a:path path="circle">
            <a:fillToRect l="50000" t="130000" r="50000" b="-30000"/>
          </a:path>
        </a:gradFill>
        <a:ln>
          <a:noFill/>
        </a:ln>
        <a:effectLst>
          <a:outerShdw blurRad="57150" dist="38100" dir="5400000" algn="ctr" rotWithShape="0">
            <a:schemeClr val="accent2">
              <a:hueOff val="-838123"/>
              <a:satOff val="-9658"/>
              <a:lumOff val="2159"/>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ru-RU" sz="1200" kern="1200" dirty="0" smtClean="0">
              <a:latin typeface="Times New Roman" panose="02020603050405020304" pitchFamily="18" charset="0"/>
              <a:cs typeface="Times New Roman" panose="02020603050405020304" pitchFamily="18" charset="0"/>
            </a:rPr>
            <a:t>Проведение районного конкурса «Женщина года» – 51,5 тыс. рублей</a:t>
          </a:r>
          <a:endParaRPr lang="ru-RU" sz="1200" kern="1200" dirty="0">
            <a:latin typeface="Times New Roman" panose="02020603050405020304" pitchFamily="18" charset="0"/>
            <a:cs typeface="Times New Roman" panose="02020603050405020304" pitchFamily="18" charset="0"/>
          </a:endParaRPr>
        </a:p>
      </dsp:txBody>
      <dsp:txXfrm>
        <a:off x="31984" y="4579660"/>
        <a:ext cx="8394176" cy="591231"/>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C90BE6-BF43-4EDB-B997-6EADC3FD89B0}">
      <dsp:nvSpPr>
        <dsp:cNvPr id="0" name=""/>
        <dsp:cNvSpPr/>
      </dsp:nvSpPr>
      <dsp:spPr>
        <a:xfrm>
          <a:off x="0" y="0"/>
          <a:ext cx="8424936" cy="223259"/>
        </a:xfrm>
        <a:prstGeom prst="roundRect">
          <a:avLst/>
        </a:prstGeom>
        <a:gradFill rotWithShape="0">
          <a:gsLst>
            <a:gs pos="0">
              <a:schemeClr val="accent2">
                <a:hueOff val="0"/>
                <a:satOff val="0"/>
                <a:lumOff val="0"/>
                <a:alphaOff val="0"/>
                <a:tint val="70000"/>
                <a:satMod val="130000"/>
              </a:schemeClr>
            </a:gs>
            <a:gs pos="43000">
              <a:schemeClr val="accent2">
                <a:hueOff val="0"/>
                <a:satOff val="0"/>
                <a:lumOff val="0"/>
                <a:alphaOff val="0"/>
                <a:tint val="44000"/>
                <a:satMod val="165000"/>
              </a:schemeClr>
            </a:gs>
            <a:gs pos="93000">
              <a:schemeClr val="accent2">
                <a:hueOff val="0"/>
                <a:satOff val="0"/>
                <a:lumOff val="0"/>
                <a:alphaOff val="0"/>
                <a:tint val="15000"/>
                <a:satMod val="165000"/>
              </a:schemeClr>
            </a:gs>
            <a:gs pos="100000">
              <a:schemeClr val="accent2">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8100" tIns="38100" rIns="38100" bIns="38100" numCol="1" spcCol="1270" anchor="ctr" anchorCtr="0">
          <a:noAutofit/>
        </a:bodyPr>
        <a:lstStyle/>
        <a:p>
          <a:pPr lvl="0" algn="l" defTabSz="444500">
            <a:lnSpc>
              <a:spcPct val="90000"/>
            </a:lnSpc>
            <a:spcBef>
              <a:spcPct val="0"/>
            </a:spcBef>
            <a:spcAft>
              <a:spcPct val="35000"/>
            </a:spcAft>
          </a:pPr>
          <a:r>
            <a:rPr lang="ru-RU" sz="1000" b="1" kern="1200" dirty="0" smtClean="0">
              <a:latin typeface="Times New Roman" panose="02020603050405020304" pitchFamily="18" charset="0"/>
              <a:cs typeface="Times New Roman" panose="02020603050405020304" pitchFamily="18" charset="0"/>
            </a:rPr>
            <a:t>Совершенствование управления муниципальным имуществом – 117 096,7 тыс. руб.</a:t>
          </a:r>
          <a:endParaRPr lang="ru-RU" sz="1000" b="1" kern="1200" dirty="0">
            <a:latin typeface="Times New Roman" panose="02020603050405020304" pitchFamily="18" charset="0"/>
            <a:cs typeface="Times New Roman" panose="02020603050405020304" pitchFamily="18" charset="0"/>
          </a:endParaRPr>
        </a:p>
      </dsp:txBody>
      <dsp:txXfrm>
        <a:off x="10899" y="10899"/>
        <a:ext cx="8403138" cy="201461"/>
      </dsp:txXfrm>
    </dsp:sp>
    <dsp:sp modelId="{59094F70-CA04-4752-8452-58CE5E419ECD}">
      <dsp:nvSpPr>
        <dsp:cNvPr id="0" name=""/>
        <dsp:cNvSpPr/>
      </dsp:nvSpPr>
      <dsp:spPr>
        <a:xfrm>
          <a:off x="0" y="225031"/>
          <a:ext cx="8424936" cy="38056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7492" tIns="12700" rIns="71120" bIns="12700" numCol="1" spcCol="1270" anchor="t" anchorCtr="0">
          <a:noAutofit/>
        </a:bodyPr>
        <a:lstStyle/>
        <a:p>
          <a:pPr marL="57150" lvl="1" indent="-57150" algn="l" defTabSz="444500">
            <a:lnSpc>
              <a:spcPct val="90000"/>
            </a:lnSpc>
            <a:spcBef>
              <a:spcPct val="0"/>
            </a:spcBef>
            <a:spcAft>
              <a:spcPct val="20000"/>
            </a:spcAft>
            <a:buChar char="••"/>
          </a:pPr>
          <a:r>
            <a:rPr lang="ru-RU" sz="1000" kern="1200" smtClean="0">
              <a:latin typeface="Times New Roman" panose="02020603050405020304" pitchFamily="18" charset="0"/>
              <a:cs typeface="Times New Roman" panose="02020603050405020304" pitchFamily="18" charset="0"/>
            </a:rPr>
            <a:t>В соответствии с Земельным кодексом РФ, Законом Сахалинской области от 24.11.2011г. № 124-ЗО «О бесплатном предоставлении земельных участков в собственность граждан, имеющих трех и более детей, и юридических лиц», администрацией Невельского городского округа были проведены работы по формированию 57 земельных участков, в том числе: 14 земельных участков, расположенных по ул. Советской в с. Горнозаводске Невельского района; 13 земельных участков, расположенных по ул. Флотской в г. Невельске; 7 земельных участков, расположенных по ул. Чехова в г. Невельске, 10 земельных участков по ул. Колхозной в г. Невельске, 3 земельных участка по ул. Приморской в г. Невельске, 9 земельных участка в с. Колхозное Невельского района и 1 земельный участок по ул. Советской в с. Ясноморское Невельского района.</a:t>
          </a:r>
          <a:endParaRPr lang="ru-RU" sz="1000" kern="1200" dirty="0">
            <a:latin typeface="Times New Roman" panose="02020603050405020304" pitchFamily="18" charset="0"/>
            <a:cs typeface="Times New Roman" panose="02020603050405020304" pitchFamily="18" charset="0"/>
          </a:endParaRPr>
        </a:p>
        <a:p>
          <a:pPr marL="57150" lvl="1" indent="-57150" algn="l" defTabSz="444500">
            <a:lnSpc>
              <a:spcPct val="90000"/>
            </a:lnSpc>
            <a:spcBef>
              <a:spcPct val="0"/>
            </a:spcBef>
            <a:spcAft>
              <a:spcPct val="20000"/>
            </a:spcAft>
            <a:buChar char="••"/>
          </a:pPr>
          <a:r>
            <a:rPr lang="ru-RU" sz="1000" kern="1200" smtClean="0">
              <a:latin typeface="Times New Roman" panose="02020603050405020304" pitchFamily="18" charset="0"/>
              <a:cs typeface="Times New Roman" panose="02020603050405020304" pitchFamily="18" charset="0"/>
            </a:rPr>
            <a:t>За 2019г. было заключено 158 договоров аренды земельных участков всех категорий земель. </a:t>
          </a:r>
          <a:endParaRPr lang="ru-RU" sz="1000" kern="1200">
            <a:latin typeface="Times New Roman" panose="02020603050405020304" pitchFamily="18" charset="0"/>
            <a:cs typeface="Times New Roman" panose="02020603050405020304" pitchFamily="18" charset="0"/>
          </a:endParaRPr>
        </a:p>
        <a:p>
          <a:pPr marL="57150" lvl="1" indent="-57150" algn="l" defTabSz="444500">
            <a:lnSpc>
              <a:spcPct val="90000"/>
            </a:lnSpc>
            <a:spcBef>
              <a:spcPct val="0"/>
            </a:spcBef>
            <a:spcAft>
              <a:spcPct val="20000"/>
            </a:spcAft>
            <a:buChar char="••"/>
          </a:pPr>
          <a:r>
            <a:rPr lang="ru-RU" sz="1000" kern="1200" smtClean="0">
              <a:latin typeface="Times New Roman" panose="02020603050405020304" pitchFamily="18" charset="0"/>
              <a:cs typeface="Times New Roman" panose="02020603050405020304" pitchFamily="18" charset="0"/>
            </a:rPr>
            <a:t>В 2019 году были выставлены на  аукцион по продаже права на заключение договоров аренды земельных участков, по результатам которых были заключены 23 договора аренды земельных участков.</a:t>
          </a:r>
          <a:endParaRPr lang="ru-RU" sz="1000" kern="1200">
            <a:latin typeface="Times New Roman" panose="02020603050405020304" pitchFamily="18" charset="0"/>
            <a:cs typeface="Times New Roman" panose="02020603050405020304" pitchFamily="18" charset="0"/>
          </a:endParaRPr>
        </a:p>
        <a:p>
          <a:pPr marL="57150" lvl="1" indent="-57150" algn="l" defTabSz="444500">
            <a:lnSpc>
              <a:spcPct val="90000"/>
            </a:lnSpc>
            <a:spcBef>
              <a:spcPct val="0"/>
            </a:spcBef>
            <a:spcAft>
              <a:spcPct val="20000"/>
            </a:spcAft>
            <a:buChar char="••"/>
          </a:pPr>
          <a:r>
            <a:rPr lang="ru-RU" sz="1000" kern="1200" smtClean="0">
              <a:latin typeface="Times New Roman" panose="02020603050405020304" pitchFamily="18" charset="0"/>
              <a:cs typeface="Times New Roman" panose="02020603050405020304" pitchFamily="18" charset="0"/>
            </a:rPr>
            <a:t>В 2019 году на основании аукционных процедур было продано 73 земельных участка на общую сумму 1094,6 тыс. руб.</a:t>
          </a:r>
          <a:endParaRPr lang="ru-RU" sz="1000" kern="1200">
            <a:latin typeface="Times New Roman" panose="02020603050405020304" pitchFamily="18" charset="0"/>
            <a:cs typeface="Times New Roman" panose="02020603050405020304" pitchFamily="18" charset="0"/>
          </a:endParaRPr>
        </a:p>
        <a:p>
          <a:pPr marL="57150" lvl="1" indent="-57150" algn="l" defTabSz="444500">
            <a:lnSpc>
              <a:spcPct val="90000"/>
            </a:lnSpc>
            <a:spcBef>
              <a:spcPct val="0"/>
            </a:spcBef>
            <a:spcAft>
              <a:spcPct val="20000"/>
            </a:spcAft>
            <a:buChar char="••"/>
          </a:pPr>
          <a:r>
            <a:rPr lang="ru-RU" sz="1000" kern="1200" smtClean="0">
              <a:latin typeface="Times New Roman" panose="02020603050405020304" pitchFamily="18" charset="0"/>
              <a:cs typeface="Times New Roman" panose="02020603050405020304" pitchFamily="18" charset="0"/>
            </a:rPr>
            <a:t>В 2019 году было осуществлено межевание и постановка на государственный кадастровый учет 54 земельных участков, общей площадью 381383 кв. м.</a:t>
          </a:r>
          <a:endParaRPr lang="ru-RU" sz="1000" kern="1200">
            <a:latin typeface="Times New Roman" panose="02020603050405020304" pitchFamily="18" charset="0"/>
            <a:cs typeface="Times New Roman" panose="02020603050405020304" pitchFamily="18" charset="0"/>
          </a:endParaRPr>
        </a:p>
        <a:p>
          <a:pPr marL="57150" lvl="1" indent="-57150" algn="l" defTabSz="444500">
            <a:lnSpc>
              <a:spcPct val="90000"/>
            </a:lnSpc>
            <a:spcBef>
              <a:spcPct val="0"/>
            </a:spcBef>
            <a:spcAft>
              <a:spcPct val="20000"/>
            </a:spcAft>
            <a:buChar char="••"/>
          </a:pPr>
          <a:r>
            <a:rPr lang="ru-RU" sz="1000" kern="1200" smtClean="0">
              <a:latin typeface="Times New Roman" panose="02020603050405020304" pitchFamily="18" charset="0"/>
              <a:cs typeface="Times New Roman" panose="02020603050405020304" pitchFamily="18" charset="0"/>
            </a:rPr>
            <a:t>Помимо этого, в 2019 году было сформировано 80 земельных участков под многоквартирными жилыми домами, расположенными на территории Невельского городского округа.</a:t>
          </a:r>
          <a:endParaRPr lang="ru-RU" sz="1000" kern="1200">
            <a:latin typeface="Times New Roman" panose="02020603050405020304" pitchFamily="18" charset="0"/>
            <a:cs typeface="Times New Roman" panose="02020603050405020304" pitchFamily="18" charset="0"/>
          </a:endParaRPr>
        </a:p>
        <a:p>
          <a:pPr marL="57150" lvl="1" indent="-57150" algn="l" defTabSz="444500">
            <a:lnSpc>
              <a:spcPct val="90000"/>
            </a:lnSpc>
            <a:spcBef>
              <a:spcPct val="0"/>
            </a:spcBef>
            <a:spcAft>
              <a:spcPct val="20000"/>
            </a:spcAft>
            <a:buChar char="••"/>
          </a:pPr>
          <a:r>
            <a:rPr lang="ru-RU" sz="1000" kern="1200" smtClean="0">
              <a:latin typeface="Times New Roman" panose="02020603050405020304" pitchFamily="18" charset="0"/>
              <a:cs typeface="Times New Roman" panose="02020603050405020304" pitchFamily="18" charset="0"/>
            </a:rPr>
            <a:t>За 2019 год зарегистрировано право постоянного (бессрочного) пользования администрации Невельского городского округа на 96 земельных участков; право собственности муниципального образования «Невельский городской округ» на 8 земельных участков. </a:t>
          </a:r>
          <a:endParaRPr lang="ru-RU" sz="1000" kern="1200">
            <a:latin typeface="Times New Roman" panose="02020603050405020304" pitchFamily="18" charset="0"/>
            <a:cs typeface="Times New Roman" panose="02020603050405020304" pitchFamily="18" charset="0"/>
          </a:endParaRPr>
        </a:p>
        <a:p>
          <a:pPr marL="57150" lvl="1" indent="-57150" algn="l" defTabSz="444500">
            <a:lnSpc>
              <a:spcPct val="90000"/>
            </a:lnSpc>
            <a:spcBef>
              <a:spcPct val="0"/>
            </a:spcBef>
            <a:spcAft>
              <a:spcPct val="20000"/>
            </a:spcAft>
            <a:buChar char="••"/>
          </a:pPr>
          <a:r>
            <a:rPr lang="ru-RU" sz="1000" kern="1200" smtClean="0">
              <a:latin typeface="Times New Roman" panose="02020603050405020304" pitchFamily="18" charset="0"/>
              <a:cs typeface="Times New Roman" panose="02020603050405020304" pitchFamily="18" charset="0"/>
            </a:rPr>
            <a:t>Кроме того, в 2019 году были проведены работы по лесоустройству городских лесов, расположенных на территории муниципального образования «Невельский городской округ». Осуществлены работы по межеванию земельных участков, занятых городскими лесами (25 земельных участков, общей площадью 43,0 га), а также регистрация права постоянного (бессрочного) пользования на данные земельные участи в Управлении Росреестра по Сахалинской области.  </a:t>
          </a:r>
          <a:endParaRPr lang="ru-RU" sz="1000" kern="1200">
            <a:latin typeface="Times New Roman" panose="02020603050405020304" pitchFamily="18" charset="0"/>
            <a:cs typeface="Times New Roman" panose="02020603050405020304" pitchFamily="18" charset="0"/>
          </a:endParaRPr>
        </a:p>
        <a:p>
          <a:pPr marL="57150" lvl="1" indent="-57150" algn="l" defTabSz="444500">
            <a:lnSpc>
              <a:spcPct val="90000"/>
            </a:lnSpc>
            <a:spcBef>
              <a:spcPct val="0"/>
            </a:spcBef>
            <a:spcAft>
              <a:spcPct val="20000"/>
            </a:spcAft>
            <a:buChar char="••"/>
          </a:pPr>
          <a:r>
            <a:rPr lang="ru-RU" sz="1000" kern="1200" smtClean="0">
              <a:latin typeface="Times New Roman" panose="02020603050405020304" pitchFamily="18" charset="0"/>
              <a:cs typeface="Times New Roman" panose="02020603050405020304" pitchFamily="18" charset="0"/>
            </a:rPr>
            <a:t>В соответствии с Федеральным законом от 01.05.2016г. № 119-ФЗ «Об особенностях предоставления гражданам земельных участков, находящихся в государственной или муниципальной собственности и расположенных на территории субъектов Российской Федерации, входящих в состав Дальневосточного федерального округа, и о внесении изменений в отдельные законодательные акты Российской Федерации» в 2018 году было заключено 59 договоров безвозмездного пользования земельными участками площадью 51,54 Га.</a:t>
          </a:r>
          <a:endParaRPr lang="ru-RU" sz="1000" kern="1200">
            <a:latin typeface="Times New Roman" panose="02020603050405020304" pitchFamily="18" charset="0"/>
            <a:cs typeface="Times New Roman" panose="02020603050405020304" pitchFamily="18" charset="0"/>
          </a:endParaRPr>
        </a:p>
        <a:p>
          <a:pPr marL="57150" lvl="1" indent="-57150" algn="l" defTabSz="444500">
            <a:lnSpc>
              <a:spcPct val="90000"/>
            </a:lnSpc>
            <a:spcBef>
              <a:spcPct val="0"/>
            </a:spcBef>
            <a:spcAft>
              <a:spcPct val="20000"/>
            </a:spcAft>
            <a:buChar char="••"/>
          </a:pPr>
          <a:r>
            <a:rPr lang="ru-RU" sz="1000" kern="1200" dirty="0" smtClean="0">
              <a:latin typeface="Times New Roman" panose="02020603050405020304" pitchFamily="18" charset="0"/>
              <a:cs typeface="Times New Roman" panose="02020603050405020304" pitchFamily="18" charset="0"/>
            </a:rPr>
            <a:t>В целях организации проведения проверок физических и юридических лиц в рамках осуществления муниципального земельного контроля на территории муниципального образования «Невельский городской округ» отделом проведено 5 проверок.</a:t>
          </a:r>
          <a:endParaRPr lang="ru-RU" sz="1000" kern="1200" dirty="0">
            <a:latin typeface="Times New Roman" panose="02020603050405020304" pitchFamily="18" charset="0"/>
            <a:cs typeface="Times New Roman" panose="02020603050405020304" pitchFamily="18" charset="0"/>
          </a:endParaRPr>
        </a:p>
      </dsp:txBody>
      <dsp:txXfrm>
        <a:off x="0" y="225031"/>
        <a:ext cx="8424936" cy="3805644"/>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C90BE6-BF43-4EDB-B997-6EADC3FD89B0}">
      <dsp:nvSpPr>
        <dsp:cNvPr id="0" name=""/>
        <dsp:cNvSpPr/>
      </dsp:nvSpPr>
      <dsp:spPr>
        <a:xfrm>
          <a:off x="0" y="17460"/>
          <a:ext cx="8457915" cy="297098"/>
        </a:xfrm>
        <a:prstGeom prst="roundRect">
          <a:avLst/>
        </a:prstGeom>
        <a:gradFill rotWithShape="0">
          <a:gsLst>
            <a:gs pos="0">
              <a:schemeClr val="accent2">
                <a:hueOff val="0"/>
                <a:satOff val="0"/>
                <a:lumOff val="0"/>
                <a:alphaOff val="0"/>
                <a:tint val="70000"/>
                <a:satMod val="130000"/>
              </a:schemeClr>
            </a:gs>
            <a:gs pos="43000">
              <a:schemeClr val="accent2">
                <a:hueOff val="0"/>
                <a:satOff val="0"/>
                <a:lumOff val="0"/>
                <a:alphaOff val="0"/>
                <a:tint val="44000"/>
                <a:satMod val="165000"/>
              </a:schemeClr>
            </a:gs>
            <a:gs pos="93000">
              <a:schemeClr val="accent2">
                <a:hueOff val="0"/>
                <a:satOff val="0"/>
                <a:lumOff val="0"/>
                <a:alphaOff val="0"/>
                <a:tint val="15000"/>
                <a:satMod val="165000"/>
              </a:schemeClr>
            </a:gs>
            <a:gs pos="100000">
              <a:schemeClr val="accent2">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1910" tIns="41910" rIns="41910" bIns="41910" numCol="1" spcCol="1270" anchor="ctr" anchorCtr="0">
          <a:noAutofit/>
        </a:bodyPr>
        <a:lstStyle/>
        <a:p>
          <a:pPr lvl="0" algn="just" defTabSz="488950">
            <a:lnSpc>
              <a:spcPct val="90000"/>
            </a:lnSpc>
            <a:spcBef>
              <a:spcPct val="0"/>
            </a:spcBef>
            <a:spcAft>
              <a:spcPct val="35000"/>
            </a:spcAft>
          </a:pPr>
          <a:r>
            <a:rPr lang="ru-RU" sz="1100" b="1" kern="1200" dirty="0" smtClean="0">
              <a:latin typeface="Times New Roman" panose="02020603050405020304" pitchFamily="18" charset="0"/>
              <a:cs typeface="Times New Roman" panose="02020603050405020304" pitchFamily="18" charset="0"/>
            </a:rPr>
            <a:t>Основные расходы по программе в 2019 году – 623,3 тыс. руб.</a:t>
          </a:r>
          <a:endParaRPr lang="ru-RU" sz="1100" b="1" kern="1200" dirty="0">
            <a:latin typeface="Times New Roman" panose="02020603050405020304" pitchFamily="18" charset="0"/>
            <a:cs typeface="Times New Roman" panose="02020603050405020304" pitchFamily="18" charset="0"/>
          </a:endParaRPr>
        </a:p>
      </dsp:txBody>
      <dsp:txXfrm>
        <a:off x="14503" y="31963"/>
        <a:ext cx="8428909" cy="268092"/>
      </dsp:txXfrm>
    </dsp:sp>
    <dsp:sp modelId="{59094F70-CA04-4752-8452-58CE5E419ECD}">
      <dsp:nvSpPr>
        <dsp:cNvPr id="0" name=""/>
        <dsp:cNvSpPr/>
      </dsp:nvSpPr>
      <dsp:spPr>
        <a:xfrm>
          <a:off x="0" y="332019"/>
          <a:ext cx="8457915" cy="49245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8539" tIns="13970" rIns="78232" bIns="13970" numCol="1" spcCol="1270" anchor="t" anchorCtr="0">
          <a:noAutofit/>
        </a:bodyPr>
        <a:lstStyle/>
        <a:p>
          <a:pPr marL="57150" lvl="1" indent="-57150" algn="just" defTabSz="488950">
            <a:lnSpc>
              <a:spcPct val="90000"/>
            </a:lnSpc>
            <a:spcBef>
              <a:spcPct val="0"/>
            </a:spcBef>
            <a:spcAft>
              <a:spcPct val="20000"/>
            </a:spcAft>
            <a:buChar char="••"/>
          </a:pPr>
          <a:r>
            <a:rPr lang="ru-RU" sz="1100" b="0" kern="1200" dirty="0" smtClean="0">
              <a:latin typeface="Times New Roman" panose="02020603050405020304" pitchFamily="18" charset="0"/>
              <a:cs typeface="Times New Roman" panose="02020603050405020304" pitchFamily="18" charset="0"/>
            </a:rPr>
            <a:t>В рамках подпрограммы «Профилактика правонарушений в муниципальном образовании «Невельский городской округ» на материальное стимулирование и материально-техническое обеспечение деятельности добровольной народной дружины из числа членов казачьего общества «Станица </a:t>
          </a:r>
          <a:r>
            <a:rPr lang="ru-RU" sz="1100" b="0" kern="1200" dirty="0" err="1" smtClean="0">
              <a:latin typeface="Times New Roman" panose="02020603050405020304" pitchFamily="18" charset="0"/>
              <a:cs typeface="Times New Roman" panose="02020603050405020304" pitchFamily="18" charset="0"/>
            </a:rPr>
            <a:t>Калмыковская</a:t>
          </a:r>
          <a:r>
            <a:rPr lang="ru-RU" sz="1100" b="0" kern="1200" dirty="0" smtClean="0">
              <a:latin typeface="Times New Roman" panose="02020603050405020304" pitchFamily="18" charset="0"/>
              <a:cs typeface="Times New Roman" panose="02020603050405020304" pitchFamily="18" charset="0"/>
            </a:rPr>
            <a:t>» выделено 285,0 тыс. руб., из них освоено 273,5 тыс. руб. </a:t>
          </a:r>
          <a:r>
            <a:rPr lang="ru-RU" sz="1100" kern="1200" dirty="0" smtClean="0">
              <a:latin typeface="Times New Roman" panose="02020603050405020304" pitchFamily="18" charset="0"/>
              <a:cs typeface="Times New Roman" panose="02020603050405020304" pitchFamily="18" charset="0"/>
            </a:rPr>
            <a:t>За отчетный период силами ДНД совершено – 50 выходов, выявлено 5 административных правонарушений.</a:t>
          </a:r>
          <a:endParaRPr lang="ru-RU" sz="1100" kern="1200" dirty="0">
            <a:latin typeface="Times New Roman" panose="02020603050405020304" pitchFamily="18" charset="0"/>
            <a:cs typeface="Times New Roman" panose="02020603050405020304" pitchFamily="18" charset="0"/>
          </a:endParaRPr>
        </a:p>
        <a:p>
          <a:pPr marL="57150" lvl="1" indent="-57150" algn="just" defTabSz="488950">
            <a:lnSpc>
              <a:spcPct val="90000"/>
            </a:lnSpc>
            <a:spcBef>
              <a:spcPct val="0"/>
            </a:spcBef>
            <a:spcAft>
              <a:spcPct val="20000"/>
            </a:spcAft>
            <a:buChar char="••"/>
          </a:pPr>
          <a:r>
            <a:rPr lang="ru-RU" sz="1100" kern="1200" dirty="0" smtClean="0">
              <a:latin typeface="Times New Roman" panose="02020603050405020304" pitchFamily="18" charset="0"/>
              <a:cs typeface="Times New Roman" panose="02020603050405020304" pitchFamily="18" charset="0"/>
            </a:rPr>
            <a:t>Члены добровольной народной дружины обеспечены летней и зимней формой, оформлено страхование жизни. Для нужд ДНД за счет средств муниципального бюджета приобретены радиостанции, видеорегистраторы и шкафы для одежды и оружия. </a:t>
          </a:r>
          <a:endParaRPr lang="ru-RU" sz="1100" kern="1200" dirty="0">
            <a:latin typeface="Times New Roman" panose="02020603050405020304" pitchFamily="18" charset="0"/>
            <a:cs typeface="Times New Roman" panose="02020603050405020304" pitchFamily="18" charset="0"/>
          </a:endParaRPr>
        </a:p>
        <a:p>
          <a:pPr marL="57150" lvl="1" indent="-57150" algn="just" defTabSz="488950">
            <a:lnSpc>
              <a:spcPct val="90000"/>
            </a:lnSpc>
            <a:spcBef>
              <a:spcPct val="0"/>
            </a:spcBef>
            <a:spcAft>
              <a:spcPct val="20000"/>
            </a:spcAft>
            <a:buChar char="••"/>
          </a:pPr>
          <a:r>
            <a:rPr lang="ru-RU" sz="1100" kern="1200" dirty="0" smtClean="0">
              <a:latin typeface="Times New Roman" panose="02020603050405020304" pitchFamily="18" charset="0"/>
              <a:cs typeface="Times New Roman" panose="02020603050405020304" pitchFamily="18" charset="0"/>
            </a:rPr>
            <a:t>В течение 2019 года на территории Невельского городского округа с целью профилактики незаконного оборота оружия, боеприпасов и взрывчатых веществ, сотрудниками ОМВД по Невельскому городскому округу проводилась оперативно-профилактическая операция «Оружие» - по изъятию на возмездной добровольной основе оружия и боеприпасов, на проведение которой выделено 10000 рублей. В 2019 году оружие гражданами не сдавалось (АППГ – 1). </a:t>
          </a:r>
          <a:endParaRPr lang="ru-RU" sz="1100" kern="1200" dirty="0">
            <a:latin typeface="Times New Roman" panose="02020603050405020304" pitchFamily="18" charset="0"/>
            <a:cs typeface="Times New Roman" panose="02020603050405020304" pitchFamily="18" charset="0"/>
          </a:endParaRPr>
        </a:p>
        <a:p>
          <a:pPr marL="57150" lvl="1" indent="-57150" algn="just" defTabSz="488950">
            <a:lnSpc>
              <a:spcPct val="90000"/>
            </a:lnSpc>
            <a:spcBef>
              <a:spcPct val="0"/>
            </a:spcBef>
            <a:spcAft>
              <a:spcPct val="20000"/>
            </a:spcAft>
            <a:buChar char="••"/>
          </a:pPr>
          <a:r>
            <a:rPr lang="ru-RU" sz="1100" kern="1200" dirty="0" smtClean="0">
              <a:latin typeface="Times New Roman" panose="02020603050405020304" pitchFamily="18" charset="0"/>
              <a:cs typeface="Times New Roman" panose="02020603050405020304" pitchFamily="18" charset="0"/>
            </a:rPr>
            <a:t>Муниципальной комиссией по делам несовершеннолетних и защите их прав при администрации Невельского городского округа  за отчетный период обследовано 287 семей (в них 548 детей), из них: СОП - 202 семьи (в них 426 детей), по сообщениям - 50 семей (в них 77 н/л). Выезды по сообщениям граждан о семейном неблагополучии, проводятся по мере поступления сообщений; в ходе посещения  проводятся профилактические беседы и обследование материально-бытовых условий.</a:t>
          </a:r>
          <a:endParaRPr lang="ru-RU" sz="1100" kern="1200" dirty="0">
            <a:latin typeface="Times New Roman" panose="02020603050405020304" pitchFamily="18" charset="0"/>
            <a:cs typeface="Times New Roman" panose="02020603050405020304" pitchFamily="18" charset="0"/>
          </a:endParaRPr>
        </a:p>
        <a:p>
          <a:pPr marL="57150" lvl="1" indent="-57150" algn="just" defTabSz="488950">
            <a:lnSpc>
              <a:spcPct val="90000"/>
            </a:lnSpc>
            <a:spcBef>
              <a:spcPct val="0"/>
            </a:spcBef>
            <a:spcAft>
              <a:spcPct val="20000"/>
            </a:spcAft>
            <a:buChar char="••"/>
          </a:pPr>
          <a:r>
            <a:rPr lang="ru-RU" sz="1100" kern="1200" dirty="0" smtClean="0"/>
            <a:t>В период с 16 сентября по 25 ноября в Невельском районе состоялся районный конкурс социальной рекламы среди подростков и молодежи на тему «Профилактика правонарушений и преступлений среди несовершеннолетних», в котором приняли участие жители района в возрасте от 12 до 30 лет. Всего на конкурс подано 16 работ. По итогам конкурса изготовлена полиграфическая продукция с рисунками победителей. </a:t>
          </a:r>
          <a:r>
            <a:rPr lang="ru-RU" sz="1100" kern="1200" dirty="0" smtClean="0">
              <a:latin typeface="Times New Roman" panose="02020603050405020304" pitchFamily="18" charset="0"/>
              <a:cs typeface="Times New Roman" panose="02020603050405020304" pitchFamily="18" charset="0"/>
            </a:rPr>
            <a:t>На проведение конкурса и изготовление полиграфической продукции по итогам его проведения выделено 30,0 тыс. руб., которые полностью освоены. </a:t>
          </a:r>
          <a:endParaRPr lang="ru-RU" sz="1100" kern="1200" dirty="0">
            <a:latin typeface="Times New Roman" panose="02020603050405020304" pitchFamily="18" charset="0"/>
            <a:cs typeface="Times New Roman" panose="02020603050405020304" pitchFamily="18" charset="0"/>
          </a:endParaRPr>
        </a:p>
        <a:p>
          <a:pPr marL="114300" lvl="2" indent="-57150" algn="just" defTabSz="488950">
            <a:lnSpc>
              <a:spcPct val="90000"/>
            </a:lnSpc>
            <a:spcBef>
              <a:spcPct val="0"/>
            </a:spcBef>
            <a:spcAft>
              <a:spcPct val="20000"/>
            </a:spcAft>
            <a:buChar char="••"/>
          </a:pPr>
          <a:r>
            <a:rPr lang="ru-RU" sz="1100" kern="1200" dirty="0" smtClean="0">
              <a:latin typeface="Times New Roman" panose="02020603050405020304" pitchFamily="18" charset="0"/>
              <a:cs typeface="Times New Roman" panose="02020603050405020304" pitchFamily="18" charset="0"/>
            </a:rPr>
            <a:t>В рамках подпрограммы «Комплексные меры противодействия злоупотреблению наркотиками в муниципальном образовании «Невельский</a:t>
          </a:r>
          <a:br>
            <a:rPr lang="ru-RU" sz="1100" kern="1200" dirty="0" smtClean="0">
              <a:latin typeface="Times New Roman" panose="02020603050405020304" pitchFamily="18" charset="0"/>
              <a:cs typeface="Times New Roman" panose="02020603050405020304" pitchFamily="18" charset="0"/>
            </a:rPr>
          </a:br>
          <a:r>
            <a:rPr lang="ru-RU" sz="1100" kern="1200" dirty="0" smtClean="0">
              <a:latin typeface="Times New Roman" panose="02020603050405020304" pitchFamily="18" charset="0"/>
              <a:cs typeface="Times New Roman" panose="02020603050405020304" pitchFamily="18" charset="0"/>
            </a:rPr>
            <a:t>городской округ» проведен ежегодный муниципальный конкурс социальной рекламы «Молодежь против наркотиков!». На проведение которого выделены и полностью реализованы 30,0 тыс. руб. </a:t>
          </a:r>
          <a:endParaRPr lang="ru-RU" sz="1100" kern="1200" dirty="0">
            <a:latin typeface="Times New Roman" panose="02020603050405020304" pitchFamily="18" charset="0"/>
            <a:cs typeface="Times New Roman" panose="02020603050405020304" pitchFamily="18" charset="0"/>
          </a:endParaRPr>
        </a:p>
        <a:p>
          <a:pPr marL="114300" lvl="2" indent="-57150" algn="just" defTabSz="488950">
            <a:lnSpc>
              <a:spcPct val="90000"/>
            </a:lnSpc>
            <a:spcBef>
              <a:spcPct val="0"/>
            </a:spcBef>
            <a:spcAft>
              <a:spcPct val="20000"/>
            </a:spcAft>
            <a:buChar char="••"/>
          </a:pPr>
          <a:r>
            <a:rPr lang="ru-RU" sz="1100" kern="1200" dirty="0" smtClean="0">
              <a:latin typeface="Times New Roman" panose="02020603050405020304" pitchFamily="18" charset="0"/>
              <a:cs typeface="Times New Roman" panose="02020603050405020304" pitchFamily="18" charset="0"/>
            </a:rPr>
            <a:t>На реализацию мероприятия «Организация и проведение турниров дворовых команд по футболу (летом) и хоккею (зимой) в рамках проекта «Спорт против подворотни» выделено и полностью освоено 90,0 тыс. руб. </a:t>
          </a:r>
          <a:endParaRPr lang="ru-RU" sz="1100" kern="1200" dirty="0">
            <a:latin typeface="Times New Roman" panose="02020603050405020304" pitchFamily="18" charset="0"/>
            <a:cs typeface="Times New Roman" panose="02020603050405020304" pitchFamily="18" charset="0"/>
          </a:endParaRPr>
        </a:p>
        <a:p>
          <a:pPr marL="114300" lvl="2" indent="-57150" algn="just" defTabSz="488950">
            <a:lnSpc>
              <a:spcPct val="90000"/>
            </a:lnSpc>
            <a:spcBef>
              <a:spcPct val="0"/>
            </a:spcBef>
            <a:spcAft>
              <a:spcPct val="20000"/>
            </a:spcAft>
            <a:buChar char="••"/>
          </a:pPr>
          <a:r>
            <a:rPr lang="ru-RU" sz="1100" kern="1200" dirty="0" smtClean="0"/>
            <a:t>В образовательных учреждениях и учреждениях культуры оформлены информационные стенды  на профилактику наркомании и популяризации здорового образа жизни. </a:t>
          </a:r>
          <a:endParaRPr lang="ru-RU" sz="1100" kern="1200" dirty="0">
            <a:latin typeface="Times New Roman" panose="02020603050405020304" pitchFamily="18" charset="0"/>
            <a:cs typeface="Times New Roman" panose="02020603050405020304" pitchFamily="18" charset="0"/>
          </a:endParaRPr>
        </a:p>
        <a:p>
          <a:pPr marL="114300" lvl="2" indent="-57150" algn="just" defTabSz="488950">
            <a:lnSpc>
              <a:spcPct val="90000"/>
            </a:lnSpc>
            <a:spcBef>
              <a:spcPct val="0"/>
            </a:spcBef>
            <a:spcAft>
              <a:spcPct val="20000"/>
            </a:spcAft>
            <a:buChar char="••"/>
          </a:pPr>
          <a:r>
            <a:rPr lang="ru-RU" sz="1100" kern="1200" dirty="0" smtClean="0">
              <a:latin typeface="Times New Roman" panose="02020603050405020304" pitchFamily="18" charset="0"/>
              <a:cs typeface="Times New Roman" panose="02020603050405020304" pitchFamily="18" charset="0"/>
            </a:rPr>
            <a:t>Денежные средства, в размере 10,0 тыс. руб., выделенные на оформление стендов и методическое сопровождение работы в образовательных учреждениях по профилактике ПАВ среди несовершеннолетних, освоены в полном объеме. </a:t>
          </a:r>
          <a:endParaRPr lang="ru-RU" sz="1100" kern="1200" dirty="0">
            <a:latin typeface="Times New Roman" panose="02020603050405020304" pitchFamily="18" charset="0"/>
            <a:cs typeface="Times New Roman" panose="02020603050405020304" pitchFamily="18" charset="0"/>
          </a:endParaRPr>
        </a:p>
        <a:p>
          <a:pPr marL="57150" lvl="1" indent="-57150" algn="just" defTabSz="488950">
            <a:lnSpc>
              <a:spcPct val="90000"/>
            </a:lnSpc>
            <a:spcBef>
              <a:spcPct val="0"/>
            </a:spcBef>
            <a:spcAft>
              <a:spcPct val="20000"/>
            </a:spcAft>
            <a:buChar char="••"/>
          </a:pPr>
          <a:endParaRPr lang="ru-RU" sz="1100" kern="1200" dirty="0">
            <a:latin typeface="Times New Roman" panose="02020603050405020304" pitchFamily="18" charset="0"/>
            <a:cs typeface="Times New Roman" panose="02020603050405020304" pitchFamily="18" charset="0"/>
          </a:endParaRPr>
        </a:p>
      </dsp:txBody>
      <dsp:txXfrm>
        <a:off x="0" y="332019"/>
        <a:ext cx="8457915" cy="4924564"/>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12F06B-CC62-4394-B0CC-33605306EA5B}">
      <dsp:nvSpPr>
        <dsp:cNvPr id="0" name=""/>
        <dsp:cNvSpPr/>
      </dsp:nvSpPr>
      <dsp:spPr>
        <a:xfrm>
          <a:off x="3941" y="89079"/>
          <a:ext cx="2294340" cy="917736"/>
        </a:xfrm>
        <a:prstGeom prst="chevron">
          <a:avLst/>
        </a:prstGeom>
        <a:gradFill rotWithShape="0">
          <a:gsLst>
            <a:gs pos="0">
              <a:schemeClr val="accent2">
                <a:hueOff val="0"/>
                <a:satOff val="0"/>
                <a:lumOff val="0"/>
                <a:alphaOff val="0"/>
                <a:tint val="98000"/>
                <a:shade val="25000"/>
                <a:satMod val="250000"/>
              </a:schemeClr>
            </a:gs>
            <a:gs pos="68000">
              <a:schemeClr val="accent2">
                <a:hueOff val="0"/>
                <a:satOff val="0"/>
                <a:lumOff val="0"/>
                <a:alphaOff val="0"/>
                <a:tint val="86000"/>
                <a:satMod val="115000"/>
              </a:schemeClr>
            </a:gs>
            <a:gs pos="100000">
              <a:schemeClr val="accent2">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alpha val="48000"/>
              <a:satMod val="105000"/>
            </a:scheme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88024" tIns="62675" rIns="62675" bIns="62675" numCol="1" spcCol="1270" anchor="ctr" anchorCtr="0">
          <a:noAutofit/>
        </a:bodyPr>
        <a:lstStyle/>
        <a:p>
          <a:pPr lvl="0" algn="ctr" defTabSz="2089150">
            <a:lnSpc>
              <a:spcPct val="90000"/>
            </a:lnSpc>
            <a:spcBef>
              <a:spcPct val="0"/>
            </a:spcBef>
            <a:spcAft>
              <a:spcPct val="35000"/>
            </a:spcAft>
          </a:pPr>
          <a:endParaRPr lang="ru-RU" sz="4700" kern="1200" dirty="0">
            <a:solidFill>
              <a:schemeClr val="bg1"/>
            </a:solidFill>
          </a:endParaRPr>
        </a:p>
      </dsp:txBody>
      <dsp:txXfrm>
        <a:off x="462809" y="89079"/>
        <a:ext cx="1376604" cy="917736"/>
      </dsp:txXfrm>
    </dsp:sp>
    <dsp:sp modelId="{965621CB-E2F1-4453-AA31-8341F154071F}">
      <dsp:nvSpPr>
        <dsp:cNvPr id="0" name=""/>
        <dsp:cNvSpPr/>
      </dsp:nvSpPr>
      <dsp:spPr>
        <a:xfrm>
          <a:off x="2068848" y="89079"/>
          <a:ext cx="2294340" cy="917736"/>
        </a:xfrm>
        <a:prstGeom prst="chevron">
          <a:avLst/>
        </a:prstGeom>
        <a:gradFill rotWithShape="0">
          <a:gsLst>
            <a:gs pos="0">
              <a:schemeClr val="accent3">
                <a:hueOff val="0"/>
                <a:satOff val="0"/>
                <a:lumOff val="0"/>
                <a:alphaOff val="0"/>
                <a:tint val="98000"/>
                <a:shade val="25000"/>
                <a:satMod val="250000"/>
              </a:schemeClr>
            </a:gs>
            <a:gs pos="68000">
              <a:schemeClr val="accent3">
                <a:hueOff val="0"/>
                <a:satOff val="0"/>
                <a:lumOff val="0"/>
                <a:alphaOff val="0"/>
                <a:tint val="86000"/>
                <a:satMod val="115000"/>
              </a:schemeClr>
            </a:gs>
            <a:gs pos="100000">
              <a:schemeClr val="accent3">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3">
              <a:hueOff val="0"/>
              <a:satOff val="0"/>
              <a:lumOff val="0"/>
              <a:alphaOff val="0"/>
              <a:shade val="9000"/>
              <a:alpha val="48000"/>
              <a:satMod val="105000"/>
            </a:scheme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88024" tIns="62675" rIns="62675" bIns="62675" numCol="1" spcCol="1270" anchor="ctr" anchorCtr="0">
          <a:noAutofit/>
        </a:bodyPr>
        <a:lstStyle/>
        <a:p>
          <a:pPr lvl="0" algn="ctr" defTabSz="2089150">
            <a:lnSpc>
              <a:spcPct val="90000"/>
            </a:lnSpc>
            <a:spcBef>
              <a:spcPct val="0"/>
            </a:spcBef>
            <a:spcAft>
              <a:spcPct val="35000"/>
            </a:spcAft>
          </a:pPr>
          <a:r>
            <a:rPr lang="ru-RU" sz="4700" kern="1200" dirty="0" smtClean="0">
              <a:solidFill>
                <a:schemeClr val="bg1"/>
              </a:solidFill>
            </a:rPr>
            <a:t>2017</a:t>
          </a:r>
          <a:endParaRPr lang="ru-RU" sz="4700" kern="1200" dirty="0">
            <a:solidFill>
              <a:schemeClr val="bg1"/>
            </a:solidFill>
          </a:endParaRPr>
        </a:p>
      </dsp:txBody>
      <dsp:txXfrm>
        <a:off x="2527716" y="89079"/>
        <a:ext cx="1376604" cy="917736"/>
      </dsp:txXfrm>
    </dsp:sp>
    <dsp:sp modelId="{583C3A6E-B0A1-43C2-9C68-EE13DE17322C}">
      <dsp:nvSpPr>
        <dsp:cNvPr id="0" name=""/>
        <dsp:cNvSpPr/>
      </dsp:nvSpPr>
      <dsp:spPr>
        <a:xfrm>
          <a:off x="4133754" y="89079"/>
          <a:ext cx="2294340" cy="917736"/>
        </a:xfrm>
        <a:prstGeom prst="chevron">
          <a:avLst/>
        </a:prstGeom>
        <a:gradFill rotWithShape="0">
          <a:gsLst>
            <a:gs pos="0">
              <a:schemeClr val="accent4">
                <a:hueOff val="0"/>
                <a:satOff val="0"/>
                <a:lumOff val="0"/>
                <a:alphaOff val="0"/>
                <a:tint val="98000"/>
                <a:shade val="25000"/>
                <a:satMod val="250000"/>
              </a:schemeClr>
            </a:gs>
            <a:gs pos="68000">
              <a:schemeClr val="accent4">
                <a:hueOff val="0"/>
                <a:satOff val="0"/>
                <a:lumOff val="0"/>
                <a:alphaOff val="0"/>
                <a:tint val="86000"/>
                <a:satMod val="115000"/>
              </a:schemeClr>
            </a:gs>
            <a:gs pos="100000">
              <a:schemeClr val="accent4">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4">
              <a:hueOff val="0"/>
              <a:satOff val="0"/>
              <a:lumOff val="0"/>
              <a:alphaOff val="0"/>
              <a:shade val="9000"/>
              <a:alpha val="48000"/>
              <a:satMod val="105000"/>
            </a:scheme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88024" tIns="62675" rIns="62675" bIns="62675" numCol="1" spcCol="1270" anchor="ctr" anchorCtr="0">
          <a:noAutofit/>
        </a:bodyPr>
        <a:lstStyle/>
        <a:p>
          <a:pPr lvl="0" algn="ctr" defTabSz="2089150">
            <a:lnSpc>
              <a:spcPct val="90000"/>
            </a:lnSpc>
            <a:spcBef>
              <a:spcPct val="0"/>
            </a:spcBef>
            <a:spcAft>
              <a:spcPct val="35000"/>
            </a:spcAft>
          </a:pPr>
          <a:r>
            <a:rPr lang="ru-RU" sz="4700" kern="1200" dirty="0" smtClean="0">
              <a:solidFill>
                <a:schemeClr val="bg1"/>
              </a:solidFill>
            </a:rPr>
            <a:t>2018</a:t>
          </a:r>
          <a:endParaRPr lang="ru-RU" sz="4700" kern="1200" dirty="0">
            <a:solidFill>
              <a:schemeClr val="bg1"/>
            </a:solidFill>
          </a:endParaRPr>
        </a:p>
      </dsp:txBody>
      <dsp:txXfrm>
        <a:off x="4592622" y="89079"/>
        <a:ext cx="1376604" cy="917736"/>
      </dsp:txXfrm>
    </dsp:sp>
    <dsp:sp modelId="{026D3DFF-0E1F-4F34-BF6B-EC68DDC32762}">
      <dsp:nvSpPr>
        <dsp:cNvPr id="0" name=""/>
        <dsp:cNvSpPr/>
      </dsp:nvSpPr>
      <dsp:spPr>
        <a:xfrm>
          <a:off x="6198661" y="89079"/>
          <a:ext cx="2294340" cy="917736"/>
        </a:xfrm>
        <a:prstGeom prst="chevron">
          <a:avLst/>
        </a:prstGeom>
        <a:gradFill rotWithShape="0">
          <a:gsLst>
            <a:gs pos="0">
              <a:schemeClr val="accent5">
                <a:hueOff val="0"/>
                <a:satOff val="0"/>
                <a:lumOff val="0"/>
                <a:alphaOff val="0"/>
                <a:tint val="98000"/>
                <a:shade val="25000"/>
                <a:satMod val="250000"/>
              </a:schemeClr>
            </a:gs>
            <a:gs pos="68000">
              <a:schemeClr val="accent5">
                <a:hueOff val="0"/>
                <a:satOff val="0"/>
                <a:lumOff val="0"/>
                <a:alphaOff val="0"/>
                <a:tint val="86000"/>
                <a:satMod val="115000"/>
              </a:schemeClr>
            </a:gs>
            <a:gs pos="100000">
              <a:schemeClr val="accent5">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5">
              <a:hueOff val="0"/>
              <a:satOff val="0"/>
              <a:lumOff val="0"/>
              <a:alphaOff val="0"/>
              <a:shade val="9000"/>
              <a:alpha val="48000"/>
              <a:satMod val="105000"/>
            </a:scheme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88024" tIns="62675" rIns="62675" bIns="62675" numCol="1" spcCol="1270" anchor="ctr" anchorCtr="0">
          <a:noAutofit/>
        </a:bodyPr>
        <a:lstStyle/>
        <a:p>
          <a:pPr lvl="0" algn="ctr" defTabSz="2089150">
            <a:lnSpc>
              <a:spcPct val="90000"/>
            </a:lnSpc>
            <a:spcBef>
              <a:spcPct val="0"/>
            </a:spcBef>
            <a:spcAft>
              <a:spcPct val="35000"/>
            </a:spcAft>
          </a:pPr>
          <a:r>
            <a:rPr lang="ru-RU" sz="4700" kern="1200" dirty="0" smtClean="0">
              <a:solidFill>
                <a:schemeClr val="bg1"/>
              </a:solidFill>
            </a:rPr>
            <a:t>2019</a:t>
          </a:r>
          <a:endParaRPr lang="ru-RU" sz="4700" kern="1200" dirty="0">
            <a:solidFill>
              <a:schemeClr val="bg1"/>
            </a:solidFill>
          </a:endParaRPr>
        </a:p>
      </dsp:txBody>
      <dsp:txXfrm>
        <a:off x="6657529" y="89079"/>
        <a:ext cx="1376604" cy="917736"/>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C42D1B-2FB9-4DBD-8E85-EF67D1287B01}">
      <dsp:nvSpPr>
        <dsp:cNvPr id="0" name=""/>
        <dsp:cNvSpPr/>
      </dsp:nvSpPr>
      <dsp:spPr>
        <a:xfrm>
          <a:off x="3941" y="117195"/>
          <a:ext cx="2294340" cy="917736"/>
        </a:xfrm>
        <a:prstGeom prst="chevron">
          <a:avLst/>
        </a:prstGeom>
        <a:gradFill rotWithShape="0">
          <a:gsLst>
            <a:gs pos="0">
              <a:schemeClr val="accent2">
                <a:hueOff val="0"/>
                <a:satOff val="0"/>
                <a:lumOff val="0"/>
                <a:alphaOff val="0"/>
                <a:tint val="98000"/>
                <a:shade val="25000"/>
                <a:satMod val="250000"/>
              </a:schemeClr>
            </a:gs>
            <a:gs pos="68000">
              <a:schemeClr val="accent2">
                <a:hueOff val="0"/>
                <a:satOff val="0"/>
                <a:lumOff val="0"/>
                <a:alphaOff val="0"/>
                <a:tint val="86000"/>
                <a:satMod val="115000"/>
              </a:schemeClr>
            </a:gs>
            <a:gs pos="100000">
              <a:schemeClr val="accent2">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alpha val="48000"/>
              <a:satMod val="105000"/>
            </a:scheme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ru-RU" sz="1400" b="0" kern="1200" dirty="0" smtClean="0">
              <a:solidFill>
                <a:schemeClr val="bg1"/>
              </a:solidFill>
              <a:latin typeface="Times New Roman" panose="02020603050405020304" pitchFamily="18" charset="0"/>
              <a:cs typeface="Times New Roman" panose="02020603050405020304" pitchFamily="18" charset="0"/>
            </a:rPr>
            <a:t>Объем муниципального долга</a:t>
          </a:r>
          <a:endParaRPr lang="ru-RU" sz="1400" b="0" kern="1200" dirty="0">
            <a:solidFill>
              <a:schemeClr val="bg1"/>
            </a:solidFill>
            <a:latin typeface="Times New Roman" panose="02020603050405020304" pitchFamily="18" charset="0"/>
            <a:cs typeface="Times New Roman" panose="02020603050405020304" pitchFamily="18" charset="0"/>
          </a:endParaRPr>
        </a:p>
      </dsp:txBody>
      <dsp:txXfrm>
        <a:off x="462809" y="117195"/>
        <a:ext cx="1376604" cy="917736"/>
      </dsp:txXfrm>
    </dsp:sp>
    <dsp:sp modelId="{16F65277-1DC6-4FB6-A959-C765224F1BDD}">
      <dsp:nvSpPr>
        <dsp:cNvPr id="0" name=""/>
        <dsp:cNvSpPr/>
      </dsp:nvSpPr>
      <dsp:spPr>
        <a:xfrm>
          <a:off x="2068848" y="117195"/>
          <a:ext cx="2294340" cy="917736"/>
        </a:xfrm>
        <a:prstGeom prst="chevron">
          <a:avLst/>
        </a:prstGeom>
        <a:gradFill rotWithShape="0">
          <a:gsLst>
            <a:gs pos="0">
              <a:schemeClr val="accent3">
                <a:hueOff val="0"/>
                <a:satOff val="0"/>
                <a:lumOff val="0"/>
                <a:alphaOff val="0"/>
                <a:tint val="98000"/>
                <a:shade val="25000"/>
                <a:satMod val="250000"/>
              </a:schemeClr>
            </a:gs>
            <a:gs pos="68000">
              <a:schemeClr val="accent3">
                <a:hueOff val="0"/>
                <a:satOff val="0"/>
                <a:lumOff val="0"/>
                <a:alphaOff val="0"/>
                <a:tint val="86000"/>
                <a:satMod val="115000"/>
              </a:schemeClr>
            </a:gs>
            <a:gs pos="100000">
              <a:schemeClr val="accent3">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3">
              <a:hueOff val="0"/>
              <a:satOff val="0"/>
              <a:lumOff val="0"/>
              <a:alphaOff val="0"/>
              <a:shade val="9000"/>
              <a:alpha val="48000"/>
              <a:satMod val="105000"/>
            </a:scheme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ru-RU" sz="1600" b="1" kern="1200" dirty="0" smtClean="0">
              <a:solidFill>
                <a:schemeClr val="bg1"/>
              </a:solidFill>
              <a:latin typeface="Times New Roman" panose="02020603050405020304" pitchFamily="18" charset="0"/>
              <a:cs typeface="Times New Roman" panose="02020603050405020304" pitchFamily="18" charset="0"/>
            </a:rPr>
            <a:t>0</a:t>
          </a:r>
          <a:endParaRPr lang="ru-RU" sz="1600" b="1" kern="1200" dirty="0">
            <a:solidFill>
              <a:schemeClr val="bg1"/>
            </a:solidFill>
            <a:latin typeface="Times New Roman" panose="02020603050405020304" pitchFamily="18" charset="0"/>
            <a:cs typeface="Times New Roman" panose="02020603050405020304" pitchFamily="18" charset="0"/>
          </a:endParaRPr>
        </a:p>
      </dsp:txBody>
      <dsp:txXfrm>
        <a:off x="2527716" y="117195"/>
        <a:ext cx="1376604" cy="917736"/>
      </dsp:txXfrm>
    </dsp:sp>
    <dsp:sp modelId="{1D05DB65-059B-470B-8C55-6287F0F1D455}">
      <dsp:nvSpPr>
        <dsp:cNvPr id="0" name=""/>
        <dsp:cNvSpPr/>
      </dsp:nvSpPr>
      <dsp:spPr>
        <a:xfrm>
          <a:off x="4133754" y="117195"/>
          <a:ext cx="2294340" cy="917736"/>
        </a:xfrm>
        <a:prstGeom prst="chevron">
          <a:avLst/>
        </a:prstGeom>
        <a:gradFill rotWithShape="0">
          <a:gsLst>
            <a:gs pos="0">
              <a:schemeClr val="accent4">
                <a:hueOff val="0"/>
                <a:satOff val="0"/>
                <a:lumOff val="0"/>
                <a:alphaOff val="0"/>
                <a:tint val="98000"/>
                <a:shade val="25000"/>
                <a:satMod val="250000"/>
              </a:schemeClr>
            </a:gs>
            <a:gs pos="68000">
              <a:schemeClr val="accent4">
                <a:hueOff val="0"/>
                <a:satOff val="0"/>
                <a:lumOff val="0"/>
                <a:alphaOff val="0"/>
                <a:tint val="86000"/>
                <a:satMod val="115000"/>
              </a:schemeClr>
            </a:gs>
            <a:gs pos="100000">
              <a:schemeClr val="accent4">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4">
              <a:hueOff val="0"/>
              <a:satOff val="0"/>
              <a:lumOff val="0"/>
              <a:alphaOff val="0"/>
              <a:shade val="9000"/>
              <a:alpha val="48000"/>
              <a:satMod val="105000"/>
            </a:scheme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ru-RU" sz="1600" b="1" kern="1200" dirty="0" smtClean="0">
              <a:solidFill>
                <a:schemeClr val="bg1"/>
              </a:solidFill>
              <a:latin typeface="Times New Roman" panose="02020603050405020304" pitchFamily="18" charset="0"/>
              <a:cs typeface="Times New Roman" panose="02020603050405020304" pitchFamily="18" charset="0"/>
            </a:rPr>
            <a:t>0</a:t>
          </a:r>
          <a:endParaRPr lang="ru-RU" sz="1600" b="1" kern="1200" dirty="0">
            <a:solidFill>
              <a:schemeClr val="bg1"/>
            </a:solidFill>
            <a:latin typeface="Times New Roman" panose="02020603050405020304" pitchFamily="18" charset="0"/>
            <a:cs typeface="Times New Roman" panose="02020603050405020304" pitchFamily="18" charset="0"/>
          </a:endParaRPr>
        </a:p>
      </dsp:txBody>
      <dsp:txXfrm>
        <a:off x="4592622" y="117195"/>
        <a:ext cx="1376604" cy="917736"/>
      </dsp:txXfrm>
    </dsp:sp>
    <dsp:sp modelId="{92995B04-E4C0-46C2-947F-81FF23D6CCCD}">
      <dsp:nvSpPr>
        <dsp:cNvPr id="0" name=""/>
        <dsp:cNvSpPr/>
      </dsp:nvSpPr>
      <dsp:spPr>
        <a:xfrm>
          <a:off x="6198661" y="117195"/>
          <a:ext cx="2294340" cy="917736"/>
        </a:xfrm>
        <a:prstGeom prst="chevron">
          <a:avLst/>
        </a:prstGeom>
        <a:gradFill rotWithShape="0">
          <a:gsLst>
            <a:gs pos="0">
              <a:schemeClr val="accent5">
                <a:hueOff val="0"/>
                <a:satOff val="0"/>
                <a:lumOff val="0"/>
                <a:alphaOff val="0"/>
                <a:tint val="98000"/>
                <a:shade val="25000"/>
                <a:satMod val="250000"/>
              </a:schemeClr>
            </a:gs>
            <a:gs pos="68000">
              <a:schemeClr val="accent5">
                <a:hueOff val="0"/>
                <a:satOff val="0"/>
                <a:lumOff val="0"/>
                <a:alphaOff val="0"/>
                <a:tint val="86000"/>
                <a:satMod val="115000"/>
              </a:schemeClr>
            </a:gs>
            <a:gs pos="100000">
              <a:schemeClr val="accent5">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5">
              <a:hueOff val="0"/>
              <a:satOff val="0"/>
              <a:lumOff val="0"/>
              <a:alphaOff val="0"/>
              <a:shade val="9000"/>
              <a:alpha val="48000"/>
              <a:satMod val="105000"/>
            </a:scheme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ru-RU" sz="1600" b="1" kern="1200" dirty="0" smtClean="0">
              <a:solidFill>
                <a:schemeClr val="bg1"/>
              </a:solidFill>
              <a:latin typeface="Times New Roman" panose="02020603050405020304" pitchFamily="18" charset="0"/>
              <a:cs typeface="Times New Roman" panose="02020603050405020304" pitchFamily="18" charset="0"/>
            </a:rPr>
            <a:t>0</a:t>
          </a:r>
          <a:endParaRPr lang="ru-RU" sz="1600" b="1" kern="1200" dirty="0">
            <a:solidFill>
              <a:schemeClr val="bg1"/>
            </a:solidFill>
            <a:latin typeface="Times New Roman" panose="02020603050405020304" pitchFamily="18" charset="0"/>
            <a:cs typeface="Times New Roman" panose="02020603050405020304" pitchFamily="18" charset="0"/>
          </a:endParaRPr>
        </a:p>
      </dsp:txBody>
      <dsp:txXfrm>
        <a:off x="6657529" y="117195"/>
        <a:ext cx="1376604" cy="917736"/>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C42D1B-2FB9-4DBD-8E85-EF67D1287B01}">
      <dsp:nvSpPr>
        <dsp:cNvPr id="0" name=""/>
        <dsp:cNvSpPr/>
      </dsp:nvSpPr>
      <dsp:spPr>
        <a:xfrm>
          <a:off x="0" y="117195"/>
          <a:ext cx="2294340" cy="917736"/>
        </a:xfrm>
        <a:prstGeom prst="chevron">
          <a:avLst/>
        </a:prstGeom>
        <a:gradFill rotWithShape="0">
          <a:gsLst>
            <a:gs pos="0">
              <a:schemeClr val="accent2">
                <a:hueOff val="0"/>
                <a:satOff val="0"/>
                <a:lumOff val="0"/>
                <a:alphaOff val="0"/>
                <a:tint val="98000"/>
                <a:shade val="25000"/>
                <a:satMod val="250000"/>
              </a:schemeClr>
            </a:gs>
            <a:gs pos="68000">
              <a:schemeClr val="accent2">
                <a:hueOff val="0"/>
                <a:satOff val="0"/>
                <a:lumOff val="0"/>
                <a:alphaOff val="0"/>
                <a:tint val="86000"/>
                <a:satMod val="115000"/>
              </a:schemeClr>
            </a:gs>
            <a:gs pos="100000">
              <a:schemeClr val="accent2">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alpha val="48000"/>
              <a:satMod val="105000"/>
            </a:scheme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ru-RU" sz="1400" kern="1200" dirty="0" smtClean="0">
              <a:solidFill>
                <a:schemeClr val="bg1"/>
              </a:solidFill>
              <a:latin typeface="Times New Roman" panose="02020603050405020304" pitchFamily="18" charset="0"/>
              <a:cs typeface="Times New Roman" panose="02020603050405020304" pitchFamily="18" charset="0"/>
            </a:rPr>
            <a:t>Предельный объем муниципального долга</a:t>
          </a:r>
          <a:endParaRPr lang="ru-RU" sz="1400" kern="1200" dirty="0">
            <a:solidFill>
              <a:schemeClr val="bg1"/>
            </a:solidFill>
            <a:latin typeface="Times New Roman" panose="02020603050405020304" pitchFamily="18" charset="0"/>
            <a:cs typeface="Times New Roman" panose="02020603050405020304" pitchFamily="18" charset="0"/>
          </a:endParaRPr>
        </a:p>
      </dsp:txBody>
      <dsp:txXfrm>
        <a:off x="458868" y="117195"/>
        <a:ext cx="1376604" cy="917736"/>
      </dsp:txXfrm>
    </dsp:sp>
    <dsp:sp modelId="{16F65277-1DC6-4FB6-A959-C765224F1BDD}">
      <dsp:nvSpPr>
        <dsp:cNvPr id="0" name=""/>
        <dsp:cNvSpPr/>
      </dsp:nvSpPr>
      <dsp:spPr>
        <a:xfrm>
          <a:off x="2068848" y="117195"/>
          <a:ext cx="2294340" cy="917736"/>
        </a:xfrm>
        <a:prstGeom prst="chevron">
          <a:avLst/>
        </a:prstGeom>
        <a:gradFill rotWithShape="0">
          <a:gsLst>
            <a:gs pos="0">
              <a:schemeClr val="accent3">
                <a:hueOff val="0"/>
                <a:satOff val="0"/>
                <a:lumOff val="0"/>
                <a:alphaOff val="0"/>
                <a:tint val="98000"/>
                <a:shade val="25000"/>
                <a:satMod val="250000"/>
              </a:schemeClr>
            </a:gs>
            <a:gs pos="68000">
              <a:schemeClr val="accent3">
                <a:hueOff val="0"/>
                <a:satOff val="0"/>
                <a:lumOff val="0"/>
                <a:alphaOff val="0"/>
                <a:tint val="86000"/>
                <a:satMod val="115000"/>
              </a:schemeClr>
            </a:gs>
            <a:gs pos="100000">
              <a:schemeClr val="accent3">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3">
              <a:hueOff val="0"/>
              <a:satOff val="0"/>
              <a:lumOff val="0"/>
              <a:alphaOff val="0"/>
              <a:shade val="9000"/>
              <a:alpha val="48000"/>
              <a:satMod val="105000"/>
            </a:scheme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ru-RU" sz="1600" b="1" kern="1200" dirty="0" smtClean="0">
              <a:solidFill>
                <a:schemeClr val="bg1"/>
              </a:solidFill>
              <a:latin typeface="Times New Roman" panose="02020603050405020304" pitchFamily="18" charset="0"/>
              <a:cs typeface="Times New Roman" panose="02020603050405020304" pitchFamily="18" charset="0"/>
            </a:rPr>
            <a:t>150,0 млн. руб.</a:t>
          </a:r>
          <a:endParaRPr lang="ru-RU" sz="1600" b="1" kern="1200" dirty="0">
            <a:solidFill>
              <a:schemeClr val="bg1"/>
            </a:solidFill>
            <a:latin typeface="Times New Roman" panose="02020603050405020304" pitchFamily="18" charset="0"/>
            <a:cs typeface="Times New Roman" panose="02020603050405020304" pitchFamily="18" charset="0"/>
          </a:endParaRPr>
        </a:p>
      </dsp:txBody>
      <dsp:txXfrm>
        <a:off x="2527716" y="117195"/>
        <a:ext cx="1376604" cy="917736"/>
      </dsp:txXfrm>
    </dsp:sp>
    <dsp:sp modelId="{1D05DB65-059B-470B-8C55-6287F0F1D455}">
      <dsp:nvSpPr>
        <dsp:cNvPr id="0" name=""/>
        <dsp:cNvSpPr/>
      </dsp:nvSpPr>
      <dsp:spPr>
        <a:xfrm>
          <a:off x="4133754" y="117195"/>
          <a:ext cx="2294340" cy="917736"/>
        </a:xfrm>
        <a:prstGeom prst="chevron">
          <a:avLst/>
        </a:prstGeom>
        <a:gradFill rotWithShape="0">
          <a:gsLst>
            <a:gs pos="0">
              <a:schemeClr val="accent4">
                <a:hueOff val="0"/>
                <a:satOff val="0"/>
                <a:lumOff val="0"/>
                <a:alphaOff val="0"/>
                <a:tint val="98000"/>
                <a:shade val="25000"/>
                <a:satMod val="250000"/>
              </a:schemeClr>
            </a:gs>
            <a:gs pos="68000">
              <a:schemeClr val="accent4">
                <a:hueOff val="0"/>
                <a:satOff val="0"/>
                <a:lumOff val="0"/>
                <a:alphaOff val="0"/>
                <a:tint val="86000"/>
                <a:satMod val="115000"/>
              </a:schemeClr>
            </a:gs>
            <a:gs pos="100000">
              <a:schemeClr val="accent4">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4">
              <a:hueOff val="0"/>
              <a:satOff val="0"/>
              <a:lumOff val="0"/>
              <a:alphaOff val="0"/>
              <a:shade val="9000"/>
              <a:alpha val="48000"/>
              <a:satMod val="105000"/>
            </a:scheme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ru-RU" sz="1600" b="1" kern="1200" dirty="0" smtClean="0">
              <a:solidFill>
                <a:schemeClr val="bg1"/>
              </a:solidFill>
              <a:latin typeface="Times New Roman" panose="02020603050405020304" pitchFamily="18" charset="0"/>
              <a:cs typeface="Times New Roman" panose="02020603050405020304" pitchFamily="18" charset="0"/>
            </a:rPr>
            <a:t>50,0 млн. руб.</a:t>
          </a:r>
          <a:endParaRPr lang="ru-RU" sz="1600" b="1" kern="1200" dirty="0">
            <a:solidFill>
              <a:schemeClr val="bg1"/>
            </a:solidFill>
            <a:latin typeface="Times New Roman" panose="02020603050405020304" pitchFamily="18" charset="0"/>
            <a:cs typeface="Times New Roman" panose="02020603050405020304" pitchFamily="18" charset="0"/>
          </a:endParaRPr>
        </a:p>
      </dsp:txBody>
      <dsp:txXfrm>
        <a:off x="4592622" y="117195"/>
        <a:ext cx="1376604" cy="917736"/>
      </dsp:txXfrm>
    </dsp:sp>
    <dsp:sp modelId="{92995B04-E4C0-46C2-947F-81FF23D6CCCD}">
      <dsp:nvSpPr>
        <dsp:cNvPr id="0" name=""/>
        <dsp:cNvSpPr/>
      </dsp:nvSpPr>
      <dsp:spPr>
        <a:xfrm>
          <a:off x="6198661" y="117195"/>
          <a:ext cx="2294340" cy="917736"/>
        </a:xfrm>
        <a:prstGeom prst="chevron">
          <a:avLst/>
        </a:prstGeom>
        <a:gradFill rotWithShape="0">
          <a:gsLst>
            <a:gs pos="0">
              <a:schemeClr val="accent5">
                <a:hueOff val="0"/>
                <a:satOff val="0"/>
                <a:lumOff val="0"/>
                <a:alphaOff val="0"/>
                <a:tint val="98000"/>
                <a:shade val="25000"/>
                <a:satMod val="250000"/>
              </a:schemeClr>
            </a:gs>
            <a:gs pos="68000">
              <a:schemeClr val="accent5">
                <a:hueOff val="0"/>
                <a:satOff val="0"/>
                <a:lumOff val="0"/>
                <a:alphaOff val="0"/>
                <a:tint val="86000"/>
                <a:satMod val="115000"/>
              </a:schemeClr>
            </a:gs>
            <a:gs pos="100000">
              <a:schemeClr val="accent5">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5">
              <a:hueOff val="0"/>
              <a:satOff val="0"/>
              <a:lumOff val="0"/>
              <a:alphaOff val="0"/>
              <a:shade val="9000"/>
              <a:alpha val="48000"/>
              <a:satMod val="105000"/>
            </a:scheme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ru-RU" sz="1600" b="1" kern="1200" dirty="0" smtClean="0">
              <a:solidFill>
                <a:schemeClr val="bg1"/>
              </a:solidFill>
              <a:latin typeface="Times New Roman" panose="02020603050405020304" pitchFamily="18" charset="0"/>
              <a:cs typeface="Times New Roman" panose="02020603050405020304" pitchFamily="18" charset="0"/>
            </a:rPr>
            <a:t>0</a:t>
          </a:r>
          <a:endParaRPr lang="ru-RU" sz="1600" b="1" kern="1200" dirty="0">
            <a:solidFill>
              <a:schemeClr val="bg1"/>
            </a:solidFill>
            <a:latin typeface="Times New Roman" panose="02020603050405020304" pitchFamily="18" charset="0"/>
            <a:cs typeface="Times New Roman" panose="02020603050405020304" pitchFamily="18" charset="0"/>
          </a:endParaRPr>
        </a:p>
      </dsp:txBody>
      <dsp:txXfrm>
        <a:off x="6657529" y="117195"/>
        <a:ext cx="1376604" cy="917736"/>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C42D1B-2FB9-4DBD-8E85-EF67D1287B01}">
      <dsp:nvSpPr>
        <dsp:cNvPr id="0" name=""/>
        <dsp:cNvSpPr/>
      </dsp:nvSpPr>
      <dsp:spPr>
        <a:xfrm>
          <a:off x="3941" y="117195"/>
          <a:ext cx="2294340" cy="917736"/>
        </a:xfrm>
        <a:prstGeom prst="chevron">
          <a:avLst/>
        </a:prstGeom>
        <a:gradFill rotWithShape="0">
          <a:gsLst>
            <a:gs pos="0">
              <a:schemeClr val="accent2">
                <a:hueOff val="0"/>
                <a:satOff val="0"/>
                <a:lumOff val="0"/>
                <a:alphaOff val="0"/>
                <a:tint val="98000"/>
                <a:shade val="25000"/>
                <a:satMod val="250000"/>
              </a:schemeClr>
            </a:gs>
            <a:gs pos="68000">
              <a:schemeClr val="accent2">
                <a:hueOff val="0"/>
                <a:satOff val="0"/>
                <a:lumOff val="0"/>
                <a:alphaOff val="0"/>
                <a:tint val="86000"/>
                <a:satMod val="115000"/>
              </a:schemeClr>
            </a:gs>
            <a:gs pos="100000">
              <a:schemeClr val="accent2">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alpha val="48000"/>
              <a:satMod val="105000"/>
            </a:scheme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ru-RU" sz="1400" kern="1200" dirty="0" smtClean="0">
              <a:solidFill>
                <a:schemeClr val="bg1"/>
              </a:solidFill>
              <a:latin typeface="Times New Roman" panose="02020603050405020304" pitchFamily="18" charset="0"/>
              <a:cs typeface="Times New Roman" panose="02020603050405020304" pitchFamily="18" charset="0"/>
            </a:rPr>
            <a:t>Расходы на обслуживание муниципального долга</a:t>
          </a:r>
          <a:endParaRPr lang="ru-RU" sz="1400" kern="1200" dirty="0">
            <a:solidFill>
              <a:schemeClr val="bg1"/>
            </a:solidFill>
            <a:latin typeface="Times New Roman" panose="02020603050405020304" pitchFamily="18" charset="0"/>
            <a:cs typeface="Times New Roman" panose="02020603050405020304" pitchFamily="18" charset="0"/>
          </a:endParaRPr>
        </a:p>
      </dsp:txBody>
      <dsp:txXfrm>
        <a:off x="462809" y="117195"/>
        <a:ext cx="1376604" cy="917736"/>
      </dsp:txXfrm>
    </dsp:sp>
    <dsp:sp modelId="{16F65277-1DC6-4FB6-A959-C765224F1BDD}">
      <dsp:nvSpPr>
        <dsp:cNvPr id="0" name=""/>
        <dsp:cNvSpPr/>
      </dsp:nvSpPr>
      <dsp:spPr>
        <a:xfrm>
          <a:off x="2068848" y="117195"/>
          <a:ext cx="2294340" cy="917736"/>
        </a:xfrm>
        <a:prstGeom prst="chevron">
          <a:avLst/>
        </a:prstGeom>
        <a:gradFill rotWithShape="0">
          <a:gsLst>
            <a:gs pos="0">
              <a:schemeClr val="accent3">
                <a:hueOff val="0"/>
                <a:satOff val="0"/>
                <a:lumOff val="0"/>
                <a:alphaOff val="0"/>
                <a:tint val="98000"/>
                <a:shade val="25000"/>
                <a:satMod val="250000"/>
              </a:schemeClr>
            </a:gs>
            <a:gs pos="68000">
              <a:schemeClr val="accent3">
                <a:hueOff val="0"/>
                <a:satOff val="0"/>
                <a:lumOff val="0"/>
                <a:alphaOff val="0"/>
                <a:tint val="86000"/>
                <a:satMod val="115000"/>
              </a:schemeClr>
            </a:gs>
            <a:gs pos="100000">
              <a:schemeClr val="accent3">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3">
              <a:hueOff val="0"/>
              <a:satOff val="0"/>
              <a:lumOff val="0"/>
              <a:alphaOff val="0"/>
              <a:shade val="9000"/>
              <a:alpha val="48000"/>
              <a:satMod val="105000"/>
            </a:scheme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ru-RU" sz="1600" b="1" kern="1200" dirty="0" smtClean="0">
              <a:solidFill>
                <a:schemeClr val="bg1"/>
              </a:solidFill>
              <a:latin typeface="Times New Roman" panose="02020603050405020304" pitchFamily="18" charset="0"/>
              <a:cs typeface="Times New Roman" panose="02020603050405020304" pitchFamily="18" charset="0"/>
            </a:rPr>
            <a:t>87,7 тыс. руб.</a:t>
          </a:r>
          <a:endParaRPr lang="ru-RU" sz="1600" b="1" kern="1200" dirty="0">
            <a:solidFill>
              <a:schemeClr val="bg1"/>
            </a:solidFill>
            <a:latin typeface="Times New Roman" panose="02020603050405020304" pitchFamily="18" charset="0"/>
            <a:cs typeface="Times New Roman" panose="02020603050405020304" pitchFamily="18" charset="0"/>
          </a:endParaRPr>
        </a:p>
      </dsp:txBody>
      <dsp:txXfrm>
        <a:off x="2527716" y="117195"/>
        <a:ext cx="1376604" cy="917736"/>
      </dsp:txXfrm>
    </dsp:sp>
    <dsp:sp modelId="{1D05DB65-059B-470B-8C55-6287F0F1D455}">
      <dsp:nvSpPr>
        <dsp:cNvPr id="0" name=""/>
        <dsp:cNvSpPr/>
      </dsp:nvSpPr>
      <dsp:spPr>
        <a:xfrm>
          <a:off x="4133754" y="117195"/>
          <a:ext cx="2294340" cy="917736"/>
        </a:xfrm>
        <a:prstGeom prst="chevron">
          <a:avLst/>
        </a:prstGeom>
        <a:gradFill rotWithShape="0">
          <a:gsLst>
            <a:gs pos="0">
              <a:schemeClr val="accent4">
                <a:hueOff val="0"/>
                <a:satOff val="0"/>
                <a:lumOff val="0"/>
                <a:alphaOff val="0"/>
                <a:tint val="98000"/>
                <a:shade val="25000"/>
                <a:satMod val="250000"/>
              </a:schemeClr>
            </a:gs>
            <a:gs pos="68000">
              <a:schemeClr val="accent4">
                <a:hueOff val="0"/>
                <a:satOff val="0"/>
                <a:lumOff val="0"/>
                <a:alphaOff val="0"/>
                <a:tint val="86000"/>
                <a:satMod val="115000"/>
              </a:schemeClr>
            </a:gs>
            <a:gs pos="100000">
              <a:schemeClr val="accent4">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4">
              <a:hueOff val="0"/>
              <a:satOff val="0"/>
              <a:lumOff val="0"/>
              <a:alphaOff val="0"/>
              <a:shade val="9000"/>
              <a:alpha val="48000"/>
              <a:satMod val="105000"/>
            </a:scheme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ru-RU" sz="1600" b="1" kern="1200" dirty="0" smtClean="0">
              <a:solidFill>
                <a:schemeClr val="bg1"/>
              </a:solidFill>
              <a:latin typeface="Times New Roman" panose="02020603050405020304" pitchFamily="18" charset="0"/>
              <a:cs typeface="Times New Roman" panose="02020603050405020304" pitchFamily="18" charset="0"/>
            </a:rPr>
            <a:t>0</a:t>
          </a:r>
          <a:endParaRPr lang="ru-RU" sz="1600" b="1" kern="1200" dirty="0">
            <a:solidFill>
              <a:schemeClr val="bg1"/>
            </a:solidFill>
            <a:latin typeface="Times New Roman" panose="02020603050405020304" pitchFamily="18" charset="0"/>
            <a:cs typeface="Times New Roman" panose="02020603050405020304" pitchFamily="18" charset="0"/>
          </a:endParaRPr>
        </a:p>
      </dsp:txBody>
      <dsp:txXfrm>
        <a:off x="4592622" y="117195"/>
        <a:ext cx="1376604" cy="917736"/>
      </dsp:txXfrm>
    </dsp:sp>
    <dsp:sp modelId="{92995B04-E4C0-46C2-947F-81FF23D6CCCD}">
      <dsp:nvSpPr>
        <dsp:cNvPr id="0" name=""/>
        <dsp:cNvSpPr/>
      </dsp:nvSpPr>
      <dsp:spPr>
        <a:xfrm>
          <a:off x="6198661" y="117195"/>
          <a:ext cx="2294340" cy="917736"/>
        </a:xfrm>
        <a:prstGeom prst="chevron">
          <a:avLst/>
        </a:prstGeom>
        <a:gradFill rotWithShape="0">
          <a:gsLst>
            <a:gs pos="0">
              <a:schemeClr val="accent5">
                <a:hueOff val="0"/>
                <a:satOff val="0"/>
                <a:lumOff val="0"/>
                <a:alphaOff val="0"/>
                <a:tint val="98000"/>
                <a:shade val="25000"/>
                <a:satMod val="250000"/>
              </a:schemeClr>
            </a:gs>
            <a:gs pos="68000">
              <a:schemeClr val="accent5">
                <a:hueOff val="0"/>
                <a:satOff val="0"/>
                <a:lumOff val="0"/>
                <a:alphaOff val="0"/>
                <a:tint val="86000"/>
                <a:satMod val="115000"/>
              </a:schemeClr>
            </a:gs>
            <a:gs pos="100000">
              <a:schemeClr val="accent5">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5">
              <a:hueOff val="0"/>
              <a:satOff val="0"/>
              <a:lumOff val="0"/>
              <a:alphaOff val="0"/>
              <a:shade val="9000"/>
              <a:alpha val="48000"/>
              <a:satMod val="105000"/>
            </a:scheme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ru-RU" sz="1600" b="1" kern="1200" dirty="0" smtClean="0">
              <a:solidFill>
                <a:schemeClr val="bg1"/>
              </a:solidFill>
              <a:latin typeface="Times New Roman" panose="02020603050405020304" pitchFamily="18" charset="0"/>
              <a:cs typeface="Times New Roman" panose="02020603050405020304" pitchFamily="18" charset="0"/>
            </a:rPr>
            <a:t>0</a:t>
          </a:r>
          <a:endParaRPr lang="ru-RU" sz="1600" b="1" kern="1200" dirty="0">
            <a:solidFill>
              <a:schemeClr val="bg1"/>
            </a:solidFill>
            <a:latin typeface="Times New Roman" panose="02020603050405020304" pitchFamily="18" charset="0"/>
            <a:cs typeface="Times New Roman" panose="02020603050405020304" pitchFamily="18" charset="0"/>
          </a:endParaRPr>
        </a:p>
      </dsp:txBody>
      <dsp:txXfrm>
        <a:off x="6657529" y="117195"/>
        <a:ext cx="1376604" cy="91773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93AF6D-A9DB-4251-8415-264792DA77B2}">
      <dsp:nvSpPr>
        <dsp:cNvPr id="0" name=""/>
        <dsp:cNvSpPr/>
      </dsp:nvSpPr>
      <dsp:spPr>
        <a:xfrm rot="5400000">
          <a:off x="2526661" y="-635138"/>
          <a:ext cx="603716" cy="2027210"/>
        </a:xfrm>
        <a:prstGeom prst="round2SameRect">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Char char="••"/>
          </a:pPr>
          <a:r>
            <a:rPr lang="ru-RU" sz="1200" b="1" kern="1200" dirty="0" smtClean="0">
              <a:solidFill>
                <a:schemeClr val="tx1"/>
              </a:solidFill>
              <a:latin typeface="Times New Roman" panose="02020603050405020304" pitchFamily="18" charset="0"/>
              <a:cs typeface="Times New Roman" panose="02020603050405020304" pitchFamily="18" charset="0"/>
            </a:rPr>
            <a:t>947 детей</a:t>
          </a:r>
          <a:endParaRPr lang="ru-RU" sz="1200" b="1" kern="1200" dirty="0">
            <a:solidFill>
              <a:schemeClr val="tx1"/>
            </a:solidFill>
            <a:latin typeface="Times New Roman" panose="02020603050405020304" pitchFamily="18" charset="0"/>
            <a:cs typeface="Times New Roman" panose="02020603050405020304" pitchFamily="18" charset="0"/>
          </a:endParaRPr>
        </a:p>
      </dsp:txBody>
      <dsp:txXfrm rot="-5400000">
        <a:off x="1814915" y="106080"/>
        <a:ext cx="1997739" cy="544774"/>
      </dsp:txXfrm>
    </dsp:sp>
    <dsp:sp modelId="{D1865E3E-C91A-4CE2-BA7F-D67D67CA7D53}">
      <dsp:nvSpPr>
        <dsp:cNvPr id="0" name=""/>
        <dsp:cNvSpPr/>
      </dsp:nvSpPr>
      <dsp:spPr>
        <a:xfrm>
          <a:off x="916" y="1143"/>
          <a:ext cx="1813998" cy="754646"/>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lvl="0" algn="ctr" defTabSz="533400">
            <a:lnSpc>
              <a:spcPct val="90000"/>
            </a:lnSpc>
            <a:spcBef>
              <a:spcPct val="0"/>
            </a:spcBef>
            <a:spcAft>
              <a:spcPct val="35000"/>
            </a:spcAft>
          </a:pPr>
          <a:r>
            <a:rPr lang="ru-RU" sz="1200" b="1" kern="1200" dirty="0" smtClean="0">
              <a:solidFill>
                <a:schemeClr val="tx1"/>
              </a:solidFill>
              <a:latin typeface="Times New Roman" panose="02020603050405020304" pitchFamily="18" charset="0"/>
              <a:cs typeface="Times New Roman" panose="02020603050405020304" pitchFamily="18" charset="0"/>
            </a:rPr>
            <a:t>Дошкольные учреждения</a:t>
          </a:r>
        </a:p>
        <a:p>
          <a:pPr lvl="0" algn="ctr" defTabSz="533400">
            <a:lnSpc>
              <a:spcPct val="90000"/>
            </a:lnSpc>
            <a:spcBef>
              <a:spcPct val="0"/>
            </a:spcBef>
            <a:spcAft>
              <a:spcPct val="35000"/>
            </a:spcAft>
          </a:pPr>
          <a:r>
            <a:rPr lang="ru-RU" sz="1200" b="1" kern="1200" dirty="0" smtClean="0">
              <a:solidFill>
                <a:schemeClr val="tx1"/>
              </a:solidFill>
              <a:latin typeface="Times New Roman" panose="02020603050405020304" pitchFamily="18" charset="0"/>
              <a:cs typeface="Times New Roman" panose="02020603050405020304" pitchFamily="18" charset="0"/>
            </a:rPr>
            <a:t>8 учреждений</a:t>
          </a:r>
          <a:endParaRPr lang="ru-RU" sz="1200" b="1" kern="1200" dirty="0">
            <a:solidFill>
              <a:schemeClr val="tx1"/>
            </a:solidFill>
            <a:latin typeface="Times New Roman" panose="02020603050405020304" pitchFamily="18" charset="0"/>
            <a:cs typeface="Times New Roman" panose="02020603050405020304" pitchFamily="18" charset="0"/>
          </a:endParaRPr>
        </a:p>
      </dsp:txBody>
      <dsp:txXfrm>
        <a:off x="37755" y="37982"/>
        <a:ext cx="1740320" cy="680968"/>
      </dsp:txXfrm>
    </dsp:sp>
    <dsp:sp modelId="{686450A5-813A-4E0E-BBDA-147ABD1CFB58}">
      <dsp:nvSpPr>
        <dsp:cNvPr id="0" name=""/>
        <dsp:cNvSpPr/>
      </dsp:nvSpPr>
      <dsp:spPr>
        <a:xfrm rot="5400000">
          <a:off x="2526673" y="157239"/>
          <a:ext cx="603716" cy="2027210"/>
        </a:xfrm>
        <a:prstGeom prst="round2SameRect">
          <a:avLst/>
        </a:prstGeom>
        <a:solidFill>
          <a:schemeClr val="accent3">
            <a:tint val="40000"/>
            <a:alpha val="90000"/>
            <a:hueOff val="0"/>
            <a:satOff val="0"/>
            <a:lumOff val="0"/>
            <a:alphaOff val="0"/>
          </a:schemeClr>
        </a:solidFill>
        <a:ln w="254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Char char="••"/>
          </a:pPr>
          <a:r>
            <a:rPr lang="ru-RU" sz="1200" b="1" kern="1200" dirty="0" smtClean="0">
              <a:solidFill>
                <a:schemeClr val="tx1"/>
              </a:solidFill>
              <a:latin typeface="Times New Roman" panose="02020603050405020304" pitchFamily="18" charset="0"/>
              <a:cs typeface="Times New Roman" panose="02020603050405020304" pitchFamily="18" charset="0"/>
            </a:rPr>
            <a:t>1804 человек</a:t>
          </a:r>
          <a:endParaRPr lang="ru-RU" sz="1200" b="1" kern="1200" dirty="0">
            <a:solidFill>
              <a:schemeClr val="tx1"/>
            </a:solidFill>
            <a:latin typeface="Times New Roman" panose="02020603050405020304" pitchFamily="18" charset="0"/>
            <a:cs typeface="Times New Roman" panose="02020603050405020304" pitchFamily="18" charset="0"/>
          </a:endParaRPr>
        </a:p>
      </dsp:txBody>
      <dsp:txXfrm rot="-5400000">
        <a:off x="1814927" y="898457"/>
        <a:ext cx="1997739" cy="544774"/>
      </dsp:txXfrm>
    </dsp:sp>
    <dsp:sp modelId="{FBA3F7AA-8A16-42A0-B324-B68D50C0E02B}">
      <dsp:nvSpPr>
        <dsp:cNvPr id="0" name=""/>
        <dsp:cNvSpPr/>
      </dsp:nvSpPr>
      <dsp:spPr>
        <a:xfrm>
          <a:off x="916" y="793521"/>
          <a:ext cx="1814010" cy="754646"/>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lvl="0" algn="ctr" defTabSz="533400">
            <a:lnSpc>
              <a:spcPct val="90000"/>
            </a:lnSpc>
            <a:spcBef>
              <a:spcPct val="0"/>
            </a:spcBef>
            <a:spcAft>
              <a:spcPct val="35000"/>
            </a:spcAft>
          </a:pPr>
          <a:r>
            <a:rPr lang="ru-RU" sz="1200" b="1" kern="1200" dirty="0" smtClean="0">
              <a:solidFill>
                <a:schemeClr val="bg1"/>
              </a:solidFill>
              <a:latin typeface="Times New Roman" panose="02020603050405020304" pitchFamily="18" charset="0"/>
              <a:cs typeface="Times New Roman" panose="02020603050405020304" pitchFamily="18" charset="0"/>
            </a:rPr>
            <a:t>Общеобразовательные учреждения</a:t>
          </a:r>
        </a:p>
        <a:p>
          <a:pPr lvl="0" algn="ctr" defTabSz="533400">
            <a:lnSpc>
              <a:spcPct val="90000"/>
            </a:lnSpc>
            <a:spcBef>
              <a:spcPct val="0"/>
            </a:spcBef>
            <a:spcAft>
              <a:spcPct val="35000"/>
            </a:spcAft>
          </a:pPr>
          <a:r>
            <a:rPr lang="ru-RU" sz="1200" b="1" kern="1200" dirty="0" smtClean="0">
              <a:solidFill>
                <a:schemeClr val="bg1"/>
              </a:solidFill>
              <a:latin typeface="Times New Roman" panose="02020603050405020304" pitchFamily="18" charset="0"/>
              <a:cs typeface="Times New Roman" panose="02020603050405020304" pitchFamily="18" charset="0"/>
            </a:rPr>
            <a:t>4 учреждения</a:t>
          </a:r>
          <a:endParaRPr lang="ru-RU" sz="1200" b="1" kern="1200" dirty="0">
            <a:solidFill>
              <a:schemeClr val="bg1"/>
            </a:solidFill>
            <a:latin typeface="Times New Roman" panose="02020603050405020304" pitchFamily="18" charset="0"/>
            <a:cs typeface="Times New Roman" panose="02020603050405020304" pitchFamily="18" charset="0"/>
          </a:endParaRPr>
        </a:p>
      </dsp:txBody>
      <dsp:txXfrm>
        <a:off x="37755" y="830360"/>
        <a:ext cx="1740332" cy="680968"/>
      </dsp:txXfrm>
    </dsp:sp>
    <dsp:sp modelId="{3B82A175-CF81-41E2-84FF-4005AD735812}">
      <dsp:nvSpPr>
        <dsp:cNvPr id="0" name=""/>
        <dsp:cNvSpPr/>
      </dsp:nvSpPr>
      <dsp:spPr>
        <a:xfrm rot="5400000">
          <a:off x="2521119" y="956995"/>
          <a:ext cx="603716" cy="2027210"/>
        </a:xfrm>
        <a:prstGeom prst="round2SameRect">
          <a:avLst/>
        </a:prstGeom>
        <a:solidFill>
          <a:schemeClr val="accent4">
            <a:tint val="40000"/>
            <a:alpha val="90000"/>
            <a:hueOff val="0"/>
            <a:satOff val="0"/>
            <a:lumOff val="0"/>
            <a:alphaOff val="0"/>
          </a:schemeClr>
        </a:solidFill>
        <a:ln w="25400"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Char char="••"/>
          </a:pPr>
          <a:r>
            <a:rPr lang="ru-RU" sz="1200" b="1" kern="1200" dirty="0" smtClean="0">
              <a:solidFill>
                <a:schemeClr val="tx1"/>
              </a:solidFill>
              <a:latin typeface="Times New Roman" panose="02020603050405020304" pitchFamily="18" charset="0"/>
              <a:cs typeface="Times New Roman" panose="02020603050405020304" pitchFamily="18" charset="0"/>
            </a:rPr>
            <a:t>292 человека</a:t>
          </a:r>
          <a:endParaRPr lang="ru-RU" sz="1200" b="1" kern="1200" dirty="0">
            <a:solidFill>
              <a:schemeClr val="tx1"/>
            </a:solidFill>
            <a:latin typeface="Times New Roman" panose="02020603050405020304" pitchFamily="18" charset="0"/>
            <a:cs typeface="Times New Roman" panose="02020603050405020304" pitchFamily="18" charset="0"/>
          </a:endParaRPr>
        </a:p>
      </dsp:txBody>
      <dsp:txXfrm rot="-5400000">
        <a:off x="1809373" y="1698213"/>
        <a:ext cx="1997739" cy="544774"/>
      </dsp:txXfrm>
    </dsp:sp>
    <dsp:sp modelId="{93960D03-0299-4C17-9AE3-FFF5FD42DDB4}">
      <dsp:nvSpPr>
        <dsp:cNvPr id="0" name=""/>
        <dsp:cNvSpPr/>
      </dsp:nvSpPr>
      <dsp:spPr>
        <a:xfrm>
          <a:off x="916" y="1585900"/>
          <a:ext cx="1813998" cy="754646"/>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lvl="0" algn="ctr" defTabSz="533400">
            <a:lnSpc>
              <a:spcPct val="90000"/>
            </a:lnSpc>
            <a:spcBef>
              <a:spcPct val="0"/>
            </a:spcBef>
            <a:spcAft>
              <a:spcPct val="35000"/>
            </a:spcAft>
          </a:pPr>
          <a:r>
            <a:rPr lang="ru-RU" sz="1200" b="1" kern="1200" dirty="0" smtClean="0">
              <a:solidFill>
                <a:schemeClr val="tx1"/>
              </a:solidFill>
              <a:latin typeface="Times New Roman" panose="02020603050405020304" pitchFamily="18" charset="0"/>
              <a:cs typeface="Times New Roman" panose="02020603050405020304" pitchFamily="18" charset="0"/>
            </a:rPr>
            <a:t>Учреждения дополнительного образования</a:t>
          </a:r>
        </a:p>
        <a:p>
          <a:pPr lvl="0" algn="ctr" defTabSz="533400">
            <a:lnSpc>
              <a:spcPct val="90000"/>
            </a:lnSpc>
            <a:spcBef>
              <a:spcPct val="0"/>
            </a:spcBef>
            <a:spcAft>
              <a:spcPct val="35000"/>
            </a:spcAft>
          </a:pPr>
          <a:r>
            <a:rPr lang="ru-RU" sz="1200" b="1" kern="1200" dirty="0" smtClean="0">
              <a:solidFill>
                <a:schemeClr val="tx1"/>
              </a:solidFill>
              <a:latin typeface="Times New Roman" panose="02020603050405020304" pitchFamily="18" charset="0"/>
              <a:cs typeface="Times New Roman" panose="02020603050405020304" pitchFamily="18" charset="0"/>
            </a:rPr>
            <a:t>1 учреждение</a:t>
          </a:r>
          <a:endParaRPr lang="ru-RU" sz="1200" b="1" kern="1200" dirty="0">
            <a:solidFill>
              <a:schemeClr val="tx1"/>
            </a:solidFill>
            <a:latin typeface="Times New Roman" panose="02020603050405020304" pitchFamily="18" charset="0"/>
            <a:cs typeface="Times New Roman" panose="02020603050405020304" pitchFamily="18" charset="0"/>
          </a:endParaRPr>
        </a:p>
      </dsp:txBody>
      <dsp:txXfrm>
        <a:off x="37755" y="1622739"/>
        <a:ext cx="1740320" cy="680968"/>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699B7E-16AF-482C-9DD0-238F70C9E544}">
      <dsp:nvSpPr>
        <dsp:cNvPr id="0" name=""/>
        <dsp:cNvSpPr/>
      </dsp:nvSpPr>
      <dsp:spPr>
        <a:xfrm>
          <a:off x="1295" y="216601"/>
          <a:ext cx="1807759" cy="1724607"/>
        </a:xfrm>
        <a:prstGeom prst="roundRect">
          <a:avLst>
            <a:gd name="adj" fmla="val 10000"/>
          </a:avLst>
        </a:prstGeom>
        <a:gradFill rotWithShape="0">
          <a:gsLst>
            <a:gs pos="0">
              <a:schemeClr val="accent2">
                <a:hueOff val="0"/>
                <a:satOff val="0"/>
                <a:lumOff val="0"/>
                <a:alphaOff val="0"/>
                <a:tint val="70000"/>
                <a:satMod val="130000"/>
              </a:schemeClr>
            </a:gs>
            <a:gs pos="43000">
              <a:schemeClr val="accent2">
                <a:hueOff val="0"/>
                <a:satOff val="0"/>
                <a:lumOff val="0"/>
                <a:alphaOff val="0"/>
                <a:tint val="44000"/>
                <a:satMod val="165000"/>
              </a:schemeClr>
            </a:gs>
            <a:gs pos="93000">
              <a:schemeClr val="accent2">
                <a:hueOff val="0"/>
                <a:satOff val="0"/>
                <a:lumOff val="0"/>
                <a:alphaOff val="0"/>
                <a:tint val="15000"/>
                <a:satMod val="165000"/>
              </a:schemeClr>
            </a:gs>
            <a:gs pos="100000">
              <a:schemeClr val="accent2">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anose="02020603050405020304" pitchFamily="18" charset="0"/>
              <a:cs typeface="Times New Roman" panose="02020603050405020304" pitchFamily="18" charset="0"/>
            </a:rPr>
            <a:t>Строительство жилых домов в с. Горнозаводск</a:t>
          </a:r>
          <a:endParaRPr lang="ru-RU" sz="1200" kern="1200" dirty="0">
            <a:latin typeface="Times New Roman" panose="02020603050405020304" pitchFamily="18" charset="0"/>
            <a:cs typeface="Times New Roman" panose="02020603050405020304" pitchFamily="18" charset="0"/>
          </a:endParaRPr>
        </a:p>
      </dsp:txBody>
      <dsp:txXfrm>
        <a:off x="51807" y="267113"/>
        <a:ext cx="1706735" cy="1623583"/>
      </dsp:txXfrm>
    </dsp:sp>
    <dsp:sp modelId="{1EC1AC71-E4E6-4B31-AA12-9F3BF48F4492}">
      <dsp:nvSpPr>
        <dsp:cNvPr id="0" name=""/>
        <dsp:cNvSpPr/>
      </dsp:nvSpPr>
      <dsp:spPr>
        <a:xfrm rot="5400000">
          <a:off x="865630" y="1980753"/>
          <a:ext cx="79089" cy="79089"/>
        </a:xfrm>
        <a:prstGeom prst="rightArrow">
          <a:avLst>
            <a:gd name="adj1" fmla="val 66700"/>
            <a:gd name="adj2" fmla="val 50000"/>
          </a:avLst>
        </a:prstGeom>
        <a:gradFill rotWithShape="0">
          <a:gsLst>
            <a:gs pos="0">
              <a:schemeClr val="accent2">
                <a:hueOff val="0"/>
                <a:satOff val="0"/>
                <a:lumOff val="0"/>
                <a:alphaOff val="0"/>
                <a:tint val="70000"/>
                <a:satMod val="130000"/>
              </a:schemeClr>
            </a:gs>
            <a:gs pos="43000">
              <a:schemeClr val="accent2">
                <a:hueOff val="0"/>
                <a:satOff val="0"/>
                <a:lumOff val="0"/>
                <a:alphaOff val="0"/>
                <a:tint val="44000"/>
                <a:satMod val="165000"/>
              </a:schemeClr>
            </a:gs>
            <a:gs pos="93000">
              <a:schemeClr val="accent2">
                <a:hueOff val="0"/>
                <a:satOff val="0"/>
                <a:lumOff val="0"/>
                <a:alphaOff val="0"/>
                <a:tint val="15000"/>
                <a:satMod val="165000"/>
              </a:schemeClr>
            </a:gs>
            <a:gs pos="100000">
              <a:schemeClr val="accent2">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alpha val="48000"/>
              <a:satMod val="105000"/>
            </a:schemeClr>
          </a:outerShdw>
        </a:effectLst>
      </dsp:spPr>
      <dsp:style>
        <a:lnRef idx="0">
          <a:scrgbClr r="0" g="0" b="0"/>
        </a:lnRef>
        <a:fillRef idx="2">
          <a:scrgbClr r="0" g="0" b="0"/>
        </a:fillRef>
        <a:effectRef idx="1">
          <a:scrgbClr r="0" g="0" b="0"/>
        </a:effectRef>
        <a:fontRef idx="minor">
          <a:schemeClr val="dk1"/>
        </a:fontRef>
      </dsp:style>
    </dsp:sp>
    <dsp:sp modelId="{4B15F16C-D2FA-49C8-99F0-65228845651E}">
      <dsp:nvSpPr>
        <dsp:cNvPr id="0" name=""/>
        <dsp:cNvSpPr/>
      </dsp:nvSpPr>
      <dsp:spPr>
        <a:xfrm>
          <a:off x="1295" y="2099387"/>
          <a:ext cx="1807759" cy="2358299"/>
        </a:xfrm>
        <a:prstGeom prst="roundRect">
          <a:avLst>
            <a:gd name="adj" fmla="val 10000"/>
          </a:avLst>
        </a:prstGeom>
        <a:solidFill>
          <a:schemeClr val="accent2">
            <a:tint val="40000"/>
            <a:alpha val="90000"/>
            <a:hueOff val="0"/>
            <a:satOff val="0"/>
            <a:lumOff val="0"/>
            <a:alphaOff val="0"/>
          </a:schemeClr>
        </a:solidFill>
        <a:ln w="9525" cap="flat" cmpd="sng" algn="ctr">
          <a:solidFill>
            <a:schemeClr val="accent2">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315,2 млн. руб.</a:t>
          </a:r>
        </a:p>
        <a:p>
          <a:pPr lvl="0" algn="ctr" defTabSz="533400">
            <a:lnSpc>
              <a:spcPct val="90000"/>
            </a:lnSpc>
            <a:spcBef>
              <a:spcPct val="0"/>
            </a:spcBef>
            <a:spcAft>
              <a:spcPct val="35000"/>
            </a:spcAft>
          </a:pPr>
          <a:r>
            <a:rPr lang="ru-RU" sz="1200" b="0" u="sng" kern="1200" dirty="0" smtClean="0">
              <a:latin typeface="Times New Roman" panose="02020603050405020304" pitchFamily="18" charset="0"/>
              <a:cs typeface="Times New Roman" panose="02020603050405020304" pitchFamily="18" charset="0"/>
            </a:rPr>
            <a:t>Областной бюджет:</a:t>
          </a:r>
        </a:p>
        <a:p>
          <a:pPr lvl="0" algn="ctr" defTabSz="533400">
            <a:lnSpc>
              <a:spcPct val="90000"/>
            </a:lnSpc>
            <a:spcBef>
              <a:spcPct val="0"/>
            </a:spcBef>
            <a:spcAft>
              <a:spcPct val="35000"/>
            </a:spcAft>
          </a:pPr>
          <a:r>
            <a:rPr lang="ru-RU" sz="1200" b="0" kern="1200" dirty="0" smtClean="0">
              <a:latin typeface="Times New Roman" panose="02020603050405020304" pitchFamily="18" charset="0"/>
              <a:cs typeface="Times New Roman" panose="02020603050405020304" pitchFamily="18" charset="0"/>
            </a:rPr>
            <a:t>2018 – 88,3 млн. руб. </a:t>
          </a:r>
        </a:p>
        <a:p>
          <a:pPr lvl="0" algn="ctr" defTabSz="533400">
            <a:lnSpc>
              <a:spcPct val="90000"/>
            </a:lnSpc>
            <a:spcBef>
              <a:spcPct val="0"/>
            </a:spcBef>
            <a:spcAft>
              <a:spcPct val="35000"/>
            </a:spcAft>
          </a:pPr>
          <a:r>
            <a:rPr lang="ru-RU" sz="1200" b="0" kern="1200" dirty="0" smtClean="0">
              <a:latin typeface="Times New Roman" panose="02020603050405020304" pitchFamily="18" charset="0"/>
              <a:cs typeface="Times New Roman" panose="02020603050405020304" pitchFamily="18" charset="0"/>
            </a:rPr>
            <a:t>2019 – 216,3 млн. руб.</a:t>
          </a:r>
        </a:p>
        <a:p>
          <a:pPr lvl="0" algn="ctr" defTabSz="533400">
            <a:lnSpc>
              <a:spcPct val="90000"/>
            </a:lnSpc>
            <a:spcBef>
              <a:spcPct val="0"/>
            </a:spcBef>
            <a:spcAft>
              <a:spcPct val="35000"/>
            </a:spcAft>
          </a:pPr>
          <a:r>
            <a:rPr lang="ru-RU" sz="1200" b="0" u="sng" kern="1200" dirty="0" smtClean="0">
              <a:latin typeface="Times New Roman" panose="02020603050405020304" pitchFamily="18" charset="0"/>
              <a:cs typeface="Times New Roman" panose="02020603050405020304" pitchFamily="18" charset="0"/>
            </a:rPr>
            <a:t>Местный бюджет:</a:t>
          </a:r>
        </a:p>
        <a:p>
          <a:pPr lvl="0" algn="ctr" defTabSz="533400">
            <a:lnSpc>
              <a:spcPct val="90000"/>
            </a:lnSpc>
            <a:spcBef>
              <a:spcPct val="0"/>
            </a:spcBef>
            <a:spcAft>
              <a:spcPct val="35000"/>
            </a:spcAft>
          </a:pPr>
          <a:r>
            <a:rPr lang="ru-RU" sz="1200" b="0" u="none" kern="1200" dirty="0" smtClean="0">
              <a:latin typeface="Times New Roman" panose="02020603050405020304" pitchFamily="18" charset="0"/>
              <a:cs typeface="Times New Roman" panose="02020603050405020304" pitchFamily="18" charset="0"/>
            </a:rPr>
            <a:t>2018 – 0,9 млн. руб.</a:t>
          </a:r>
        </a:p>
        <a:p>
          <a:pPr lvl="0" algn="ctr" defTabSz="533400">
            <a:lnSpc>
              <a:spcPct val="90000"/>
            </a:lnSpc>
            <a:spcBef>
              <a:spcPct val="0"/>
            </a:spcBef>
            <a:spcAft>
              <a:spcPct val="35000"/>
            </a:spcAft>
          </a:pPr>
          <a:r>
            <a:rPr lang="ru-RU" sz="1200" b="0" u="none" kern="1200" dirty="0" smtClean="0">
              <a:latin typeface="Times New Roman" panose="02020603050405020304" pitchFamily="18" charset="0"/>
              <a:cs typeface="Times New Roman" panose="02020603050405020304" pitchFamily="18" charset="0"/>
            </a:rPr>
            <a:t>2019 – 9,7 млн. руб.</a:t>
          </a:r>
        </a:p>
        <a:p>
          <a:pPr lvl="0" algn="ctr" defTabSz="533400">
            <a:lnSpc>
              <a:spcPct val="90000"/>
            </a:lnSpc>
            <a:spcBef>
              <a:spcPct val="0"/>
            </a:spcBef>
            <a:spcAft>
              <a:spcPct val="35000"/>
            </a:spcAft>
          </a:pPr>
          <a:r>
            <a:rPr lang="ru-RU" sz="1200" b="0" u="none" kern="1200" dirty="0" smtClean="0">
              <a:latin typeface="Times New Roman" panose="02020603050405020304" pitchFamily="18" charset="0"/>
              <a:cs typeface="Times New Roman" panose="02020603050405020304" pitchFamily="18" charset="0"/>
            </a:rPr>
            <a:t>Срок строительства: 2018-2019 гг</a:t>
          </a:r>
          <a:r>
            <a:rPr lang="ru-RU" sz="1200" b="0" u="none" kern="1200" dirty="0" smtClean="0">
              <a:latin typeface="Times New Roman" panose="02020603050405020304" pitchFamily="18" charset="0"/>
              <a:cs typeface="Times New Roman" panose="02020603050405020304" pitchFamily="18" charset="0"/>
            </a:rPr>
            <a:t>.</a:t>
          </a:r>
        </a:p>
        <a:p>
          <a:pPr lvl="0" algn="ctr" defTabSz="533400">
            <a:lnSpc>
              <a:spcPct val="90000"/>
            </a:lnSpc>
            <a:spcBef>
              <a:spcPct val="0"/>
            </a:spcBef>
            <a:spcAft>
              <a:spcPct val="35000"/>
            </a:spcAft>
          </a:pPr>
          <a:r>
            <a:rPr lang="ru-RU" sz="1200" b="0" u="none" kern="1200" dirty="0" smtClean="0">
              <a:latin typeface="Times New Roman" panose="02020603050405020304" pitchFamily="18" charset="0"/>
              <a:cs typeface="Times New Roman" panose="02020603050405020304" pitchFamily="18" charset="0"/>
            </a:rPr>
            <a:t>Объект введен в эксплуатацию в 2019 г.</a:t>
          </a:r>
          <a:endParaRPr lang="ru-RU" sz="1200" b="0" u="none" kern="1200" dirty="0">
            <a:latin typeface="Times New Roman" panose="02020603050405020304" pitchFamily="18" charset="0"/>
            <a:cs typeface="Times New Roman" panose="02020603050405020304" pitchFamily="18" charset="0"/>
          </a:endParaRPr>
        </a:p>
      </dsp:txBody>
      <dsp:txXfrm>
        <a:off x="54242" y="2152334"/>
        <a:ext cx="1701865" cy="2252405"/>
      </dsp:txXfrm>
    </dsp:sp>
    <dsp:sp modelId="{FDC7484D-50BD-4945-AC7D-EBB7C654EB8B}">
      <dsp:nvSpPr>
        <dsp:cNvPr id="0" name=""/>
        <dsp:cNvSpPr/>
      </dsp:nvSpPr>
      <dsp:spPr>
        <a:xfrm>
          <a:off x="2062141" y="216601"/>
          <a:ext cx="1807759" cy="1724602"/>
        </a:xfrm>
        <a:prstGeom prst="roundRect">
          <a:avLst>
            <a:gd name="adj" fmla="val 10000"/>
          </a:avLst>
        </a:prstGeom>
        <a:gradFill rotWithShape="0">
          <a:gsLst>
            <a:gs pos="0">
              <a:schemeClr val="accent2">
                <a:hueOff val="-279374"/>
                <a:satOff val="-3219"/>
                <a:lumOff val="720"/>
                <a:alphaOff val="0"/>
                <a:tint val="70000"/>
                <a:satMod val="130000"/>
              </a:schemeClr>
            </a:gs>
            <a:gs pos="43000">
              <a:schemeClr val="accent2">
                <a:hueOff val="-279374"/>
                <a:satOff val="-3219"/>
                <a:lumOff val="720"/>
                <a:alphaOff val="0"/>
                <a:tint val="44000"/>
                <a:satMod val="165000"/>
              </a:schemeClr>
            </a:gs>
            <a:gs pos="93000">
              <a:schemeClr val="accent2">
                <a:hueOff val="-279374"/>
                <a:satOff val="-3219"/>
                <a:lumOff val="720"/>
                <a:alphaOff val="0"/>
                <a:tint val="15000"/>
                <a:satMod val="165000"/>
              </a:schemeClr>
            </a:gs>
            <a:gs pos="100000">
              <a:schemeClr val="accent2">
                <a:hueOff val="-279374"/>
                <a:satOff val="-3219"/>
                <a:lumOff val="720"/>
                <a:alphaOff val="0"/>
                <a:tint val="5000"/>
                <a:satMod val="250000"/>
              </a:schemeClr>
            </a:gs>
          </a:gsLst>
          <a:path path="circle">
            <a:fillToRect l="50000" t="130000" r="50000" b="-30000"/>
          </a:path>
        </a:gradFill>
        <a:ln>
          <a:noFill/>
        </a:ln>
        <a:effectLst>
          <a:outerShdw blurRad="57150" dist="38100" dir="5400000" algn="ctr" rotWithShape="0">
            <a:schemeClr val="accent2">
              <a:hueOff val="-279374"/>
              <a:satOff val="-3219"/>
              <a:lumOff val="720"/>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anose="02020603050405020304" pitchFamily="18" charset="0"/>
              <a:cs typeface="Times New Roman" panose="02020603050405020304" pitchFamily="18" charset="0"/>
            </a:rPr>
            <a:t>Обустройство рекреационного парка со смотровой площадкой по ул. Береговой в г. Невельске</a:t>
          </a:r>
          <a:endParaRPr lang="ru-RU" sz="1200" kern="1200" dirty="0">
            <a:latin typeface="Times New Roman" panose="02020603050405020304" pitchFamily="18" charset="0"/>
            <a:cs typeface="Times New Roman" panose="02020603050405020304" pitchFamily="18" charset="0"/>
          </a:endParaRPr>
        </a:p>
      </dsp:txBody>
      <dsp:txXfrm>
        <a:off x="2112653" y="267113"/>
        <a:ext cx="1706735" cy="1623578"/>
      </dsp:txXfrm>
    </dsp:sp>
    <dsp:sp modelId="{59342001-4C8A-4C6F-89E8-932EC6701D84}">
      <dsp:nvSpPr>
        <dsp:cNvPr id="0" name=""/>
        <dsp:cNvSpPr/>
      </dsp:nvSpPr>
      <dsp:spPr>
        <a:xfrm rot="5400000">
          <a:off x="2926476" y="1980748"/>
          <a:ext cx="79089" cy="79089"/>
        </a:xfrm>
        <a:prstGeom prst="rightArrow">
          <a:avLst>
            <a:gd name="adj1" fmla="val 66700"/>
            <a:gd name="adj2" fmla="val 50000"/>
          </a:avLst>
        </a:prstGeom>
        <a:gradFill rotWithShape="0">
          <a:gsLst>
            <a:gs pos="0">
              <a:schemeClr val="accent2">
                <a:hueOff val="-279374"/>
                <a:satOff val="-3219"/>
                <a:lumOff val="720"/>
                <a:alphaOff val="0"/>
                <a:tint val="70000"/>
                <a:satMod val="130000"/>
              </a:schemeClr>
            </a:gs>
            <a:gs pos="43000">
              <a:schemeClr val="accent2">
                <a:hueOff val="-279374"/>
                <a:satOff val="-3219"/>
                <a:lumOff val="720"/>
                <a:alphaOff val="0"/>
                <a:tint val="44000"/>
                <a:satMod val="165000"/>
              </a:schemeClr>
            </a:gs>
            <a:gs pos="93000">
              <a:schemeClr val="accent2">
                <a:hueOff val="-279374"/>
                <a:satOff val="-3219"/>
                <a:lumOff val="720"/>
                <a:alphaOff val="0"/>
                <a:tint val="15000"/>
                <a:satMod val="165000"/>
              </a:schemeClr>
            </a:gs>
            <a:gs pos="100000">
              <a:schemeClr val="accent2">
                <a:hueOff val="-279374"/>
                <a:satOff val="-3219"/>
                <a:lumOff val="720"/>
                <a:alphaOff val="0"/>
                <a:tint val="5000"/>
                <a:satMod val="250000"/>
              </a:schemeClr>
            </a:gs>
          </a:gsLst>
          <a:path path="circle">
            <a:fillToRect l="50000" t="130000" r="50000" b="-30000"/>
          </a:path>
        </a:gradFill>
        <a:ln>
          <a:noFill/>
        </a:ln>
        <a:effectLst>
          <a:outerShdw blurRad="57150" dist="38100" dir="5400000" algn="ctr" rotWithShape="0">
            <a:schemeClr val="accent2">
              <a:hueOff val="-279374"/>
              <a:satOff val="-3219"/>
              <a:lumOff val="720"/>
              <a:alphaOff val="0"/>
              <a:shade val="9000"/>
              <a:alpha val="48000"/>
              <a:satMod val="105000"/>
            </a:schemeClr>
          </a:outerShdw>
        </a:effectLst>
      </dsp:spPr>
      <dsp:style>
        <a:lnRef idx="0">
          <a:scrgbClr r="0" g="0" b="0"/>
        </a:lnRef>
        <a:fillRef idx="2">
          <a:scrgbClr r="0" g="0" b="0"/>
        </a:fillRef>
        <a:effectRef idx="1">
          <a:scrgbClr r="0" g="0" b="0"/>
        </a:effectRef>
        <a:fontRef idx="minor">
          <a:schemeClr val="dk1"/>
        </a:fontRef>
      </dsp:style>
    </dsp:sp>
    <dsp:sp modelId="{AD9BB705-180A-4903-9CBA-B0E7C567BE4F}">
      <dsp:nvSpPr>
        <dsp:cNvPr id="0" name=""/>
        <dsp:cNvSpPr/>
      </dsp:nvSpPr>
      <dsp:spPr>
        <a:xfrm>
          <a:off x="2062141" y="2099382"/>
          <a:ext cx="1807759" cy="2358294"/>
        </a:xfrm>
        <a:prstGeom prst="roundRect">
          <a:avLst>
            <a:gd name="adj" fmla="val 10000"/>
          </a:avLst>
        </a:prstGeom>
        <a:solidFill>
          <a:schemeClr val="accent2">
            <a:tint val="40000"/>
            <a:alpha val="90000"/>
            <a:hueOff val="-484193"/>
            <a:satOff val="-44"/>
            <a:lumOff val="13"/>
            <a:alphaOff val="0"/>
          </a:schemeClr>
        </a:solidFill>
        <a:ln w="9525" cap="flat" cmpd="sng" algn="ctr">
          <a:solidFill>
            <a:schemeClr val="accent2">
              <a:tint val="40000"/>
              <a:alpha val="90000"/>
              <a:hueOff val="-484193"/>
              <a:satOff val="-44"/>
              <a:lumOff val="13"/>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100,0 </a:t>
          </a:r>
          <a:r>
            <a:rPr lang="ru-RU" sz="1200" b="1" kern="1200" dirty="0" smtClean="0">
              <a:latin typeface="Times New Roman" panose="02020603050405020304" pitchFamily="18" charset="0"/>
              <a:cs typeface="Times New Roman" panose="02020603050405020304" pitchFamily="18" charset="0"/>
            </a:rPr>
            <a:t>млн. руб.</a:t>
          </a:r>
        </a:p>
        <a:p>
          <a:pPr lvl="0" algn="ctr" defTabSz="533400">
            <a:lnSpc>
              <a:spcPct val="90000"/>
            </a:lnSpc>
            <a:spcBef>
              <a:spcPct val="0"/>
            </a:spcBef>
            <a:spcAft>
              <a:spcPct val="35000"/>
            </a:spcAft>
          </a:pPr>
          <a:r>
            <a:rPr lang="ru-RU" sz="1200" b="0" u="sng" kern="1200" dirty="0" smtClean="0">
              <a:latin typeface="Times New Roman" panose="02020603050405020304" pitchFamily="18" charset="0"/>
              <a:cs typeface="Times New Roman" panose="02020603050405020304" pitchFamily="18" charset="0"/>
            </a:rPr>
            <a:t>Областной бюджет:</a:t>
          </a:r>
        </a:p>
        <a:p>
          <a:pPr lvl="0" algn="ctr" defTabSz="533400">
            <a:lnSpc>
              <a:spcPct val="90000"/>
            </a:lnSpc>
            <a:spcBef>
              <a:spcPct val="0"/>
            </a:spcBef>
            <a:spcAft>
              <a:spcPct val="35000"/>
            </a:spcAft>
          </a:pPr>
          <a:r>
            <a:rPr lang="ru-RU" sz="1200" kern="1200" dirty="0" smtClean="0">
              <a:latin typeface="Times New Roman" panose="02020603050405020304" pitchFamily="18" charset="0"/>
              <a:cs typeface="Times New Roman" panose="02020603050405020304" pitchFamily="18" charset="0"/>
            </a:rPr>
            <a:t>2019 </a:t>
          </a:r>
          <a:r>
            <a:rPr lang="ru-RU" sz="1200" kern="1200" dirty="0" smtClean="0">
              <a:latin typeface="Times New Roman" panose="02020603050405020304" pitchFamily="18" charset="0"/>
              <a:cs typeface="Times New Roman" panose="02020603050405020304" pitchFamily="18" charset="0"/>
            </a:rPr>
            <a:t>– </a:t>
          </a:r>
          <a:r>
            <a:rPr lang="ru-RU" sz="1200" kern="1200" dirty="0" smtClean="0">
              <a:latin typeface="Times New Roman" panose="02020603050405020304" pitchFamily="18" charset="0"/>
              <a:cs typeface="Times New Roman" panose="02020603050405020304" pitchFamily="18" charset="0"/>
            </a:rPr>
            <a:t>99,0 </a:t>
          </a:r>
          <a:r>
            <a:rPr lang="ru-RU" sz="1200" kern="1200" dirty="0" smtClean="0">
              <a:latin typeface="Times New Roman" panose="02020603050405020304" pitchFamily="18" charset="0"/>
              <a:cs typeface="Times New Roman" panose="02020603050405020304" pitchFamily="18" charset="0"/>
            </a:rPr>
            <a:t>млн. руб.</a:t>
          </a:r>
        </a:p>
        <a:p>
          <a:pPr lvl="0" algn="ctr" defTabSz="533400">
            <a:lnSpc>
              <a:spcPct val="90000"/>
            </a:lnSpc>
            <a:spcBef>
              <a:spcPct val="0"/>
            </a:spcBef>
            <a:spcAft>
              <a:spcPct val="35000"/>
            </a:spcAft>
          </a:pPr>
          <a:r>
            <a:rPr lang="ru-RU" sz="1200" u="sng" kern="1200" dirty="0" smtClean="0">
              <a:latin typeface="Times New Roman" panose="02020603050405020304" pitchFamily="18" charset="0"/>
              <a:cs typeface="Times New Roman" panose="02020603050405020304" pitchFamily="18" charset="0"/>
            </a:rPr>
            <a:t>Местный бюджет:</a:t>
          </a:r>
        </a:p>
        <a:p>
          <a:pPr lvl="0" algn="ctr" defTabSz="533400">
            <a:lnSpc>
              <a:spcPct val="90000"/>
            </a:lnSpc>
            <a:spcBef>
              <a:spcPct val="0"/>
            </a:spcBef>
            <a:spcAft>
              <a:spcPct val="35000"/>
            </a:spcAft>
          </a:pPr>
          <a:r>
            <a:rPr lang="ru-RU" sz="1200" u="none" kern="1200" dirty="0" smtClean="0">
              <a:latin typeface="Times New Roman" panose="02020603050405020304" pitchFamily="18" charset="0"/>
              <a:cs typeface="Times New Roman" panose="02020603050405020304" pitchFamily="18" charset="0"/>
            </a:rPr>
            <a:t>2019 </a:t>
          </a:r>
          <a:r>
            <a:rPr lang="ru-RU" sz="1200" u="none" kern="1200" dirty="0" smtClean="0">
              <a:latin typeface="Times New Roman" panose="02020603050405020304" pitchFamily="18" charset="0"/>
              <a:cs typeface="Times New Roman" panose="02020603050405020304" pitchFamily="18" charset="0"/>
            </a:rPr>
            <a:t>– </a:t>
          </a:r>
          <a:r>
            <a:rPr lang="ru-RU" sz="1200" u="none" kern="1200" dirty="0" smtClean="0">
              <a:latin typeface="Times New Roman" panose="02020603050405020304" pitchFamily="18" charset="0"/>
              <a:cs typeface="Times New Roman" panose="02020603050405020304" pitchFamily="18" charset="0"/>
            </a:rPr>
            <a:t>1,0 млн</a:t>
          </a:r>
          <a:r>
            <a:rPr lang="ru-RU" sz="1200" u="none" kern="1200" dirty="0" smtClean="0">
              <a:latin typeface="Times New Roman" panose="02020603050405020304" pitchFamily="18" charset="0"/>
              <a:cs typeface="Times New Roman" panose="02020603050405020304" pitchFamily="18" charset="0"/>
            </a:rPr>
            <a:t>. руб.</a:t>
          </a:r>
        </a:p>
        <a:p>
          <a:pPr lvl="0" algn="ctr" defTabSz="533400">
            <a:lnSpc>
              <a:spcPct val="90000"/>
            </a:lnSpc>
            <a:spcBef>
              <a:spcPct val="0"/>
            </a:spcBef>
            <a:spcAft>
              <a:spcPct val="35000"/>
            </a:spcAft>
          </a:pPr>
          <a:r>
            <a:rPr lang="ru-RU" sz="1200" u="none" kern="1200" dirty="0" smtClean="0">
              <a:latin typeface="Times New Roman" panose="02020603050405020304" pitchFamily="18" charset="0"/>
              <a:cs typeface="Times New Roman" panose="02020603050405020304" pitchFamily="18" charset="0"/>
            </a:rPr>
            <a:t>Срок </a:t>
          </a:r>
          <a:r>
            <a:rPr lang="ru-RU" sz="1200" u="none" kern="1200" dirty="0" smtClean="0">
              <a:latin typeface="Times New Roman" panose="02020603050405020304" pitchFamily="18" charset="0"/>
              <a:cs typeface="Times New Roman" panose="02020603050405020304" pitchFamily="18" charset="0"/>
            </a:rPr>
            <a:t>строительство: </a:t>
          </a:r>
          <a:r>
            <a:rPr lang="ru-RU" sz="1200" u="none" kern="1200" dirty="0" smtClean="0">
              <a:latin typeface="Times New Roman" panose="02020603050405020304" pitchFamily="18" charset="0"/>
              <a:cs typeface="Times New Roman" panose="02020603050405020304" pitchFamily="18" charset="0"/>
            </a:rPr>
            <a:t>2019 г</a:t>
          </a:r>
          <a:r>
            <a:rPr lang="ru-RU" sz="1200" u="none" kern="1200" dirty="0" smtClean="0">
              <a:latin typeface="Times New Roman" panose="02020603050405020304" pitchFamily="18" charset="0"/>
              <a:cs typeface="Times New Roman" panose="02020603050405020304" pitchFamily="18" charset="0"/>
            </a:rPr>
            <a:t>.</a:t>
          </a:r>
        </a:p>
        <a:p>
          <a:pPr lvl="0" algn="ctr" defTabSz="533400">
            <a:lnSpc>
              <a:spcPct val="90000"/>
            </a:lnSpc>
            <a:spcBef>
              <a:spcPct val="0"/>
            </a:spcBef>
            <a:spcAft>
              <a:spcPct val="35000"/>
            </a:spcAft>
          </a:pPr>
          <a:r>
            <a:rPr lang="ru-RU" sz="1200" b="0" u="none" kern="1200" dirty="0" smtClean="0">
              <a:latin typeface="Times New Roman" panose="02020603050405020304" pitchFamily="18" charset="0"/>
              <a:cs typeface="Times New Roman" panose="02020603050405020304" pitchFamily="18" charset="0"/>
            </a:rPr>
            <a:t>Объект введен в эксплуатацию в </a:t>
          </a:r>
          <a:r>
            <a:rPr lang="ru-RU" sz="1200" b="0" u="none" kern="1200" dirty="0" smtClean="0">
              <a:latin typeface="Times New Roman" panose="02020603050405020304" pitchFamily="18" charset="0"/>
              <a:cs typeface="Times New Roman" panose="02020603050405020304" pitchFamily="18" charset="0"/>
            </a:rPr>
            <a:t>2019 </a:t>
          </a:r>
          <a:r>
            <a:rPr lang="ru-RU" sz="1200" b="0" u="none" kern="1200" dirty="0" smtClean="0">
              <a:latin typeface="Times New Roman" panose="02020603050405020304" pitchFamily="18" charset="0"/>
              <a:cs typeface="Times New Roman" panose="02020603050405020304" pitchFamily="18" charset="0"/>
            </a:rPr>
            <a:t>г.</a:t>
          </a:r>
          <a:endParaRPr lang="ru-RU" sz="1200" u="none" kern="1200" dirty="0">
            <a:latin typeface="Times New Roman" panose="02020603050405020304" pitchFamily="18" charset="0"/>
            <a:cs typeface="Times New Roman" panose="02020603050405020304" pitchFamily="18" charset="0"/>
          </a:endParaRPr>
        </a:p>
      </dsp:txBody>
      <dsp:txXfrm>
        <a:off x="2115088" y="2152329"/>
        <a:ext cx="1701865" cy="2252400"/>
      </dsp:txXfrm>
    </dsp:sp>
    <dsp:sp modelId="{17F75CE1-79A2-4A04-8DD0-DB165E3625A6}">
      <dsp:nvSpPr>
        <dsp:cNvPr id="0" name=""/>
        <dsp:cNvSpPr/>
      </dsp:nvSpPr>
      <dsp:spPr>
        <a:xfrm>
          <a:off x="4122987" y="216601"/>
          <a:ext cx="1807759" cy="1701490"/>
        </a:xfrm>
        <a:prstGeom prst="roundRect">
          <a:avLst>
            <a:gd name="adj" fmla="val 10000"/>
          </a:avLst>
        </a:prstGeom>
        <a:gradFill rotWithShape="0">
          <a:gsLst>
            <a:gs pos="0">
              <a:schemeClr val="accent2">
                <a:hueOff val="-558749"/>
                <a:satOff val="-6439"/>
                <a:lumOff val="1439"/>
                <a:alphaOff val="0"/>
                <a:tint val="70000"/>
                <a:satMod val="130000"/>
              </a:schemeClr>
            </a:gs>
            <a:gs pos="43000">
              <a:schemeClr val="accent2">
                <a:hueOff val="-558749"/>
                <a:satOff val="-6439"/>
                <a:lumOff val="1439"/>
                <a:alphaOff val="0"/>
                <a:tint val="44000"/>
                <a:satMod val="165000"/>
              </a:schemeClr>
            </a:gs>
            <a:gs pos="93000">
              <a:schemeClr val="accent2">
                <a:hueOff val="-558749"/>
                <a:satOff val="-6439"/>
                <a:lumOff val="1439"/>
                <a:alphaOff val="0"/>
                <a:tint val="15000"/>
                <a:satMod val="165000"/>
              </a:schemeClr>
            </a:gs>
            <a:gs pos="100000">
              <a:schemeClr val="accent2">
                <a:hueOff val="-558749"/>
                <a:satOff val="-6439"/>
                <a:lumOff val="1439"/>
                <a:alphaOff val="0"/>
                <a:tint val="5000"/>
                <a:satMod val="250000"/>
              </a:schemeClr>
            </a:gs>
          </a:gsLst>
          <a:path path="circle">
            <a:fillToRect l="50000" t="130000" r="50000" b="-30000"/>
          </a:path>
        </a:gradFill>
        <a:ln>
          <a:noFill/>
        </a:ln>
        <a:effectLst>
          <a:outerShdw blurRad="57150" dist="38100" dir="5400000" algn="ctr" rotWithShape="0">
            <a:schemeClr val="accent2">
              <a:hueOff val="-558749"/>
              <a:satOff val="-6439"/>
              <a:lumOff val="1439"/>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anose="02020603050405020304" pitchFamily="18" charset="0"/>
              <a:cs typeface="Times New Roman" panose="02020603050405020304" pitchFamily="18" charset="0"/>
            </a:rPr>
            <a:t>Строительство очистных сооружений в с. Горнозаводск, в т. ч. проектные работы. Третий пусковой комплекс. Очистные сооружения на 60 м3/</a:t>
          </a:r>
          <a:r>
            <a:rPr lang="ru-RU" sz="1200" kern="1200" dirty="0" err="1" smtClean="0">
              <a:latin typeface="Times New Roman" panose="02020603050405020304" pitchFamily="18" charset="0"/>
              <a:cs typeface="Times New Roman" panose="02020603050405020304" pitchFamily="18" charset="0"/>
            </a:rPr>
            <a:t>сут</a:t>
          </a:r>
          <a:r>
            <a:rPr lang="ru-RU" sz="1200" kern="1200" dirty="0" smtClean="0">
              <a:latin typeface="Times New Roman" panose="02020603050405020304" pitchFamily="18" charset="0"/>
              <a:cs typeface="Times New Roman" panose="02020603050405020304" pitchFamily="18" charset="0"/>
            </a:rPr>
            <a:t>., сети обеспечивающие канализацию объектов по ул. Кирпичной</a:t>
          </a:r>
          <a:endParaRPr lang="ru-RU" sz="1200" kern="1200" dirty="0">
            <a:latin typeface="Times New Roman" panose="02020603050405020304" pitchFamily="18" charset="0"/>
            <a:cs typeface="Times New Roman" panose="02020603050405020304" pitchFamily="18" charset="0"/>
          </a:endParaRPr>
        </a:p>
      </dsp:txBody>
      <dsp:txXfrm>
        <a:off x="4172822" y="266436"/>
        <a:ext cx="1708089" cy="1601820"/>
      </dsp:txXfrm>
    </dsp:sp>
    <dsp:sp modelId="{22E52C92-0365-4E2C-8172-97FDD8D6A494}">
      <dsp:nvSpPr>
        <dsp:cNvPr id="0" name=""/>
        <dsp:cNvSpPr/>
      </dsp:nvSpPr>
      <dsp:spPr>
        <a:xfrm rot="5400000">
          <a:off x="4987322" y="1957636"/>
          <a:ext cx="79089" cy="79089"/>
        </a:xfrm>
        <a:prstGeom prst="rightArrow">
          <a:avLst>
            <a:gd name="adj1" fmla="val 66700"/>
            <a:gd name="adj2" fmla="val 50000"/>
          </a:avLst>
        </a:prstGeom>
        <a:gradFill rotWithShape="0">
          <a:gsLst>
            <a:gs pos="0">
              <a:schemeClr val="accent2">
                <a:hueOff val="-558749"/>
                <a:satOff val="-6439"/>
                <a:lumOff val="1439"/>
                <a:alphaOff val="0"/>
                <a:tint val="70000"/>
                <a:satMod val="130000"/>
              </a:schemeClr>
            </a:gs>
            <a:gs pos="43000">
              <a:schemeClr val="accent2">
                <a:hueOff val="-558749"/>
                <a:satOff val="-6439"/>
                <a:lumOff val="1439"/>
                <a:alphaOff val="0"/>
                <a:tint val="44000"/>
                <a:satMod val="165000"/>
              </a:schemeClr>
            </a:gs>
            <a:gs pos="93000">
              <a:schemeClr val="accent2">
                <a:hueOff val="-558749"/>
                <a:satOff val="-6439"/>
                <a:lumOff val="1439"/>
                <a:alphaOff val="0"/>
                <a:tint val="15000"/>
                <a:satMod val="165000"/>
              </a:schemeClr>
            </a:gs>
            <a:gs pos="100000">
              <a:schemeClr val="accent2">
                <a:hueOff val="-558749"/>
                <a:satOff val="-6439"/>
                <a:lumOff val="1439"/>
                <a:alphaOff val="0"/>
                <a:tint val="5000"/>
                <a:satMod val="250000"/>
              </a:schemeClr>
            </a:gs>
          </a:gsLst>
          <a:path path="circle">
            <a:fillToRect l="50000" t="130000" r="50000" b="-30000"/>
          </a:path>
        </a:gradFill>
        <a:ln>
          <a:noFill/>
        </a:ln>
        <a:effectLst>
          <a:outerShdw blurRad="57150" dist="38100" dir="5400000" algn="ctr" rotWithShape="0">
            <a:schemeClr val="accent2">
              <a:hueOff val="-558749"/>
              <a:satOff val="-6439"/>
              <a:lumOff val="1439"/>
              <a:alphaOff val="0"/>
              <a:shade val="9000"/>
              <a:alpha val="48000"/>
              <a:satMod val="105000"/>
            </a:schemeClr>
          </a:outerShdw>
        </a:effectLst>
      </dsp:spPr>
      <dsp:style>
        <a:lnRef idx="0">
          <a:scrgbClr r="0" g="0" b="0"/>
        </a:lnRef>
        <a:fillRef idx="2">
          <a:scrgbClr r="0" g="0" b="0"/>
        </a:fillRef>
        <a:effectRef idx="1">
          <a:scrgbClr r="0" g="0" b="0"/>
        </a:effectRef>
        <a:fontRef idx="minor">
          <a:schemeClr val="dk1"/>
        </a:fontRef>
      </dsp:style>
    </dsp:sp>
    <dsp:sp modelId="{55C3E1BE-B7AC-4BAD-B655-CABD18B5EA14}">
      <dsp:nvSpPr>
        <dsp:cNvPr id="0" name=""/>
        <dsp:cNvSpPr/>
      </dsp:nvSpPr>
      <dsp:spPr>
        <a:xfrm>
          <a:off x="4122987" y="2076270"/>
          <a:ext cx="1807759" cy="2387647"/>
        </a:xfrm>
        <a:prstGeom prst="roundRect">
          <a:avLst>
            <a:gd name="adj" fmla="val 10000"/>
          </a:avLst>
        </a:prstGeom>
        <a:solidFill>
          <a:schemeClr val="accent2">
            <a:tint val="40000"/>
            <a:alpha val="90000"/>
            <a:hueOff val="-968386"/>
            <a:satOff val="-89"/>
            <a:lumOff val="26"/>
            <a:alphaOff val="0"/>
          </a:schemeClr>
        </a:solidFill>
        <a:ln w="9525" cap="flat" cmpd="sng" algn="ctr">
          <a:solidFill>
            <a:schemeClr val="accent2">
              <a:tint val="40000"/>
              <a:alpha val="90000"/>
              <a:hueOff val="-968386"/>
              <a:satOff val="-89"/>
              <a:lumOff val="26"/>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141,2 </a:t>
          </a:r>
          <a:r>
            <a:rPr lang="ru-RU" sz="1200" b="1" kern="1200" dirty="0" smtClean="0">
              <a:latin typeface="Times New Roman" panose="02020603050405020304" pitchFamily="18" charset="0"/>
              <a:cs typeface="Times New Roman" panose="02020603050405020304" pitchFamily="18" charset="0"/>
            </a:rPr>
            <a:t>млн. руб.</a:t>
          </a:r>
        </a:p>
        <a:p>
          <a:pPr lvl="0" algn="ctr" defTabSz="533400">
            <a:lnSpc>
              <a:spcPct val="90000"/>
            </a:lnSpc>
            <a:spcBef>
              <a:spcPct val="0"/>
            </a:spcBef>
            <a:spcAft>
              <a:spcPct val="35000"/>
            </a:spcAft>
          </a:pPr>
          <a:r>
            <a:rPr lang="ru-RU" sz="1200" b="0" u="sng" kern="1200" dirty="0" smtClean="0">
              <a:latin typeface="Times New Roman" panose="02020603050405020304" pitchFamily="18" charset="0"/>
              <a:cs typeface="Times New Roman" panose="02020603050405020304" pitchFamily="18" charset="0"/>
            </a:rPr>
            <a:t>Областной бюджет:</a:t>
          </a:r>
        </a:p>
        <a:p>
          <a:pPr lvl="0" algn="ctr" defTabSz="533400">
            <a:lnSpc>
              <a:spcPct val="90000"/>
            </a:lnSpc>
            <a:spcBef>
              <a:spcPct val="0"/>
            </a:spcBef>
            <a:spcAft>
              <a:spcPct val="35000"/>
            </a:spcAft>
          </a:pPr>
          <a:r>
            <a:rPr lang="ru-RU" sz="1200" b="0" u="none" kern="1200" dirty="0" smtClean="0">
              <a:latin typeface="Times New Roman" panose="02020603050405020304" pitchFamily="18" charset="0"/>
              <a:cs typeface="Times New Roman" panose="02020603050405020304" pitchFamily="18" charset="0"/>
            </a:rPr>
            <a:t>2019 </a:t>
          </a:r>
          <a:r>
            <a:rPr lang="ru-RU" sz="1200" b="0" u="none" kern="1200" dirty="0" smtClean="0">
              <a:latin typeface="Times New Roman" panose="02020603050405020304" pitchFamily="18" charset="0"/>
              <a:cs typeface="Times New Roman" panose="02020603050405020304" pitchFamily="18" charset="0"/>
            </a:rPr>
            <a:t>– </a:t>
          </a:r>
          <a:r>
            <a:rPr lang="ru-RU" sz="1200" b="0" u="none" kern="1200" dirty="0" smtClean="0">
              <a:latin typeface="Times New Roman" panose="02020603050405020304" pitchFamily="18" charset="0"/>
              <a:cs typeface="Times New Roman" panose="02020603050405020304" pitchFamily="18" charset="0"/>
            </a:rPr>
            <a:t>135,1 </a:t>
          </a:r>
          <a:r>
            <a:rPr lang="ru-RU" sz="1200" b="0" u="none" kern="1200" dirty="0" smtClean="0">
              <a:latin typeface="Times New Roman" panose="02020603050405020304" pitchFamily="18" charset="0"/>
              <a:cs typeface="Times New Roman" panose="02020603050405020304" pitchFamily="18" charset="0"/>
            </a:rPr>
            <a:t>млн. руб.</a:t>
          </a:r>
        </a:p>
        <a:p>
          <a:pPr lvl="0" algn="ctr" defTabSz="533400">
            <a:lnSpc>
              <a:spcPct val="90000"/>
            </a:lnSpc>
            <a:spcBef>
              <a:spcPct val="0"/>
            </a:spcBef>
            <a:spcAft>
              <a:spcPct val="35000"/>
            </a:spcAft>
          </a:pPr>
          <a:r>
            <a:rPr lang="ru-RU" sz="1200" b="0" u="sng" kern="1200" dirty="0" smtClean="0">
              <a:latin typeface="Times New Roman" panose="02020603050405020304" pitchFamily="18" charset="0"/>
              <a:cs typeface="Times New Roman" panose="02020603050405020304" pitchFamily="18" charset="0"/>
            </a:rPr>
            <a:t>Местный бюджет:</a:t>
          </a:r>
        </a:p>
        <a:p>
          <a:pPr lvl="0" algn="ctr" defTabSz="533400">
            <a:lnSpc>
              <a:spcPct val="90000"/>
            </a:lnSpc>
            <a:spcBef>
              <a:spcPct val="0"/>
            </a:spcBef>
            <a:spcAft>
              <a:spcPct val="35000"/>
            </a:spcAft>
          </a:pPr>
          <a:r>
            <a:rPr lang="ru-RU" sz="1200" b="0" u="none" kern="1200" dirty="0" smtClean="0">
              <a:latin typeface="Times New Roman" panose="02020603050405020304" pitchFamily="18" charset="0"/>
              <a:cs typeface="Times New Roman" panose="02020603050405020304" pitchFamily="18" charset="0"/>
            </a:rPr>
            <a:t>2019 </a:t>
          </a:r>
          <a:r>
            <a:rPr lang="ru-RU" sz="1200" b="0" u="none" kern="1200" dirty="0" smtClean="0">
              <a:latin typeface="Times New Roman" panose="02020603050405020304" pitchFamily="18" charset="0"/>
              <a:cs typeface="Times New Roman" panose="02020603050405020304" pitchFamily="18" charset="0"/>
            </a:rPr>
            <a:t>– </a:t>
          </a:r>
          <a:r>
            <a:rPr lang="ru-RU" sz="1200" b="0" u="none" kern="1200" dirty="0" smtClean="0">
              <a:latin typeface="Times New Roman" panose="02020603050405020304" pitchFamily="18" charset="0"/>
              <a:cs typeface="Times New Roman" panose="02020603050405020304" pitchFamily="18" charset="0"/>
            </a:rPr>
            <a:t>6,1 </a:t>
          </a:r>
          <a:r>
            <a:rPr lang="ru-RU" sz="1200" b="0" u="none" kern="1200" dirty="0" smtClean="0">
              <a:latin typeface="Times New Roman" panose="02020603050405020304" pitchFamily="18" charset="0"/>
              <a:cs typeface="Times New Roman" panose="02020603050405020304" pitchFamily="18" charset="0"/>
            </a:rPr>
            <a:t>млн. руб.</a:t>
          </a:r>
        </a:p>
        <a:p>
          <a:pPr lvl="0" algn="ctr" defTabSz="533400">
            <a:lnSpc>
              <a:spcPct val="90000"/>
            </a:lnSpc>
            <a:spcBef>
              <a:spcPct val="0"/>
            </a:spcBef>
            <a:spcAft>
              <a:spcPct val="35000"/>
            </a:spcAft>
          </a:pPr>
          <a:r>
            <a:rPr lang="ru-RU" sz="1200" b="0" u="none" kern="1200" dirty="0" smtClean="0">
              <a:latin typeface="Times New Roman" panose="02020603050405020304" pitchFamily="18" charset="0"/>
              <a:cs typeface="Times New Roman" panose="02020603050405020304" pitchFamily="18" charset="0"/>
            </a:rPr>
            <a:t>Срок строительства: </a:t>
          </a:r>
          <a:r>
            <a:rPr lang="ru-RU" sz="1200" b="0" u="none" kern="1200" dirty="0" smtClean="0">
              <a:latin typeface="Times New Roman" panose="02020603050405020304" pitchFamily="18" charset="0"/>
              <a:cs typeface="Times New Roman" panose="02020603050405020304" pitchFamily="18" charset="0"/>
            </a:rPr>
            <a:t>2019-2020г</a:t>
          </a:r>
          <a:r>
            <a:rPr lang="ru-RU" sz="1200" b="0" u="none" kern="1200" dirty="0" smtClean="0">
              <a:latin typeface="Times New Roman" panose="02020603050405020304" pitchFamily="18" charset="0"/>
              <a:cs typeface="Times New Roman" panose="02020603050405020304" pitchFamily="18" charset="0"/>
            </a:rPr>
            <a:t>.</a:t>
          </a:r>
        </a:p>
        <a:p>
          <a:pPr lvl="0" algn="ctr" defTabSz="533400">
            <a:lnSpc>
              <a:spcPct val="90000"/>
            </a:lnSpc>
            <a:spcBef>
              <a:spcPct val="0"/>
            </a:spcBef>
            <a:spcAft>
              <a:spcPct val="35000"/>
            </a:spcAft>
          </a:pPr>
          <a:r>
            <a:rPr lang="ru-RU" sz="1200" b="0" u="none" kern="1200" dirty="0" smtClean="0">
              <a:latin typeface="Times New Roman" panose="02020603050405020304" pitchFamily="18" charset="0"/>
              <a:cs typeface="Times New Roman" panose="02020603050405020304" pitchFamily="18" charset="0"/>
            </a:rPr>
            <a:t>Объект </a:t>
          </a:r>
          <a:r>
            <a:rPr lang="ru-RU" sz="1200" b="0" u="none" kern="1200" dirty="0" smtClean="0">
              <a:latin typeface="Times New Roman" panose="02020603050405020304" pitchFamily="18" charset="0"/>
              <a:cs typeface="Times New Roman" panose="02020603050405020304" pitchFamily="18" charset="0"/>
            </a:rPr>
            <a:t>планируется ввести </a:t>
          </a:r>
          <a:r>
            <a:rPr lang="ru-RU" sz="1200" b="0" u="none" kern="1200" dirty="0" smtClean="0">
              <a:latin typeface="Times New Roman" panose="02020603050405020304" pitchFamily="18" charset="0"/>
              <a:cs typeface="Times New Roman" panose="02020603050405020304" pitchFamily="18" charset="0"/>
            </a:rPr>
            <a:t>в эксплуатацию в </a:t>
          </a:r>
          <a:r>
            <a:rPr lang="ru-RU" sz="1200" b="0" u="none" kern="1200" dirty="0" smtClean="0">
              <a:latin typeface="Times New Roman" panose="02020603050405020304" pitchFamily="18" charset="0"/>
              <a:cs typeface="Times New Roman" panose="02020603050405020304" pitchFamily="18" charset="0"/>
            </a:rPr>
            <a:t>2020 </a:t>
          </a:r>
          <a:r>
            <a:rPr lang="ru-RU" sz="1200" b="0" u="none" kern="1200" dirty="0" smtClean="0">
              <a:latin typeface="Times New Roman" panose="02020603050405020304" pitchFamily="18" charset="0"/>
              <a:cs typeface="Times New Roman" panose="02020603050405020304" pitchFamily="18" charset="0"/>
            </a:rPr>
            <a:t>г.</a:t>
          </a:r>
          <a:endParaRPr lang="ru-RU" sz="1200" b="0" u="none" kern="1200" dirty="0">
            <a:latin typeface="Times New Roman" panose="02020603050405020304" pitchFamily="18" charset="0"/>
            <a:cs typeface="Times New Roman" panose="02020603050405020304" pitchFamily="18" charset="0"/>
          </a:endParaRPr>
        </a:p>
      </dsp:txBody>
      <dsp:txXfrm>
        <a:off x="4175934" y="2129217"/>
        <a:ext cx="1701865" cy="2281753"/>
      </dsp:txXfrm>
    </dsp:sp>
    <dsp:sp modelId="{C63BFF2F-18F9-4145-874E-ED5F56D8B0E7}">
      <dsp:nvSpPr>
        <dsp:cNvPr id="0" name=""/>
        <dsp:cNvSpPr/>
      </dsp:nvSpPr>
      <dsp:spPr>
        <a:xfrm>
          <a:off x="6183832" y="216601"/>
          <a:ext cx="1807759" cy="1747728"/>
        </a:xfrm>
        <a:prstGeom prst="roundRect">
          <a:avLst>
            <a:gd name="adj" fmla="val 10000"/>
          </a:avLst>
        </a:prstGeom>
        <a:gradFill rotWithShape="0">
          <a:gsLst>
            <a:gs pos="0">
              <a:schemeClr val="accent2">
                <a:hueOff val="-838123"/>
                <a:satOff val="-9658"/>
                <a:lumOff val="2159"/>
                <a:alphaOff val="0"/>
                <a:tint val="70000"/>
                <a:satMod val="130000"/>
              </a:schemeClr>
            </a:gs>
            <a:gs pos="43000">
              <a:schemeClr val="accent2">
                <a:hueOff val="-838123"/>
                <a:satOff val="-9658"/>
                <a:lumOff val="2159"/>
                <a:alphaOff val="0"/>
                <a:tint val="44000"/>
                <a:satMod val="165000"/>
              </a:schemeClr>
            </a:gs>
            <a:gs pos="93000">
              <a:schemeClr val="accent2">
                <a:hueOff val="-838123"/>
                <a:satOff val="-9658"/>
                <a:lumOff val="2159"/>
                <a:alphaOff val="0"/>
                <a:tint val="15000"/>
                <a:satMod val="165000"/>
              </a:schemeClr>
            </a:gs>
            <a:gs pos="100000">
              <a:schemeClr val="accent2">
                <a:hueOff val="-838123"/>
                <a:satOff val="-9658"/>
                <a:lumOff val="2159"/>
                <a:alphaOff val="0"/>
                <a:tint val="5000"/>
                <a:satMod val="250000"/>
              </a:schemeClr>
            </a:gs>
          </a:gsLst>
          <a:path path="circle">
            <a:fillToRect l="50000" t="130000" r="50000" b="-30000"/>
          </a:path>
        </a:gradFill>
        <a:ln>
          <a:noFill/>
        </a:ln>
        <a:effectLst>
          <a:outerShdw blurRad="57150" dist="38100" dir="5400000" algn="ctr" rotWithShape="0">
            <a:schemeClr val="accent2">
              <a:hueOff val="-838123"/>
              <a:satOff val="-9658"/>
              <a:lumOff val="2159"/>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anose="02020603050405020304" pitchFamily="18" charset="0"/>
              <a:cs typeface="Times New Roman" panose="02020603050405020304" pitchFamily="18" charset="0"/>
            </a:rPr>
            <a:t>Благоустройство </a:t>
          </a:r>
          <a:r>
            <a:rPr lang="ru-RU" sz="1200" kern="1200" dirty="0" smtClean="0">
              <a:latin typeface="Times New Roman" panose="02020603050405020304" pitchFamily="18" charset="0"/>
              <a:cs typeface="Times New Roman" panose="02020603050405020304" pitchFamily="18" charset="0"/>
            </a:rPr>
            <a:t>9 </a:t>
          </a:r>
          <a:r>
            <a:rPr lang="ru-RU" sz="1200" kern="1200" dirty="0" smtClean="0">
              <a:latin typeface="Times New Roman" panose="02020603050405020304" pitchFamily="18" charset="0"/>
              <a:cs typeface="Times New Roman" panose="02020603050405020304" pitchFamily="18" charset="0"/>
            </a:rPr>
            <a:t>дворовых территорий в рамках федерального проекта «Формирование современной городской среды»</a:t>
          </a:r>
          <a:endParaRPr lang="ru-RU" sz="1200" kern="1200" dirty="0">
            <a:latin typeface="Times New Roman" panose="02020603050405020304" pitchFamily="18" charset="0"/>
            <a:cs typeface="Times New Roman" panose="02020603050405020304" pitchFamily="18" charset="0"/>
          </a:endParaRPr>
        </a:p>
      </dsp:txBody>
      <dsp:txXfrm>
        <a:off x="6235021" y="267790"/>
        <a:ext cx="1705381" cy="1645350"/>
      </dsp:txXfrm>
    </dsp:sp>
    <dsp:sp modelId="{CC80FDF3-28B3-44D8-8E7E-6745DB8BEFB0}">
      <dsp:nvSpPr>
        <dsp:cNvPr id="0" name=""/>
        <dsp:cNvSpPr/>
      </dsp:nvSpPr>
      <dsp:spPr>
        <a:xfrm rot="5400000">
          <a:off x="7048167" y="2003874"/>
          <a:ext cx="79089" cy="79089"/>
        </a:xfrm>
        <a:prstGeom prst="rightArrow">
          <a:avLst>
            <a:gd name="adj1" fmla="val 66700"/>
            <a:gd name="adj2" fmla="val 50000"/>
          </a:avLst>
        </a:prstGeom>
        <a:gradFill rotWithShape="0">
          <a:gsLst>
            <a:gs pos="0">
              <a:schemeClr val="accent2">
                <a:hueOff val="-838123"/>
                <a:satOff val="-9658"/>
                <a:lumOff val="2159"/>
                <a:alphaOff val="0"/>
                <a:tint val="70000"/>
                <a:satMod val="130000"/>
              </a:schemeClr>
            </a:gs>
            <a:gs pos="43000">
              <a:schemeClr val="accent2">
                <a:hueOff val="-838123"/>
                <a:satOff val="-9658"/>
                <a:lumOff val="2159"/>
                <a:alphaOff val="0"/>
                <a:tint val="44000"/>
                <a:satMod val="165000"/>
              </a:schemeClr>
            </a:gs>
            <a:gs pos="93000">
              <a:schemeClr val="accent2">
                <a:hueOff val="-838123"/>
                <a:satOff val="-9658"/>
                <a:lumOff val="2159"/>
                <a:alphaOff val="0"/>
                <a:tint val="15000"/>
                <a:satMod val="165000"/>
              </a:schemeClr>
            </a:gs>
            <a:gs pos="100000">
              <a:schemeClr val="accent2">
                <a:hueOff val="-838123"/>
                <a:satOff val="-9658"/>
                <a:lumOff val="2159"/>
                <a:alphaOff val="0"/>
                <a:tint val="5000"/>
                <a:satMod val="250000"/>
              </a:schemeClr>
            </a:gs>
          </a:gsLst>
          <a:path path="circle">
            <a:fillToRect l="50000" t="130000" r="50000" b="-30000"/>
          </a:path>
        </a:gradFill>
        <a:ln>
          <a:noFill/>
        </a:ln>
        <a:effectLst>
          <a:outerShdw blurRad="57150" dist="38100" dir="5400000" algn="ctr" rotWithShape="0">
            <a:schemeClr val="accent2">
              <a:hueOff val="-838123"/>
              <a:satOff val="-9658"/>
              <a:lumOff val="2159"/>
              <a:alphaOff val="0"/>
              <a:shade val="9000"/>
              <a:alpha val="48000"/>
              <a:satMod val="105000"/>
            </a:schemeClr>
          </a:outerShdw>
        </a:effectLst>
      </dsp:spPr>
      <dsp:style>
        <a:lnRef idx="0">
          <a:scrgbClr r="0" g="0" b="0"/>
        </a:lnRef>
        <a:fillRef idx="2">
          <a:scrgbClr r="0" g="0" b="0"/>
        </a:fillRef>
        <a:effectRef idx="1">
          <a:scrgbClr r="0" g="0" b="0"/>
        </a:effectRef>
        <a:fontRef idx="minor">
          <a:schemeClr val="dk1"/>
        </a:fontRef>
      </dsp:style>
    </dsp:sp>
    <dsp:sp modelId="{4AA69DDD-DA6A-4D02-92C2-DDFC43B20FDE}">
      <dsp:nvSpPr>
        <dsp:cNvPr id="0" name=""/>
        <dsp:cNvSpPr/>
      </dsp:nvSpPr>
      <dsp:spPr>
        <a:xfrm>
          <a:off x="6183832" y="2122508"/>
          <a:ext cx="1807759" cy="2323639"/>
        </a:xfrm>
        <a:prstGeom prst="roundRect">
          <a:avLst>
            <a:gd name="adj" fmla="val 10000"/>
          </a:avLst>
        </a:prstGeom>
        <a:solidFill>
          <a:schemeClr val="accent2">
            <a:tint val="40000"/>
            <a:alpha val="90000"/>
            <a:hueOff val="-1452578"/>
            <a:satOff val="-133"/>
            <a:lumOff val="39"/>
            <a:alphaOff val="0"/>
          </a:schemeClr>
        </a:solidFill>
        <a:ln w="9525" cap="flat" cmpd="sng" algn="ctr">
          <a:solidFill>
            <a:schemeClr val="accent2">
              <a:tint val="40000"/>
              <a:alpha val="90000"/>
              <a:hueOff val="-1452578"/>
              <a:satOff val="-133"/>
              <a:lumOff val="39"/>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85,2 </a:t>
          </a:r>
          <a:r>
            <a:rPr lang="ru-RU" sz="1200" b="1" kern="1200" dirty="0" smtClean="0">
              <a:latin typeface="Times New Roman" panose="02020603050405020304" pitchFamily="18" charset="0"/>
              <a:cs typeface="Times New Roman" panose="02020603050405020304" pitchFamily="18" charset="0"/>
            </a:rPr>
            <a:t>млн. руб.</a:t>
          </a:r>
        </a:p>
        <a:p>
          <a:pPr lvl="0" algn="ctr" defTabSz="533400">
            <a:lnSpc>
              <a:spcPct val="90000"/>
            </a:lnSpc>
            <a:spcBef>
              <a:spcPct val="0"/>
            </a:spcBef>
            <a:spcAft>
              <a:spcPct val="35000"/>
            </a:spcAft>
          </a:pPr>
          <a:r>
            <a:rPr lang="ru-RU" sz="1200" b="0" u="sng" kern="1200" dirty="0" smtClean="0">
              <a:latin typeface="Times New Roman" panose="02020603050405020304" pitchFamily="18" charset="0"/>
              <a:cs typeface="Times New Roman" panose="02020603050405020304" pitchFamily="18" charset="0"/>
            </a:rPr>
            <a:t>Областной бюджет:</a:t>
          </a:r>
        </a:p>
        <a:p>
          <a:pPr lvl="0" algn="ctr" defTabSz="533400">
            <a:lnSpc>
              <a:spcPct val="90000"/>
            </a:lnSpc>
            <a:spcBef>
              <a:spcPct val="0"/>
            </a:spcBef>
            <a:spcAft>
              <a:spcPct val="35000"/>
            </a:spcAft>
          </a:pPr>
          <a:r>
            <a:rPr lang="ru-RU" sz="1200" b="0" u="none" kern="1200" dirty="0" smtClean="0">
              <a:latin typeface="Times New Roman" panose="02020603050405020304" pitchFamily="18" charset="0"/>
              <a:cs typeface="Times New Roman" panose="02020603050405020304" pitchFamily="18" charset="0"/>
            </a:rPr>
            <a:t>2019 </a:t>
          </a:r>
          <a:r>
            <a:rPr lang="ru-RU" sz="1200" b="0" u="none" kern="1200" dirty="0" smtClean="0">
              <a:latin typeface="Times New Roman" panose="02020603050405020304" pitchFamily="18" charset="0"/>
              <a:cs typeface="Times New Roman" panose="02020603050405020304" pitchFamily="18" charset="0"/>
            </a:rPr>
            <a:t>–  </a:t>
          </a:r>
          <a:r>
            <a:rPr lang="ru-RU" sz="1200" b="0" u="none" kern="1200" dirty="0" smtClean="0">
              <a:latin typeface="Times New Roman" panose="02020603050405020304" pitchFamily="18" charset="0"/>
              <a:cs typeface="Times New Roman" panose="02020603050405020304" pitchFamily="18" charset="0"/>
            </a:rPr>
            <a:t>84,3 </a:t>
          </a:r>
          <a:r>
            <a:rPr lang="ru-RU" sz="1200" b="0" u="none" kern="1200" dirty="0" smtClean="0">
              <a:latin typeface="Times New Roman" panose="02020603050405020304" pitchFamily="18" charset="0"/>
              <a:cs typeface="Times New Roman" panose="02020603050405020304" pitchFamily="18" charset="0"/>
            </a:rPr>
            <a:t>млн. руб.</a:t>
          </a:r>
        </a:p>
        <a:p>
          <a:pPr lvl="0" algn="ctr" defTabSz="533400">
            <a:lnSpc>
              <a:spcPct val="90000"/>
            </a:lnSpc>
            <a:spcBef>
              <a:spcPct val="0"/>
            </a:spcBef>
            <a:spcAft>
              <a:spcPct val="35000"/>
            </a:spcAft>
          </a:pPr>
          <a:r>
            <a:rPr lang="ru-RU" sz="1200" b="0" u="sng" kern="1200" dirty="0" smtClean="0">
              <a:latin typeface="Times New Roman" panose="02020603050405020304" pitchFamily="18" charset="0"/>
              <a:cs typeface="Times New Roman" panose="02020603050405020304" pitchFamily="18" charset="0"/>
            </a:rPr>
            <a:t>Местный бюджет:</a:t>
          </a:r>
        </a:p>
        <a:p>
          <a:pPr lvl="0" algn="ctr" defTabSz="533400">
            <a:lnSpc>
              <a:spcPct val="90000"/>
            </a:lnSpc>
            <a:spcBef>
              <a:spcPct val="0"/>
            </a:spcBef>
            <a:spcAft>
              <a:spcPct val="35000"/>
            </a:spcAft>
          </a:pPr>
          <a:r>
            <a:rPr lang="ru-RU" sz="1200" b="0" u="none" kern="1200" dirty="0" smtClean="0">
              <a:latin typeface="Times New Roman" panose="02020603050405020304" pitchFamily="18" charset="0"/>
              <a:cs typeface="Times New Roman" panose="02020603050405020304" pitchFamily="18" charset="0"/>
            </a:rPr>
            <a:t>2019 </a:t>
          </a:r>
          <a:r>
            <a:rPr lang="ru-RU" sz="1200" b="0" u="none" kern="1200" dirty="0" smtClean="0">
              <a:latin typeface="Times New Roman" panose="02020603050405020304" pitchFamily="18" charset="0"/>
              <a:cs typeface="Times New Roman" panose="02020603050405020304" pitchFamily="18" charset="0"/>
            </a:rPr>
            <a:t>– </a:t>
          </a:r>
          <a:r>
            <a:rPr lang="ru-RU" sz="1200" b="0" u="none" kern="1200" dirty="0" smtClean="0">
              <a:latin typeface="Times New Roman" panose="02020603050405020304" pitchFamily="18" charset="0"/>
              <a:cs typeface="Times New Roman" panose="02020603050405020304" pitchFamily="18" charset="0"/>
            </a:rPr>
            <a:t>0,9 </a:t>
          </a:r>
          <a:r>
            <a:rPr lang="ru-RU" sz="1200" b="0" u="none" kern="1200" dirty="0" smtClean="0">
              <a:latin typeface="Times New Roman" panose="02020603050405020304" pitchFamily="18" charset="0"/>
              <a:cs typeface="Times New Roman" panose="02020603050405020304" pitchFamily="18" charset="0"/>
            </a:rPr>
            <a:t>млн. руб.</a:t>
          </a:r>
        </a:p>
        <a:p>
          <a:pPr lvl="0" algn="ctr" defTabSz="533400">
            <a:lnSpc>
              <a:spcPct val="90000"/>
            </a:lnSpc>
            <a:spcBef>
              <a:spcPct val="0"/>
            </a:spcBef>
            <a:spcAft>
              <a:spcPct val="35000"/>
            </a:spcAft>
          </a:pPr>
          <a:r>
            <a:rPr lang="ru-RU" sz="1200" b="0" u="none" kern="1200" dirty="0" smtClean="0">
              <a:latin typeface="Times New Roman" panose="02020603050405020304" pitchFamily="18" charset="0"/>
              <a:cs typeface="Times New Roman" panose="02020603050405020304" pitchFamily="18" charset="0"/>
            </a:rPr>
            <a:t>Срок реализации: </a:t>
          </a:r>
          <a:r>
            <a:rPr lang="ru-RU" sz="1200" b="0" u="none" kern="1200" dirty="0" smtClean="0">
              <a:latin typeface="Times New Roman" panose="02020603050405020304" pitchFamily="18" charset="0"/>
              <a:cs typeface="Times New Roman" panose="02020603050405020304" pitchFamily="18" charset="0"/>
            </a:rPr>
            <a:t>      2019 </a:t>
          </a:r>
          <a:r>
            <a:rPr lang="ru-RU" sz="1200" b="0" u="none" kern="1200" dirty="0" smtClean="0">
              <a:latin typeface="Times New Roman" panose="02020603050405020304" pitchFamily="18" charset="0"/>
              <a:cs typeface="Times New Roman" panose="02020603050405020304" pitchFamily="18" charset="0"/>
            </a:rPr>
            <a:t>год</a:t>
          </a:r>
        </a:p>
        <a:p>
          <a:pPr lvl="0" algn="ctr" defTabSz="533400">
            <a:lnSpc>
              <a:spcPct val="90000"/>
            </a:lnSpc>
            <a:spcBef>
              <a:spcPct val="0"/>
            </a:spcBef>
            <a:spcAft>
              <a:spcPct val="35000"/>
            </a:spcAft>
          </a:pPr>
          <a:r>
            <a:rPr lang="ru-RU" sz="1200" b="0" u="none" kern="1200" dirty="0" smtClean="0">
              <a:latin typeface="Times New Roman" panose="02020603050405020304" pitchFamily="18" charset="0"/>
              <a:cs typeface="Times New Roman" panose="02020603050405020304" pitchFamily="18" charset="0"/>
            </a:rPr>
            <a:t>Работы выполнены в </a:t>
          </a:r>
          <a:r>
            <a:rPr lang="ru-RU" sz="1200" b="0" u="none" kern="1200" dirty="0" smtClean="0">
              <a:latin typeface="Times New Roman" panose="02020603050405020304" pitchFamily="18" charset="0"/>
              <a:cs typeface="Times New Roman" panose="02020603050405020304" pitchFamily="18" charset="0"/>
            </a:rPr>
            <a:t>2019 </a:t>
          </a:r>
          <a:r>
            <a:rPr lang="ru-RU" sz="1200" b="0" u="none" kern="1200" dirty="0" smtClean="0">
              <a:latin typeface="Times New Roman" panose="02020603050405020304" pitchFamily="18" charset="0"/>
              <a:cs typeface="Times New Roman" panose="02020603050405020304" pitchFamily="18" charset="0"/>
            </a:rPr>
            <a:t>году.</a:t>
          </a:r>
          <a:endParaRPr lang="ru-RU" sz="1200" b="0" u="none" kern="1200" dirty="0">
            <a:latin typeface="Times New Roman" panose="02020603050405020304" pitchFamily="18" charset="0"/>
            <a:cs typeface="Times New Roman" panose="02020603050405020304" pitchFamily="18" charset="0"/>
          </a:endParaRPr>
        </a:p>
      </dsp:txBody>
      <dsp:txXfrm>
        <a:off x="6236779" y="2175455"/>
        <a:ext cx="1701865" cy="2217745"/>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CCB3F6-E954-4298-9FAF-795F6B16938C}">
      <dsp:nvSpPr>
        <dsp:cNvPr id="0" name=""/>
        <dsp:cNvSpPr/>
      </dsp:nvSpPr>
      <dsp:spPr>
        <a:xfrm>
          <a:off x="0" y="0"/>
          <a:ext cx="1944215" cy="1944215"/>
        </a:xfrm>
        <a:prstGeom prst="pie">
          <a:avLst>
            <a:gd name="adj1" fmla="val 5400000"/>
            <a:gd name="adj2" fmla="val 16200000"/>
          </a:avLst>
        </a:prstGeom>
        <a:solidFill>
          <a:schemeClr val="accent2">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128DF418-0746-4528-A618-5AE55082926C}">
      <dsp:nvSpPr>
        <dsp:cNvPr id="0" name=""/>
        <dsp:cNvSpPr/>
      </dsp:nvSpPr>
      <dsp:spPr>
        <a:xfrm>
          <a:off x="904701" y="0"/>
          <a:ext cx="6660740" cy="1944215"/>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a:scene3d>
          <a:camera prst="orthographicFront"/>
          <a:lightRig rig="chilly" dir="t"/>
        </a:scene3d>
        <a:sp3d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400" b="1" kern="1200" dirty="0" smtClean="0">
              <a:latin typeface="Times New Roman" panose="02020603050405020304" pitchFamily="18" charset="0"/>
              <a:cs typeface="Times New Roman" panose="02020603050405020304" pitchFamily="18" charset="0"/>
            </a:rPr>
            <a:t>Открытый бюджет </a:t>
          </a:r>
          <a:r>
            <a:rPr lang="ru-RU" sz="1400" kern="1200" dirty="0" smtClean="0">
              <a:latin typeface="Times New Roman" panose="02020603050405020304" pitchFamily="18" charset="0"/>
              <a:cs typeface="Times New Roman" panose="02020603050405020304" pitchFamily="18" charset="0"/>
            </a:rPr>
            <a:t>– открытые данные, характеризующие бюджет и бюджетный процесс</a:t>
          </a:r>
          <a:endParaRPr lang="ru-RU" sz="1400" kern="1200" dirty="0">
            <a:latin typeface="Times New Roman" panose="02020603050405020304" pitchFamily="18" charset="0"/>
            <a:cs typeface="Times New Roman" panose="02020603050405020304" pitchFamily="18" charset="0"/>
          </a:endParaRPr>
        </a:p>
      </dsp:txBody>
      <dsp:txXfrm>
        <a:off x="904701" y="0"/>
        <a:ext cx="6660740" cy="923502"/>
      </dsp:txXfrm>
    </dsp:sp>
    <dsp:sp modelId="{D52ECE7B-9DE7-4D95-BBAB-9382D9D9F868}">
      <dsp:nvSpPr>
        <dsp:cNvPr id="0" name=""/>
        <dsp:cNvSpPr/>
      </dsp:nvSpPr>
      <dsp:spPr>
        <a:xfrm>
          <a:off x="504058" y="936108"/>
          <a:ext cx="923502" cy="923502"/>
        </a:xfrm>
        <a:prstGeom prst="pie">
          <a:avLst>
            <a:gd name="adj1" fmla="val 5400000"/>
            <a:gd name="adj2" fmla="val 16200000"/>
          </a:avLst>
        </a:prstGeom>
        <a:solidFill>
          <a:schemeClr val="accent3">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A13576C7-9FAF-497C-9542-DE7572425254}">
      <dsp:nvSpPr>
        <dsp:cNvPr id="0" name=""/>
        <dsp:cNvSpPr/>
      </dsp:nvSpPr>
      <dsp:spPr>
        <a:xfrm>
          <a:off x="972107" y="970933"/>
          <a:ext cx="6660740" cy="893451"/>
        </a:xfrm>
        <a:prstGeom prst="rect">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a:scene3d>
          <a:camera prst="orthographicFront"/>
          <a:lightRig rig="chilly" dir="t"/>
        </a:scene3d>
        <a:sp3d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400" b="1" kern="1200" dirty="0" smtClean="0">
              <a:latin typeface="Times New Roman" panose="02020603050405020304" pitchFamily="18" charset="0"/>
              <a:cs typeface="Times New Roman" panose="02020603050405020304" pitchFamily="18" charset="0"/>
            </a:rPr>
            <a:t>Открытые бюджетные данные</a:t>
          </a:r>
          <a:r>
            <a:rPr lang="ru-RU" sz="1400" kern="1200" dirty="0" smtClean="0">
              <a:latin typeface="Times New Roman" panose="02020603050405020304" pitchFamily="18" charset="0"/>
              <a:cs typeface="Times New Roman" panose="02020603050405020304" pitchFamily="18" charset="0"/>
            </a:rPr>
            <a:t> – общедоступные документы и материалы, разрабатываемые органами власти в процессе составления, рассмотрения, утверждения, исполнения бюджета, а также контроля за его исполнением</a:t>
          </a:r>
          <a:endParaRPr lang="ru-RU" sz="1400" kern="1200" dirty="0">
            <a:latin typeface="Times New Roman" panose="02020603050405020304" pitchFamily="18" charset="0"/>
            <a:cs typeface="Times New Roman" panose="02020603050405020304" pitchFamily="18" charset="0"/>
          </a:endParaRPr>
        </a:p>
      </dsp:txBody>
      <dsp:txXfrm>
        <a:off x="972107" y="970933"/>
        <a:ext cx="6660740" cy="893451"/>
      </dsp:txXfrm>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418C40-1786-4215-A396-37FBECB70F51}">
      <dsp:nvSpPr>
        <dsp:cNvPr id="0" name=""/>
        <dsp:cNvSpPr/>
      </dsp:nvSpPr>
      <dsp:spPr>
        <a:xfrm rot="5400000">
          <a:off x="-206783" y="208370"/>
          <a:ext cx="1378559" cy="964991"/>
        </a:xfrm>
        <a:prstGeom prst="chevron">
          <a:avLst/>
        </a:prstGeom>
        <a:gradFill rotWithShape="0">
          <a:gsLst>
            <a:gs pos="0">
              <a:schemeClr val="accent2">
                <a:hueOff val="0"/>
                <a:satOff val="0"/>
                <a:lumOff val="0"/>
                <a:alphaOff val="0"/>
                <a:tint val="98000"/>
                <a:shade val="25000"/>
                <a:satMod val="250000"/>
              </a:schemeClr>
            </a:gs>
            <a:gs pos="68000">
              <a:schemeClr val="accent2">
                <a:hueOff val="0"/>
                <a:satOff val="0"/>
                <a:lumOff val="0"/>
                <a:alphaOff val="0"/>
                <a:tint val="86000"/>
                <a:satMod val="115000"/>
              </a:schemeClr>
            </a:gs>
            <a:gs pos="100000">
              <a:schemeClr val="accent2">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alpha val="48000"/>
              <a:satMod val="105000"/>
            </a:scheme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ru-RU" sz="1400" b="1" kern="1200" dirty="0" smtClean="0">
              <a:solidFill>
                <a:schemeClr val="bg1"/>
              </a:solidFill>
              <a:latin typeface="Times New Roman" panose="02020603050405020304" pitchFamily="18" charset="0"/>
              <a:cs typeface="Times New Roman" panose="02020603050405020304" pitchFamily="18" charset="0"/>
            </a:rPr>
            <a:t>6 </a:t>
          </a:r>
          <a:r>
            <a:rPr lang="ru-RU" sz="1400" b="1" kern="1200" dirty="0" smtClean="0">
              <a:solidFill>
                <a:schemeClr val="bg1"/>
              </a:solidFill>
              <a:latin typeface="Times New Roman" panose="02020603050405020304" pitchFamily="18" charset="0"/>
              <a:cs typeface="Times New Roman" panose="02020603050405020304" pitchFamily="18" charset="0"/>
            </a:rPr>
            <a:t>место</a:t>
          </a:r>
          <a:endParaRPr lang="ru-RU" sz="1400" b="1" kern="1200" dirty="0">
            <a:solidFill>
              <a:schemeClr val="bg1"/>
            </a:solidFill>
            <a:latin typeface="Times New Roman" panose="02020603050405020304" pitchFamily="18" charset="0"/>
            <a:cs typeface="Times New Roman" panose="02020603050405020304" pitchFamily="18" charset="0"/>
          </a:endParaRPr>
        </a:p>
      </dsp:txBody>
      <dsp:txXfrm rot="-5400000">
        <a:off x="2" y="484082"/>
        <a:ext cx="964991" cy="413568"/>
      </dsp:txXfrm>
    </dsp:sp>
    <dsp:sp modelId="{9F3FE8D6-DE32-438A-9715-DA118496FC23}">
      <dsp:nvSpPr>
        <dsp:cNvPr id="0" name=""/>
        <dsp:cNvSpPr/>
      </dsp:nvSpPr>
      <dsp:spPr>
        <a:xfrm rot="5400000">
          <a:off x="3778879" y="-2812301"/>
          <a:ext cx="896063" cy="6523840"/>
        </a:xfrm>
        <a:prstGeom prst="round2Same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a:outerShdw blurRad="57150" dist="38100" dir="5400000" algn="ctr" rotWithShape="0">
            <a:schemeClr val="lt1">
              <a:alpha val="90000"/>
              <a:hueOff val="0"/>
              <a:satOff val="0"/>
              <a:lumOff val="0"/>
              <a:alphaOff val="0"/>
              <a:shade val="9000"/>
              <a:alpha val="48000"/>
              <a:satMod val="105000"/>
            </a:scheme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ru-RU" sz="1400" b="1" kern="1200" dirty="0" smtClean="0">
              <a:solidFill>
                <a:schemeClr val="tx1"/>
              </a:solidFill>
              <a:latin typeface="Times New Roman" panose="02020603050405020304" pitchFamily="18" charset="0"/>
              <a:cs typeface="Times New Roman" panose="02020603050405020304" pitchFamily="18" charset="0"/>
            </a:rPr>
            <a:t>«Лучшая муниципальная практика» в номинации «Муниципальная экономическая политика и управление муниципальными финансами»</a:t>
          </a:r>
          <a:endParaRPr lang="ru-RU" sz="1400" b="1" kern="1200" dirty="0">
            <a:solidFill>
              <a:schemeClr val="tx1"/>
            </a:solidFill>
            <a:latin typeface="Times New Roman" panose="02020603050405020304" pitchFamily="18" charset="0"/>
            <a:cs typeface="Times New Roman" panose="02020603050405020304" pitchFamily="18" charset="0"/>
          </a:endParaRPr>
        </a:p>
      </dsp:txBody>
      <dsp:txXfrm rot="-5400000">
        <a:off x="964991" y="45329"/>
        <a:ext cx="6480098" cy="808579"/>
      </dsp:txXfrm>
    </dsp:sp>
    <dsp:sp modelId="{FA4459F7-EA88-4B96-B224-9D7E96C26C75}">
      <dsp:nvSpPr>
        <dsp:cNvPr id="0" name=""/>
        <dsp:cNvSpPr/>
      </dsp:nvSpPr>
      <dsp:spPr>
        <a:xfrm rot="5400000">
          <a:off x="-206783" y="1389712"/>
          <a:ext cx="1378559" cy="964991"/>
        </a:xfrm>
        <a:prstGeom prst="chevron">
          <a:avLst/>
        </a:prstGeom>
        <a:gradFill rotWithShape="0">
          <a:gsLst>
            <a:gs pos="0">
              <a:schemeClr val="accent3">
                <a:hueOff val="0"/>
                <a:satOff val="0"/>
                <a:lumOff val="0"/>
                <a:alphaOff val="0"/>
                <a:tint val="98000"/>
                <a:shade val="25000"/>
                <a:satMod val="250000"/>
              </a:schemeClr>
            </a:gs>
            <a:gs pos="68000">
              <a:schemeClr val="accent3">
                <a:hueOff val="0"/>
                <a:satOff val="0"/>
                <a:lumOff val="0"/>
                <a:alphaOff val="0"/>
                <a:tint val="86000"/>
                <a:satMod val="115000"/>
              </a:schemeClr>
            </a:gs>
            <a:gs pos="100000">
              <a:schemeClr val="accent3">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3">
              <a:hueOff val="0"/>
              <a:satOff val="0"/>
              <a:lumOff val="0"/>
              <a:alphaOff val="0"/>
              <a:shade val="9000"/>
              <a:alpha val="48000"/>
              <a:satMod val="105000"/>
            </a:scheme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ru-RU" sz="1400" b="1" kern="1200" dirty="0" smtClean="0">
              <a:solidFill>
                <a:schemeClr val="bg1"/>
              </a:solidFill>
              <a:latin typeface="Times New Roman" panose="02020603050405020304" pitchFamily="18" charset="0"/>
              <a:cs typeface="Times New Roman" panose="02020603050405020304" pitchFamily="18" charset="0"/>
            </a:rPr>
            <a:t>Участник</a:t>
          </a:r>
          <a:endParaRPr lang="ru-RU" sz="1400" b="1" kern="1200" dirty="0">
            <a:solidFill>
              <a:schemeClr val="bg1"/>
            </a:solidFill>
            <a:latin typeface="Times New Roman" panose="02020603050405020304" pitchFamily="18" charset="0"/>
            <a:cs typeface="Times New Roman" panose="02020603050405020304" pitchFamily="18" charset="0"/>
          </a:endParaRPr>
        </a:p>
      </dsp:txBody>
      <dsp:txXfrm rot="-5400000">
        <a:off x="2" y="1665424"/>
        <a:ext cx="964991" cy="413568"/>
      </dsp:txXfrm>
    </dsp:sp>
    <dsp:sp modelId="{326A650A-42C3-45DE-A2F3-E4513E1BA4CD}">
      <dsp:nvSpPr>
        <dsp:cNvPr id="0" name=""/>
        <dsp:cNvSpPr/>
      </dsp:nvSpPr>
      <dsp:spPr>
        <a:xfrm rot="5400000">
          <a:off x="3778879" y="-1630960"/>
          <a:ext cx="896063" cy="6523840"/>
        </a:xfrm>
        <a:prstGeom prst="round2SameRect">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a:outerShdw blurRad="57150" dist="38100" dir="5400000" algn="ctr" rotWithShape="0">
            <a:schemeClr val="lt1">
              <a:alpha val="90000"/>
              <a:hueOff val="0"/>
              <a:satOff val="0"/>
              <a:lumOff val="0"/>
              <a:alphaOff val="0"/>
              <a:shade val="9000"/>
              <a:alpha val="48000"/>
              <a:satMod val="105000"/>
            </a:scheme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ru-RU" sz="1400" b="1" kern="1200" dirty="0" smtClean="0">
              <a:solidFill>
                <a:schemeClr val="tx1"/>
              </a:solidFill>
              <a:latin typeface="Times New Roman" panose="02020603050405020304" pitchFamily="18" charset="0"/>
              <a:cs typeface="Times New Roman" panose="02020603050405020304" pitchFamily="18" charset="0"/>
            </a:rPr>
            <a:t>Областной конкурс проектов по предоставлению бюджетов для граждан» в номинации «Лучший проект бюджета для граждан»</a:t>
          </a:r>
          <a:endParaRPr lang="ru-RU" sz="1400" b="1" kern="1200" dirty="0">
            <a:solidFill>
              <a:schemeClr val="tx1"/>
            </a:solidFill>
            <a:latin typeface="Times New Roman" panose="02020603050405020304" pitchFamily="18" charset="0"/>
            <a:cs typeface="Times New Roman" panose="02020603050405020304" pitchFamily="18" charset="0"/>
          </a:endParaRPr>
        </a:p>
      </dsp:txBody>
      <dsp:txXfrm rot="-5400000">
        <a:off x="964991" y="1226670"/>
        <a:ext cx="6480098" cy="808579"/>
      </dsp:txXfrm>
    </dsp:sp>
    <dsp:sp modelId="{D800BEF6-5BA8-475D-B666-3BB0B0227B9C}">
      <dsp:nvSpPr>
        <dsp:cNvPr id="0" name=""/>
        <dsp:cNvSpPr/>
      </dsp:nvSpPr>
      <dsp:spPr>
        <a:xfrm rot="5400000">
          <a:off x="-206783" y="2571053"/>
          <a:ext cx="1378559" cy="964991"/>
        </a:xfrm>
        <a:prstGeom prst="chevron">
          <a:avLst/>
        </a:prstGeom>
        <a:gradFill rotWithShape="0">
          <a:gsLst>
            <a:gs pos="0">
              <a:schemeClr val="accent4">
                <a:hueOff val="0"/>
                <a:satOff val="0"/>
                <a:lumOff val="0"/>
                <a:alphaOff val="0"/>
                <a:tint val="98000"/>
                <a:shade val="25000"/>
                <a:satMod val="250000"/>
              </a:schemeClr>
            </a:gs>
            <a:gs pos="68000">
              <a:schemeClr val="accent4">
                <a:hueOff val="0"/>
                <a:satOff val="0"/>
                <a:lumOff val="0"/>
                <a:alphaOff val="0"/>
                <a:tint val="86000"/>
                <a:satMod val="115000"/>
              </a:schemeClr>
            </a:gs>
            <a:gs pos="100000">
              <a:schemeClr val="accent4">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4">
              <a:hueOff val="0"/>
              <a:satOff val="0"/>
              <a:lumOff val="0"/>
              <a:alphaOff val="0"/>
              <a:shade val="9000"/>
              <a:alpha val="48000"/>
              <a:satMod val="105000"/>
            </a:scheme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ru-RU" sz="1400" b="1" kern="1200" dirty="0" smtClean="0">
              <a:solidFill>
                <a:schemeClr val="tx1"/>
              </a:solidFill>
              <a:latin typeface="Times New Roman" panose="02020603050405020304" pitchFamily="18" charset="0"/>
              <a:cs typeface="Times New Roman" panose="02020603050405020304" pitchFamily="18" charset="0"/>
            </a:rPr>
            <a:t>2 </a:t>
          </a:r>
          <a:r>
            <a:rPr lang="ru-RU" sz="1400" b="1" kern="1200" dirty="0" smtClean="0">
              <a:solidFill>
                <a:schemeClr val="tx1"/>
              </a:solidFill>
              <a:latin typeface="Times New Roman" panose="02020603050405020304" pitchFamily="18" charset="0"/>
              <a:cs typeface="Times New Roman" panose="02020603050405020304" pitchFamily="18" charset="0"/>
            </a:rPr>
            <a:t>место</a:t>
          </a:r>
          <a:endParaRPr lang="ru-RU" sz="1400" b="1" kern="1200" dirty="0">
            <a:solidFill>
              <a:schemeClr val="tx1"/>
            </a:solidFill>
            <a:latin typeface="Times New Roman" panose="02020603050405020304" pitchFamily="18" charset="0"/>
            <a:cs typeface="Times New Roman" panose="02020603050405020304" pitchFamily="18" charset="0"/>
          </a:endParaRPr>
        </a:p>
      </dsp:txBody>
      <dsp:txXfrm rot="-5400000">
        <a:off x="2" y="2846765"/>
        <a:ext cx="964991" cy="413568"/>
      </dsp:txXfrm>
    </dsp:sp>
    <dsp:sp modelId="{EC6C6BE1-C34B-401E-95EE-33A84CDF9620}">
      <dsp:nvSpPr>
        <dsp:cNvPr id="0" name=""/>
        <dsp:cNvSpPr/>
      </dsp:nvSpPr>
      <dsp:spPr>
        <a:xfrm rot="5400000">
          <a:off x="3778879" y="-449618"/>
          <a:ext cx="896063" cy="6523840"/>
        </a:xfrm>
        <a:prstGeom prst="round2SameRect">
          <a:avLst/>
        </a:prstGeom>
        <a:solidFill>
          <a:schemeClr val="lt1">
            <a:alpha val="90000"/>
            <a:hueOff val="0"/>
            <a:satOff val="0"/>
            <a:lumOff val="0"/>
            <a:alphaOff val="0"/>
          </a:schemeClr>
        </a:solidFill>
        <a:ln w="9525" cap="flat" cmpd="sng" algn="ctr">
          <a:solidFill>
            <a:schemeClr val="accent4">
              <a:hueOff val="0"/>
              <a:satOff val="0"/>
              <a:lumOff val="0"/>
              <a:alphaOff val="0"/>
            </a:schemeClr>
          </a:solidFill>
          <a:prstDash val="solid"/>
        </a:ln>
        <a:effectLst>
          <a:outerShdw blurRad="57150" dist="38100" dir="5400000" algn="ctr" rotWithShape="0">
            <a:schemeClr val="lt1">
              <a:alpha val="90000"/>
              <a:hueOff val="0"/>
              <a:satOff val="0"/>
              <a:lumOff val="0"/>
              <a:alphaOff val="0"/>
              <a:shade val="9000"/>
              <a:alpha val="48000"/>
              <a:satMod val="105000"/>
            </a:scheme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ru-RU" sz="1400" b="1" kern="1200" dirty="0" smtClean="0">
              <a:solidFill>
                <a:schemeClr val="tx1"/>
              </a:solidFill>
              <a:latin typeface="Times New Roman" panose="02020603050405020304" pitchFamily="18" charset="0"/>
              <a:cs typeface="Times New Roman" panose="02020603050405020304" pitchFamily="18" charset="0"/>
            </a:rPr>
            <a:t>Рейтинг муниципальных образований Сахалинской области по качеству управления муниципальными финансами за </a:t>
          </a:r>
          <a:r>
            <a:rPr lang="ru-RU" sz="1400" b="1" kern="1200" dirty="0" smtClean="0">
              <a:solidFill>
                <a:schemeClr val="tx1"/>
              </a:solidFill>
              <a:latin typeface="Times New Roman" panose="02020603050405020304" pitchFamily="18" charset="0"/>
              <a:cs typeface="Times New Roman" panose="02020603050405020304" pitchFamily="18" charset="0"/>
            </a:rPr>
            <a:t>2018 </a:t>
          </a:r>
          <a:r>
            <a:rPr lang="ru-RU" sz="1400" b="1" kern="1200" dirty="0" smtClean="0">
              <a:solidFill>
                <a:schemeClr val="tx1"/>
              </a:solidFill>
              <a:latin typeface="Times New Roman" panose="02020603050405020304" pitchFamily="18" charset="0"/>
              <a:cs typeface="Times New Roman" panose="02020603050405020304" pitchFamily="18" charset="0"/>
            </a:rPr>
            <a:t>год</a:t>
          </a:r>
          <a:endParaRPr lang="ru-RU" sz="1400" b="1" kern="1200" dirty="0">
            <a:solidFill>
              <a:schemeClr val="tx1"/>
            </a:solidFill>
            <a:latin typeface="Times New Roman" panose="02020603050405020304" pitchFamily="18" charset="0"/>
            <a:cs typeface="Times New Roman" panose="02020603050405020304" pitchFamily="18" charset="0"/>
          </a:endParaRPr>
        </a:p>
      </dsp:txBody>
      <dsp:txXfrm rot="-5400000">
        <a:off x="964991" y="2408012"/>
        <a:ext cx="6480098" cy="808579"/>
      </dsp:txXfrm>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B3CC19-77FA-4853-996F-46D058AA7F48}">
      <dsp:nvSpPr>
        <dsp:cNvPr id="0" name=""/>
        <dsp:cNvSpPr/>
      </dsp:nvSpPr>
      <dsp:spPr>
        <a:xfrm>
          <a:off x="987015" y="1327"/>
          <a:ext cx="2105917" cy="1263550"/>
        </a:xfrm>
        <a:prstGeom prst="rect">
          <a:avLst/>
        </a:prstGeom>
        <a:gradFill rotWithShape="0">
          <a:gsLst>
            <a:gs pos="0">
              <a:schemeClr val="accent2">
                <a:hueOff val="0"/>
                <a:satOff val="0"/>
                <a:lumOff val="0"/>
                <a:alphaOff val="0"/>
                <a:tint val="70000"/>
                <a:satMod val="130000"/>
              </a:schemeClr>
            </a:gs>
            <a:gs pos="43000">
              <a:schemeClr val="accent2">
                <a:hueOff val="0"/>
                <a:satOff val="0"/>
                <a:lumOff val="0"/>
                <a:alphaOff val="0"/>
                <a:tint val="44000"/>
                <a:satMod val="165000"/>
              </a:schemeClr>
            </a:gs>
            <a:gs pos="93000">
              <a:schemeClr val="accent2">
                <a:hueOff val="0"/>
                <a:satOff val="0"/>
                <a:lumOff val="0"/>
                <a:alphaOff val="0"/>
                <a:tint val="15000"/>
                <a:satMod val="165000"/>
              </a:schemeClr>
            </a:gs>
            <a:gs pos="100000">
              <a:schemeClr val="accent2">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1910" tIns="41910" rIns="41910" bIns="41910" numCol="1" spcCol="1270" anchor="ctr" anchorCtr="0">
          <a:noAutofit/>
        </a:bodyPr>
        <a:lstStyle/>
        <a:p>
          <a:pPr lvl="0" algn="ctr" defTabSz="466725">
            <a:lnSpc>
              <a:spcPct val="90000"/>
            </a:lnSpc>
            <a:spcBef>
              <a:spcPct val="0"/>
            </a:spcBef>
            <a:spcAft>
              <a:spcPct val="35000"/>
            </a:spcAft>
          </a:pPr>
          <a:r>
            <a:rPr lang="ru-RU" sz="1050" b="1" kern="1200" smtClean="0">
              <a:latin typeface="Times New Roman" panose="02020603050405020304" pitchFamily="18" charset="0"/>
              <a:cs typeface="Times New Roman" panose="02020603050405020304" pitchFamily="18" charset="0"/>
            </a:rPr>
            <a:t>Бюджет</a:t>
          </a:r>
          <a:r>
            <a:rPr lang="ru-RU" sz="1050" b="0" kern="1200" smtClean="0">
              <a:latin typeface="Times New Roman" panose="02020603050405020304" pitchFamily="18" charset="0"/>
              <a:cs typeface="Times New Roman" panose="02020603050405020304" pitchFamily="18" charset="0"/>
            </a:rPr>
            <a:t> </a:t>
          </a:r>
        </a:p>
        <a:p>
          <a:pPr lvl="0" algn="ctr" defTabSz="466725">
            <a:lnSpc>
              <a:spcPct val="90000"/>
            </a:lnSpc>
            <a:spcBef>
              <a:spcPct val="0"/>
            </a:spcBef>
            <a:spcAft>
              <a:spcPct val="35000"/>
            </a:spcAft>
          </a:pPr>
          <a:r>
            <a:rPr lang="ru-RU" sz="1050" b="0" kern="1200" smtClean="0">
              <a:latin typeface="Times New Roman" panose="02020603050405020304" pitchFamily="18" charset="0"/>
              <a:cs typeface="Times New Roman" panose="02020603050405020304" pitchFamily="18" charset="0"/>
            </a:rPr>
            <a:t>форма образования и расходования денежных средств, предназначенных для финансового обеспечения задач и функций государства и местного самоуправления.</a:t>
          </a:r>
          <a:endParaRPr lang="ru-RU" sz="1050" b="0" kern="1200" dirty="0">
            <a:latin typeface="Times New Roman" panose="02020603050405020304" pitchFamily="18" charset="0"/>
            <a:cs typeface="Times New Roman" panose="02020603050405020304" pitchFamily="18" charset="0"/>
          </a:endParaRPr>
        </a:p>
      </dsp:txBody>
      <dsp:txXfrm>
        <a:off x="987015" y="1327"/>
        <a:ext cx="2105917" cy="1263550"/>
      </dsp:txXfrm>
    </dsp:sp>
    <dsp:sp modelId="{0F9DC3DB-6195-41C7-A561-F9E8077592E7}">
      <dsp:nvSpPr>
        <dsp:cNvPr id="0" name=""/>
        <dsp:cNvSpPr/>
      </dsp:nvSpPr>
      <dsp:spPr>
        <a:xfrm>
          <a:off x="3294680" y="2984923"/>
          <a:ext cx="2105917" cy="1263550"/>
        </a:xfrm>
        <a:prstGeom prst="rect">
          <a:avLst/>
        </a:prstGeom>
        <a:gradFill rotWithShape="0">
          <a:gsLst>
            <a:gs pos="0">
              <a:schemeClr val="accent2">
                <a:hueOff val="0"/>
                <a:satOff val="0"/>
                <a:lumOff val="0"/>
                <a:alphaOff val="0"/>
                <a:tint val="70000"/>
                <a:satMod val="130000"/>
              </a:schemeClr>
            </a:gs>
            <a:gs pos="43000">
              <a:schemeClr val="accent2">
                <a:hueOff val="0"/>
                <a:satOff val="0"/>
                <a:lumOff val="0"/>
                <a:alphaOff val="0"/>
                <a:tint val="44000"/>
                <a:satMod val="165000"/>
              </a:schemeClr>
            </a:gs>
            <a:gs pos="93000">
              <a:schemeClr val="accent2">
                <a:hueOff val="0"/>
                <a:satOff val="0"/>
                <a:lumOff val="0"/>
                <a:alphaOff val="0"/>
                <a:tint val="15000"/>
                <a:satMod val="165000"/>
              </a:schemeClr>
            </a:gs>
            <a:gs pos="100000">
              <a:schemeClr val="accent2">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1910" tIns="41910" rIns="41910" bIns="41910" numCol="1" spcCol="1270" anchor="ctr" anchorCtr="0">
          <a:noAutofit/>
        </a:bodyPr>
        <a:lstStyle/>
        <a:p>
          <a:pPr lvl="0" algn="ctr" defTabSz="466725">
            <a:lnSpc>
              <a:spcPct val="90000"/>
            </a:lnSpc>
            <a:spcBef>
              <a:spcPct val="0"/>
            </a:spcBef>
            <a:spcAft>
              <a:spcPct val="35000"/>
            </a:spcAft>
          </a:pPr>
          <a:r>
            <a:rPr lang="ru-RU" sz="1050" b="1" kern="1200" smtClean="0">
              <a:latin typeface="Times New Roman" panose="02020603050405020304" pitchFamily="18" charset="0"/>
              <a:cs typeface="Times New Roman" panose="02020603050405020304" pitchFamily="18" charset="0"/>
            </a:rPr>
            <a:t>Дефицит бюджета </a:t>
          </a:r>
        </a:p>
        <a:p>
          <a:pPr lvl="0" algn="ctr" defTabSz="466725">
            <a:lnSpc>
              <a:spcPct val="90000"/>
            </a:lnSpc>
            <a:spcBef>
              <a:spcPct val="0"/>
            </a:spcBef>
            <a:spcAft>
              <a:spcPct val="35000"/>
            </a:spcAft>
          </a:pPr>
          <a:r>
            <a:rPr lang="ru-RU" sz="1050" b="0" kern="1200" smtClean="0">
              <a:latin typeface="Times New Roman" panose="02020603050405020304" pitchFamily="18" charset="0"/>
              <a:cs typeface="Times New Roman" panose="02020603050405020304" pitchFamily="18" charset="0"/>
            </a:rPr>
            <a:t>превышение расходов бюджета над его доходами.</a:t>
          </a:r>
          <a:endParaRPr lang="ru-RU" sz="1050" b="0" kern="1200" dirty="0">
            <a:latin typeface="Times New Roman" panose="02020603050405020304" pitchFamily="18" charset="0"/>
            <a:cs typeface="Times New Roman" panose="02020603050405020304" pitchFamily="18" charset="0"/>
          </a:endParaRPr>
        </a:p>
      </dsp:txBody>
      <dsp:txXfrm>
        <a:off x="3294680" y="2984923"/>
        <a:ext cx="2105917" cy="1263550"/>
      </dsp:txXfrm>
    </dsp:sp>
    <dsp:sp modelId="{AF289D34-8F3D-48BA-A4EE-E6D96129F748}">
      <dsp:nvSpPr>
        <dsp:cNvPr id="0" name=""/>
        <dsp:cNvSpPr/>
      </dsp:nvSpPr>
      <dsp:spPr>
        <a:xfrm>
          <a:off x="990427" y="2984923"/>
          <a:ext cx="2105917" cy="1263550"/>
        </a:xfrm>
        <a:prstGeom prst="rect">
          <a:avLst/>
        </a:prstGeom>
        <a:gradFill rotWithShape="0">
          <a:gsLst>
            <a:gs pos="0">
              <a:schemeClr val="accent2">
                <a:hueOff val="0"/>
                <a:satOff val="0"/>
                <a:lumOff val="0"/>
                <a:alphaOff val="0"/>
                <a:tint val="70000"/>
                <a:satMod val="130000"/>
              </a:schemeClr>
            </a:gs>
            <a:gs pos="43000">
              <a:schemeClr val="accent2">
                <a:hueOff val="0"/>
                <a:satOff val="0"/>
                <a:lumOff val="0"/>
                <a:alphaOff val="0"/>
                <a:tint val="44000"/>
                <a:satMod val="165000"/>
              </a:schemeClr>
            </a:gs>
            <a:gs pos="93000">
              <a:schemeClr val="accent2">
                <a:hueOff val="0"/>
                <a:satOff val="0"/>
                <a:lumOff val="0"/>
                <a:alphaOff val="0"/>
                <a:tint val="15000"/>
                <a:satMod val="165000"/>
              </a:schemeClr>
            </a:gs>
            <a:gs pos="100000">
              <a:schemeClr val="accent2">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1910" tIns="41910" rIns="41910" bIns="41910" numCol="1" spcCol="1270" anchor="ctr" anchorCtr="0">
          <a:noAutofit/>
        </a:bodyPr>
        <a:lstStyle/>
        <a:p>
          <a:pPr lvl="0" algn="ctr" defTabSz="466725">
            <a:lnSpc>
              <a:spcPct val="90000"/>
            </a:lnSpc>
            <a:spcBef>
              <a:spcPct val="0"/>
            </a:spcBef>
            <a:spcAft>
              <a:spcPct val="35000"/>
            </a:spcAft>
          </a:pPr>
          <a:r>
            <a:rPr lang="ru-RU" sz="1050" b="1" kern="1200" smtClean="0">
              <a:latin typeface="Times New Roman" panose="02020603050405020304" pitchFamily="18" charset="0"/>
              <a:cs typeface="Times New Roman" panose="02020603050405020304" pitchFamily="18" charset="0"/>
            </a:rPr>
            <a:t>Профицит бюджета</a:t>
          </a:r>
        </a:p>
        <a:p>
          <a:pPr lvl="0" algn="ctr" defTabSz="466725">
            <a:lnSpc>
              <a:spcPct val="90000"/>
            </a:lnSpc>
            <a:spcBef>
              <a:spcPct val="0"/>
            </a:spcBef>
            <a:spcAft>
              <a:spcPct val="35000"/>
            </a:spcAft>
          </a:pPr>
          <a:r>
            <a:rPr lang="ru-RU" sz="1050" b="0" kern="1200" smtClean="0">
              <a:latin typeface="Times New Roman" panose="02020603050405020304" pitchFamily="18" charset="0"/>
              <a:cs typeface="Times New Roman" panose="02020603050405020304" pitchFamily="18" charset="0"/>
            </a:rPr>
            <a:t>превышение доходов бюджета над его расходами.</a:t>
          </a:r>
          <a:endParaRPr lang="ru-RU" sz="1050" b="0" kern="1200" dirty="0">
            <a:latin typeface="Times New Roman" panose="02020603050405020304" pitchFamily="18" charset="0"/>
            <a:cs typeface="Times New Roman" panose="02020603050405020304" pitchFamily="18" charset="0"/>
          </a:endParaRPr>
        </a:p>
      </dsp:txBody>
      <dsp:txXfrm>
        <a:off x="990427" y="2984923"/>
        <a:ext cx="2105917" cy="1263550"/>
      </dsp:txXfrm>
    </dsp:sp>
    <dsp:sp modelId="{04F7501D-11A4-4574-ADE9-CBDEAFBFA6E7}">
      <dsp:nvSpPr>
        <dsp:cNvPr id="0" name=""/>
        <dsp:cNvSpPr/>
      </dsp:nvSpPr>
      <dsp:spPr>
        <a:xfrm>
          <a:off x="987015" y="1475469"/>
          <a:ext cx="2105917" cy="1263550"/>
        </a:xfrm>
        <a:prstGeom prst="rect">
          <a:avLst/>
        </a:prstGeom>
        <a:gradFill rotWithShape="0">
          <a:gsLst>
            <a:gs pos="0">
              <a:schemeClr val="accent2">
                <a:hueOff val="0"/>
                <a:satOff val="0"/>
                <a:lumOff val="0"/>
                <a:alphaOff val="0"/>
                <a:tint val="70000"/>
                <a:satMod val="130000"/>
              </a:schemeClr>
            </a:gs>
            <a:gs pos="43000">
              <a:schemeClr val="accent2">
                <a:hueOff val="0"/>
                <a:satOff val="0"/>
                <a:lumOff val="0"/>
                <a:alphaOff val="0"/>
                <a:tint val="44000"/>
                <a:satMod val="165000"/>
              </a:schemeClr>
            </a:gs>
            <a:gs pos="93000">
              <a:schemeClr val="accent2">
                <a:hueOff val="0"/>
                <a:satOff val="0"/>
                <a:lumOff val="0"/>
                <a:alphaOff val="0"/>
                <a:tint val="15000"/>
                <a:satMod val="165000"/>
              </a:schemeClr>
            </a:gs>
            <a:gs pos="100000">
              <a:schemeClr val="accent2">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1910" tIns="41910" rIns="41910" bIns="41910" numCol="1" spcCol="1270" anchor="ctr" anchorCtr="0">
          <a:noAutofit/>
        </a:bodyPr>
        <a:lstStyle/>
        <a:p>
          <a:pPr lvl="0" algn="ctr" defTabSz="466725">
            <a:lnSpc>
              <a:spcPct val="90000"/>
            </a:lnSpc>
            <a:spcBef>
              <a:spcPct val="0"/>
            </a:spcBef>
            <a:spcAft>
              <a:spcPct val="35000"/>
            </a:spcAft>
          </a:pPr>
          <a:r>
            <a:rPr lang="ru-RU" sz="1050" b="1" kern="1200" smtClean="0">
              <a:latin typeface="Times New Roman" panose="02020603050405020304" pitchFamily="18" charset="0"/>
              <a:cs typeface="Times New Roman" panose="02020603050405020304" pitchFamily="18" charset="0"/>
            </a:rPr>
            <a:t>Муниципальный долг</a:t>
          </a:r>
        </a:p>
        <a:p>
          <a:pPr lvl="0" algn="ctr" defTabSz="466725">
            <a:lnSpc>
              <a:spcPct val="90000"/>
            </a:lnSpc>
            <a:spcBef>
              <a:spcPct val="0"/>
            </a:spcBef>
            <a:spcAft>
              <a:spcPct val="35000"/>
            </a:spcAft>
          </a:pPr>
          <a:r>
            <a:rPr lang="ru-RU" sz="1050" b="0" kern="1200" smtClean="0">
              <a:latin typeface="Times New Roman" panose="02020603050405020304" pitchFamily="18" charset="0"/>
              <a:cs typeface="Times New Roman" panose="02020603050405020304" pitchFamily="18" charset="0"/>
            </a:rPr>
            <a:t>обязательства, возникающие из муниципальных заимствований, гарантий по обязательствам третьих лиц, другие обязательства в соответствии с видами долговых обязательств, принятые на себя муниципальным образованием.</a:t>
          </a:r>
          <a:endParaRPr lang="ru-RU" sz="1050" b="0" kern="1200" dirty="0">
            <a:latin typeface="Times New Roman" panose="02020603050405020304" pitchFamily="18" charset="0"/>
            <a:cs typeface="Times New Roman" panose="02020603050405020304" pitchFamily="18" charset="0"/>
          </a:endParaRPr>
        </a:p>
      </dsp:txBody>
      <dsp:txXfrm>
        <a:off x="987015" y="1475469"/>
        <a:ext cx="2105917" cy="1263550"/>
      </dsp:txXfrm>
    </dsp:sp>
    <dsp:sp modelId="{AA54C0E7-79B2-4583-836E-92380FAF8B72}">
      <dsp:nvSpPr>
        <dsp:cNvPr id="0" name=""/>
        <dsp:cNvSpPr/>
      </dsp:nvSpPr>
      <dsp:spPr>
        <a:xfrm>
          <a:off x="5616622" y="2984919"/>
          <a:ext cx="2105917" cy="1263550"/>
        </a:xfrm>
        <a:prstGeom prst="rect">
          <a:avLst/>
        </a:prstGeom>
        <a:gradFill rotWithShape="0">
          <a:gsLst>
            <a:gs pos="0">
              <a:schemeClr val="accent2">
                <a:hueOff val="0"/>
                <a:satOff val="0"/>
                <a:lumOff val="0"/>
                <a:alphaOff val="0"/>
                <a:tint val="70000"/>
                <a:satMod val="130000"/>
              </a:schemeClr>
            </a:gs>
            <a:gs pos="43000">
              <a:schemeClr val="accent2">
                <a:hueOff val="0"/>
                <a:satOff val="0"/>
                <a:lumOff val="0"/>
                <a:alphaOff val="0"/>
                <a:tint val="44000"/>
                <a:satMod val="165000"/>
              </a:schemeClr>
            </a:gs>
            <a:gs pos="93000">
              <a:schemeClr val="accent2">
                <a:hueOff val="0"/>
                <a:satOff val="0"/>
                <a:lumOff val="0"/>
                <a:alphaOff val="0"/>
                <a:tint val="15000"/>
                <a:satMod val="165000"/>
              </a:schemeClr>
            </a:gs>
            <a:gs pos="100000">
              <a:schemeClr val="accent2">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1910" tIns="41910" rIns="41910" bIns="41910" numCol="1" spcCol="1270" anchor="ctr" anchorCtr="0">
          <a:noAutofit/>
        </a:bodyPr>
        <a:lstStyle/>
        <a:p>
          <a:pPr lvl="0" algn="ctr" defTabSz="466725">
            <a:lnSpc>
              <a:spcPct val="90000"/>
            </a:lnSpc>
            <a:spcBef>
              <a:spcPct val="0"/>
            </a:spcBef>
            <a:spcAft>
              <a:spcPct val="35000"/>
            </a:spcAft>
          </a:pPr>
          <a:r>
            <a:rPr lang="ru-RU" sz="1050" b="1" kern="1200" smtClean="0">
              <a:latin typeface="Times New Roman" panose="02020603050405020304" pitchFamily="18" charset="0"/>
              <a:cs typeface="Times New Roman" panose="02020603050405020304" pitchFamily="18" charset="0"/>
            </a:rPr>
            <a:t>Межбюджетные трансферты </a:t>
          </a:r>
        </a:p>
        <a:p>
          <a:pPr lvl="0" algn="ctr" defTabSz="466725">
            <a:lnSpc>
              <a:spcPct val="90000"/>
            </a:lnSpc>
            <a:spcBef>
              <a:spcPct val="0"/>
            </a:spcBef>
            <a:spcAft>
              <a:spcPct val="35000"/>
            </a:spcAft>
          </a:pPr>
          <a:r>
            <a:rPr lang="ru-RU" sz="1050" b="0" kern="1200" smtClean="0">
              <a:latin typeface="Times New Roman" panose="02020603050405020304" pitchFamily="18" charset="0"/>
              <a:cs typeface="Times New Roman" panose="02020603050405020304" pitchFamily="18" charset="0"/>
            </a:rPr>
            <a:t>средства, предоставляемые одним бюджетом другому бюджету бюджетной системы Российской Федерации.</a:t>
          </a:r>
          <a:endParaRPr lang="ru-RU" sz="1050" b="0" kern="1200" dirty="0">
            <a:latin typeface="Times New Roman" panose="02020603050405020304" pitchFamily="18" charset="0"/>
            <a:cs typeface="Times New Roman" panose="02020603050405020304" pitchFamily="18" charset="0"/>
          </a:endParaRPr>
        </a:p>
      </dsp:txBody>
      <dsp:txXfrm>
        <a:off x="5616622" y="2984919"/>
        <a:ext cx="2105917" cy="1263550"/>
      </dsp:txXfrm>
    </dsp:sp>
    <dsp:sp modelId="{73AA6501-4273-49CE-AD4E-568E8D006221}">
      <dsp:nvSpPr>
        <dsp:cNvPr id="0" name=""/>
        <dsp:cNvSpPr/>
      </dsp:nvSpPr>
      <dsp:spPr>
        <a:xfrm>
          <a:off x="5620034" y="1475469"/>
          <a:ext cx="2105917" cy="1263550"/>
        </a:xfrm>
        <a:prstGeom prst="rect">
          <a:avLst/>
        </a:prstGeom>
        <a:gradFill rotWithShape="0">
          <a:gsLst>
            <a:gs pos="0">
              <a:schemeClr val="accent2">
                <a:hueOff val="0"/>
                <a:satOff val="0"/>
                <a:lumOff val="0"/>
                <a:alphaOff val="0"/>
                <a:tint val="70000"/>
                <a:satMod val="130000"/>
              </a:schemeClr>
            </a:gs>
            <a:gs pos="43000">
              <a:schemeClr val="accent2">
                <a:hueOff val="0"/>
                <a:satOff val="0"/>
                <a:lumOff val="0"/>
                <a:alphaOff val="0"/>
                <a:tint val="44000"/>
                <a:satMod val="165000"/>
              </a:schemeClr>
            </a:gs>
            <a:gs pos="93000">
              <a:schemeClr val="accent2">
                <a:hueOff val="0"/>
                <a:satOff val="0"/>
                <a:lumOff val="0"/>
                <a:alphaOff val="0"/>
                <a:tint val="15000"/>
                <a:satMod val="165000"/>
              </a:schemeClr>
            </a:gs>
            <a:gs pos="100000">
              <a:schemeClr val="accent2">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1910" tIns="41910" rIns="41910" bIns="41910" numCol="1" spcCol="1270" anchor="ctr" anchorCtr="0">
          <a:noAutofit/>
        </a:bodyPr>
        <a:lstStyle/>
        <a:p>
          <a:pPr lvl="0" algn="ctr" defTabSz="466725">
            <a:lnSpc>
              <a:spcPct val="90000"/>
            </a:lnSpc>
            <a:spcBef>
              <a:spcPct val="0"/>
            </a:spcBef>
            <a:spcAft>
              <a:spcPct val="35000"/>
            </a:spcAft>
          </a:pPr>
          <a:r>
            <a:rPr lang="ru-RU" sz="1050" b="1" kern="1200" smtClean="0">
              <a:latin typeface="Times New Roman" panose="02020603050405020304" pitchFamily="18" charset="0"/>
              <a:cs typeface="Times New Roman" panose="02020603050405020304" pitchFamily="18" charset="0"/>
            </a:rPr>
            <a:t>Муниципальные услуги (работы) </a:t>
          </a:r>
        </a:p>
        <a:p>
          <a:pPr lvl="0" algn="ctr" defTabSz="466725">
            <a:lnSpc>
              <a:spcPct val="90000"/>
            </a:lnSpc>
            <a:spcBef>
              <a:spcPct val="0"/>
            </a:spcBef>
            <a:spcAft>
              <a:spcPct val="35000"/>
            </a:spcAft>
          </a:pPr>
          <a:r>
            <a:rPr lang="ru-RU" sz="1050" b="0" kern="1200" smtClean="0">
              <a:latin typeface="Times New Roman" panose="02020603050405020304" pitchFamily="18" charset="0"/>
              <a:cs typeface="Times New Roman" panose="02020603050405020304" pitchFamily="18" charset="0"/>
            </a:rPr>
            <a:t>услуги (работы), оказываемые (выполняемые) органами местного самоуправления, муниципальными учреждениями и в случаях, установленных законодательством РФ, иными юридическими лицами.</a:t>
          </a:r>
          <a:endParaRPr lang="ru-RU" sz="1050" b="0" kern="1200" dirty="0">
            <a:latin typeface="Times New Roman" panose="02020603050405020304" pitchFamily="18" charset="0"/>
            <a:cs typeface="Times New Roman" panose="02020603050405020304" pitchFamily="18" charset="0"/>
          </a:endParaRPr>
        </a:p>
      </dsp:txBody>
      <dsp:txXfrm>
        <a:off x="5620034" y="1475469"/>
        <a:ext cx="2105917" cy="1263550"/>
      </dsp:txXfrm>
    </dsp:sp>
    <dsp:sp modelId="{861D7953-E1D7-4600-82E9-FC9E84ABFDE4}">
      <dsp:nvSpPr>
        <dsp:cNvPr id="0" name=""/>
        <dsp:cNvSpPr/>
      </dsp:nvSpPr>
      <dsp:spPr>
        <a:xfrm>
          <a:off x="3294680" y="1472748"/>
          <a:ext cx="2105917" cy="1263550"/>
        </a:xfrm>
        <a:prstGeom prst="rect">
          <a:avLst/>
        </a:prstGeom>
        <a:gradFill rotWithShape="0">
          <a:gsLst>
            <a:gs pos="0">
              <a:schemeClr val="accent2">
                <a:hueOff val="0"/>
                <a:satOff val="0"/>
                <a:lumOff val="0"/>
                <a:alphaOff val="0"/>
                <a:tint val="70000"/>
                <a:satMod val="130000"/>
              </a:schemeClr>
            </a:gs>
            <a:gs pos="43000">
              <a:schemeClr val="accent2">
                <a:hueOff val="0"/>
                <a:satOff val="0"/>
                <a:lumOff val="0"/>
                <a:alphaOff val="0"/>
                <a:tint val="44000"/>
                <a:satMod val="165000"/>
              </a:schemeClr>
            </a:gs>
            <a:gs pos="93000">
              <a:schemeClr val="accent2">
                <a:hueOff val="0"/>
                <a:satOff val="0"/>
                <a:lumOff val="0"/>
                <a:alphaOff val="0"/>
                <a:tint val="15000"/>
                <a:satMod val="165000"/>
              </a:schemeClr>
            </a:gs>
            <a:gs pos="100000">
              <a:schemeClr val="accent2">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1910" tIns="41910" rIns="41910" bIns="41910" numCol="1" spcCol="1270" anchor="ctr" anchorCtr="0">
          <a:noAutofit/>
        </a:bodyPr>
        <a:lstStyle/>
        <a:p>
          <a:pPr lvl="0" algn="ctr" defTabSz="466725">
            <a:lnSpc>
              <a:spcPct val="90000"/>
            </a:lnSpc>
            <a:spcBef>
              <a:spcPct val="0"/>
            </a:spcBef>
            <a:spcAft>
              <a:spcPct val="35000"/>
            </a:spcAft>
          </a:pPr>
          <a:r>
            <a:rPr lang="ru-RU" sz="1050" b="1" kern="1200" smtClean="0">
              <a:latin typeface="Times New Roman" panose="02020603050405020304" pitchFamily="18" charset="0"/>
              <a:cs typeface="Times New Roman" panose="02020603050405020304" pitchFamily="18" charset="0"/>
            </a:rPr>
            <a:t>Муниципальное задание </a:t>
          </a:r>
        </a:p>
        <a:p>
          <a:pPr lvl="0" algn="ctr" defTabSz="466725">
            <a:lnSpc>
              <a:spcPct val="90000"/>
            </a:lnSpc>
            <a:spcBef>
              <a:spcPct val="0"/>
            </a:spcBef>
            <a:spcAft>
              <a:spcPct val="35000"/>
            </a:spcAft>
          </a:pPr>
          <a:r>
            <a:rPr lang="ru-RU" sz="1050" b="0" kern="1200" smtClean="0">
              <a:latin typeface="Times New Roman" panose="02020603050405020304" pitchFamily="18" charset="0"/>
              <a:cs typeface="Times New Roman" panose="02020603050405020304" pitchFamily="18" charset="0"/>
            </a:rPr>
            <a:t>документ, устанавливающий требования к составу, качеству и (или) объему (содержанию), условиям, порядку и результатам оказания муниципальных услуг (выполнения работ).</a:t>
          </a:r>
          <a:endParaRPr lang="ru-RU" sz="1050" b="0" kern="1200" dirty="0">
            <a:latin typeface="Times New Roman" panose="02020603050405020304" pitchFamily="18" charset="0"/>
            <a:cs typeface="Times New Roman" panose="02020603050405020304" pitchFamily="18" charset="0"/>
          </a:endParaRPr>
        </a:p>
      </dsp:txBody>
      <dsp:txXfrm>
        <a:off x="3294680" y="1472748"/>
        <a:ext cx="2105917" cy="1263550"/>
      </dsp:txXfrm>
    </dsp:sp>
    <dsp:sp modelId="{360AC1B6-E19C-45F9-BC16-97ED8636C31B}">
      <dsp:nvSpPr>
        <dsp:cNvPr id="0" name=""/>
        <dsp:cNvSpPr/>
      </dsp:nvSpPr>
      <dsp:spPr>
        <a:xfrm>
          <a:off x="3294680" y="4"/>
          <a:ext cx="2105917" cy="1263550"/>
        </a:xfrm>
        <a:prstGeom prst="rect">
          <a:avLst/>
        </a:prstGeom>
        <a:gradFill rotWithShape="0">
          <a:gsLst>
            <a:gs pos="0">
              <a:schemeClr val="accent2">
                <a:hueOff val="0"/>
                <a:satOff val="0"/>
                <a:lumOff val="0"/>
                <a:alphaOff val="0"/>
                <a:tint val="70000"/>
                <a:satMod val="130000"/>
              </a:schemeClr>
            </a:gs>
            <a:gs pos="43000">
              <a:schemeClr val="accent2">
                <a:hueOff val="0"/>
                <a:satOff val="0"/>
                <a:lumOff val="0"/>
                <a:alphaOff val="0"/>
                <a:tint val="44000"/>
                <a:satMod val="165000"/>
              </a:schemeClr>
            </a:gs>
            <a:gs pos="93000">
              <a:schemeClr val="accent2">
                <a:hueOff val="0"/>
                <a:satOff val="0"/>
                <a:lumOff val="0"/>
                <a:alphaOff val="0"/>
                <a:tint val="15000"/>
                <a:satMod val="165000"/>
              </a:schemeClr>
            </a:gs>
            <a:gs pos="100000">
              <a:schemeClr val="accent2">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1910" tIns="41910" rIns="41910" bIns="41910" numCol="1" spcCol="1270" anchor="ctr" anchorCtr="0">
          <a:noAutofit/>
        </a:bodyPr>
        <a:lstStyle/>
        <a:p>
          <a:pPr lvl="0" algn="ctr" defTabSz="466725">
            <a:lnSpc>
              <a:spcPct val="90000"/>
            </a:lnSpc>
            <a:spcBef>
              <a:spcPct val="0"/>
            </a:spcBef>
            <a:spcAft>
              <a:spcPct val="35000"/>
            </a:spcAft>
          </a:pPr>
          <a:r>
            <a:rPr lang="ru-RU" sz="1050" b="1" kern="1200" smtClean="0">
              <a:latin typeface="Times New Roman" panose="02020603050405020304" pitchFamily="18" charset="0"/>
              <a:cs typeface="Times New Roman" panose="02020603050405020304" pitchFamily="18" charset="0"/>
            </a:rPr>
            <a:t>Доходы бюджета </a:t>
          </a:r>
        </a:p>
        <a:p>
          <a:pPr lvl="0" algn="ctr" defTabSz="466725">
            <a:lnSpc>
              <a:spcPct val="90000"/>
            </a:lnSpc>
            <a:spcBef>
              <a:spcPct val="0"/>
            </a:spcBef>
            <a:spcAft>
              <a:spcPct val="35000"/>
            </a:spcAft>
          </a:pPr>
          <a:r>
            <a:rPr lang="ru-RU" sz="1050" b="0" kern="1200" smtClean="0">
              <a:latin typeface="Times New Roman" panose="02020603050405020304" pitchFamily="18" charset="0"/>
              <a:cs typeface="Times New Roman" panose="02020603050405020304" pitchFamily="18" charset="0"/>
            </a:rPr>
            <a:t>поступающие в бюджет денежные средства, за исключением средств, являющихся источниками финансирования дефицита бюджета.</a:t>
          </a:r>
          <a:endParaRPr lang="ru-RU" sz="1050" b="0" kern="1200" dirty="0">
            <a:latin typeface="Times New Roman" panose="02020603050405020304" pitchFamily="18" charset="0"/>
            <a:cs typeface="Times New Roman" panose="02020603050405020304" pitchFamily="18" charset="0"/>
          </a:endParaRPr>
        </a:p>
      </dsp:txBody>
      <dsp:txXfrm>
        <a:off x="3294680" y="4"/>
        <a:ext cx="2105917" cy="1263550"/>
      </dsp:txXfrm>
    </dsp:sp>
    <dsp:sp modelId="{B17F9629-4058-4372-9B38-982FAF639EE3}">
      <dsp:nvSpPr>
        <dsp:cNvPr id="0" name=""/>
        <dsp:cNvSpPr/>
      </dsp:nvSpPr>
      <dsp:spPr>
        <a:xfrm>
          <a:off x="5616622" y="4"/>
          <a:ext cx="2105917" cy="1263550"/>
        </a:xfrm>
        <a:prstGeom prst="rect">
          <a:avLst/>
        </a:prstGeom>
        <a:gradFill rotWithShape="0">
          <a:gsLst>
            <a:gs pos="0">
              <a:schemeClr val="accent2">
                <a:hueOff val="0"/>
                <a:satOff val="0"/>
                <a:lumOff val="0"/>
                <a:alphaOff val="0"/>
                <a:tint val="70000"/>
                <a:satMod val="130000"/>
              </a:schemeClr>
            </a:gs>
            <a:gs pos="43000">
              <a:schemeClr val="accent2">
                <a:hueOff val="0"/>
                <a:satOff val="0"/>
                <a:lumOff val="0"/>
                <a:alphaOff val="0"/>
                <a:tint val="44000"/>
                <a:satMod val="165000"/>
              </a:schemeClr>
            </a:gs>
            <a:gs pos="93000">
              <a:schemeClr val="accent2">
                <a:hueOff val="0"/>
                <a:satOff val="0"/>
                <a:lumOff val="0"/>
                <a:alphaOff val="0"/>
                <a:tint val="15000"/>
                <a:satMod val="165000"/>
              </a:schemeClr>
            </a:gs>
            <a:gs pos="100000">
              <a:schemeClr val="accent2">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1910" tIns="41910" rIns="41910" bIns="41910" numCol="1" spcCol="1270" anchor="ctr" anchorCtr="0">
          <a:noAutofit/>
        </a:bodyPr>
        <a:lstStyle/>
        <a:p>
          <a:pPr lvl="0" algn="ctr" defTabSz="466725">
            <a:lnSpc>
              <a:spcPct val="90000"/>
            </a:lnSpc>
            <a:spcBef>
              <a:spcPct val="0"/>
            </a:spcBef>
            <a:spcAft>
              <a:spcPct val="35000"/>
            </a:spcAft>
          </a:pPr>
          <a:r>
            <a:rPr lang="ru-RU" sz="1050" b="1" kern="1200" smtClean="0">
              <a:latin typeface="Times New Roman" panose="02020603050405020304" pitchFamily="18" charset="0"/>
              <a:cs typeface="Times New Roman" panose="02020603050405020304" pitchFamily="18" charset="0"/>
            </a:rPr>
            <a:t>Расходы бюджета </a:t>
          </a:r>
        </a:p>
        <a:p>
          <a:pPr lvl="0" algn="ctr" defTabSz="466725">
            <a:lnSpc>
              <a:spcPct val="90000"/>
            </a:lnSpc>
            <a:spcBef>
              <a:spcPct val="0"/>
            </a:spcBef>
            <a:spcAft>
              <a:spcPct val="35000"/>
            </a:spcAft>
          </a:pPr>
          <a:r>
            <a:rPr lang="ru-RU" sz="1050" b="0" kern="1200" smtClean="0">
              <a:latin typeface="Times New Roman" panose="02020603050405020304" pitchFamily="18" charset="0"/>
              <a:cs typeface="Times New Roman" panose="02020603050405020304" pitchFamily="18" charset="0"/>
            </a:rPr>
            <a:t>выплачиваемые из бюджета денежные средства, за исключением средств, являющихся источниками финансирования дефицита бюджета.</a:t>
          </a:r>
          <a:endParaRPr lang="ru-RU" sz="1050" b="0" kern="1200" dirty="0">
            <a:latin typeface="Times New Roman" panose="02020603050405020304" pitchFamily="18" charset="0"/>
            <a:cs typeface="Times New Roman" panose="02020603050405020304" pitchFamily="18" charset="0"/>
          </a:endParaRPr>
        </a:p>
      </dsp:txBody>
      <dsp:txXfrm>
        <a:off x="5616622" y="4"/>
        <a:ext cx="2105917" cy="1263550"/>
      </dsp:txXfrm>
    </dsp:sp>
    <dsp:sp modelId="{49048726-6570-4AE5-AF41-DECC31BCA734}">
      <dsp:nvSpPr>
        <dsp:cNvPr id="0" name=""/>
        <dsp:cNvSpPr/>
      </dsp:nvSpPr>
      <dsp:spPr>
        <a:xfrm>
          <a:off x="987015" y="4353071"/>
          <a:ext cx="2105917" cy="1263550"/>
        </a:xfrm>
        <a:prstGeom prst="rect">
          <a:avLst/>
        </a:prstGeom>
        <a:gradFill rotWithShape="0">
          <a:gsLst>
            <a:gs pos="0">
              <a:schemeClr val="accent2">
                <a:hueOff val="0"/>
                <a:satOff val="0"/>
                <a:lumOff val="0"/>
                <a:alphaOff val="0"/>
                <a:tint val="70000"/>
                <a:satMod val="130000"/>
              </a:schemeClr>
            </a:gs>
            <a:gs pos="43000">
              <a:schemeClr val="accent2">
                <a:hueOff val="0"/>
                <a:satOff val="0"/>
                <a:lumOff val="0"/>
                <a:alphaOff val="0"/>
                <a:tint val="44000"/>
                <a:satMod val="165000"/>
              </a:schemeClr>
            </a:gs>
            <a:gs pos="93000">
              <a:schemeClr val="accent2">
                <a:hueOff val="0"/>
                <a:satOff val="0"/>
                <a:lumOff val="0"/>
                <a:alphaOff val="0"/>
                <a:tint val="15000"/>
                <a:satMod val="165000"/>
              </a:schemeClr>
            </a:gs>
            <a:gs pos="100000">
              <a:schemeClr val="accent2">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1910" tIns="41910" rIns="41910" bIns="41910" numCol="1" spcCol="1270" anchor="ctr" anchorCtr="0">
          <a:noAutofit/>
        </a:bodyPr>
        <a:lstStyle/>
        <a:p>
          <a:pPr lvl="0" algn="ctr" defTabSz="466725">
            <a:lnSpc>
              <a:spcPct val="90000"/>
            </a:lnSpc>
            <a:spcBef>
              <a:spcPct val="0"/>
            </a:spcBef>
            <a:spcAft>
              <a:spcPct val="35000"/>
            </a:spcAft>
          </a:pPr>
          <a:r>
            <a:rPr lang="ru-RU" sz="1050" b="1" kern="1200" smtClean="0">
              <a:latin typeface="Times New Roman" panose="02020603050405020304" pitchFamily="18" charset="0"/>
              <a:cs typeface="Times New Roman" panose="02020603050405020304" pitchFamily="18" charset="0"/>
            </a:rPr>
            <a:t>Текущий финансовый год</a:t>
          </a:r>
        </a:p>
        <a:p>
          <a:pPr lvl="0" algn="ctr" defTabSz="466725">
            <a:lnSpc>
              <a:spcPct val="90000"/>
            </a:lnSpc>
            <a:spcBef>
              <a:spcPct val="0"/>
            </a:spcBef>
            <a:spcAft>
              <a:spcPct val="35000"/>
            </a:spcAft>
          </a:pPr>
          <a:r>
            <a:rPr lang="ru-RU" sz="1050" b="0" kern="1200" smtClean="0">
              <a:latin typeface="Times New Roman" panose="02020603050405020304" pitchFamily="18" charset="0"/>
              <a:cs typeface="Times New Roman" panose="02020603050405020304" pitchFamily="18" charset="0"/>
            </a:rPr>
            <a:t>год, в котором осуществляется исполнение бюджета, составление и рассмотрение проекта бюджета на очередной финансовый год (очередной финансовый год и плановый период).</a:t>
          </a:r>
          <a:endParaRPr lang="ru-RU" sz="1050" b="0" kern="1200" dirty="0">
            <a:latin typeface="Times New Roman" panose="02020603050405020304" pitchFamily="18" charset="0"/>
            <a:cs typeface="Times New Roman" panose="02020603050405020304" pitchFamily="18" charset="0"/>
          </a:endParaRPr>
        </a:p>
      </dsp:txBody>
      <dsp:txXfrm>
        <a:off x="987015" y="4353071"/>
        <a:ext cx="2105917" cy="1263550"/>
      </dsp:txXfrm>
    </dsp:sp>
    <dsp:sp modelId="{E1B43C39-6656-41EA-9F9E-7FFC8FFA2027}">
      <dsp:nvSpPr>
        <dsp:cNvPr id="0" name=""/>
        <dsp:cNvSpPr/>
      </dsp:nvSpPr>
      <dsp:spPr>
        <a:xfrm>
          <a:off x="3303525" y="4353071"/>
          <a:ext cx="2105917" cy="1263550"/>
        </a:xfrm>
        <a:prstGeom prst="rect">
          <a:avLst/>
        </a:prstGeom>
        <a:gradFill rotWithShape="0">
          <a:gsLst>
            <a:gs pos="0">
              <a:schemeClr val="accent2">
                <a:hueOff val="0"/>
                <a:satOff val="0"/>
                <a:lumOff val="0"/>
                <a:alphaOff val="0"/>
                <a:tint val="70000"/>
                <a:satMod val="130000"/>
              </a:schemeClr>
            </a:gs>
            <a:gs pos="43000">
              <a:schemeClr val="accent2">
                <a:hueOff val="0"/>
                <a:satOff val="0"/>
                <a:lumOff val="0"/>
                <a:alphaOff val="0"/>
                <a:tint val="44000"/>
                <a:satMod val="165000"/>
              </a:schemeClr>
            </a:gs>
            <a:gs pos="93000">
              <a:schemeClr val="accent2">
                <a:hueOff val="0"/>
                <a:satOff val="0"/>
                <a:lumOff val="0"/>
                <a:alphaOff val="0"/>
                <a:tint val="15000"/>
                <a:satMod val="165000"/>
              </a:schemeClr>
            </a:gs>
            <a:gs pos="100000">
              <a:schemeClr val="accent2">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1910" tIns="41910" rIns="41910" bIns="41910" numCol="1" spcCol="1270" anchor="ctr" anchorCtr="0">
          <a:noAutofit/>
        </a:bodyPr>
        <a:lstStyle/>
        <a:p>
          <a:pPr lvl="0" algn="ctr" defTabSz="466725">
            <a:lnSpc>
              <a:spcPct val="90000"/>
            </a:lnSpc>
            <a:spcBef>
              <a:spcPct val="0"/>
            </a:spcBef>
            <a:spcAft>
              <a:spcPct val="35000"/>
            </a:spcAft>
          </a:pPr>
          <a:r>
            <a:rPr lang="ru-RU" sz="1050" b="1" kern="1200" smtClean="0">
              <a:latin typeface="Times New Roman" panose="02020603050405020304" pitchFamily="18" charset="0"/>
              <a:cs typeface="Times New Roman" panose="02020603050405020304" pitchFamily="18" charset="0"/>
            </a:rPr>
            <a:t>Плановый период </a:t>
          </a:r>
        </a:p>
        <a:p>
          <a:pPr lvl="0" algn="ctr" defTabSz="466725">
            <a:lnSpc>
              <a:spcPct val="90000"/>
            </a:lnSpc>
            <a:spcBef>
              <a:spcPct val="0"/>
            </a:spcBef>
            <a:spcAft>
              <a:spcPct val="35000"/>
            </a:spcAft>
          </a:pPr>
          <a:r>
            <a:rPr lang="ru-RU" sz="1050" b="0" kern="1200" smtClean="0">
              <a:latin typeface="Times New Roman" panose="02020603050405020304" pitchFamily="18" charset="0"/>
              <a:cs typeface="Times New Roman" panose="02020603050405020304" pitchFamily="18" charset="0"/>
            </a:rPr>
            <a:t>два финансовых года, следующие за очередным финансовым годом.</a:t>
          </a:r>
          <a:endParaRPr lang="ru-RU" sz="1050" b="0" kern="1200" dirty="0">
            <a:latin typeface="Times New Roman" panose="02020603050405020304" pitchFamily="18" charset="0"/>
            <a:cs typeface="Times New Roman" panose="02020603050405020304" pitchFamily="18" charset="0"/>
          </a:endParaRPr>
        </a:p>
      </dsp:txBody>
      <dsp:txXfrm>
        <a:off x="3303525" y="4353071"/>
        <a:ext cx="2105917" cy="1263550"/>
      </dsp:txXfrm>
    </dsp:sp>
    <dsp:sp modelId="{0ACD0026-9551-4FF6-B680-A10C93C1C3A7}">
      <dsp:nvSpPr>
        <dsp:cNvPr id="0" name=""/>
        <dsp:cNvSpPr/>
      </dsp:nvSpPr>
      <dsp:spPr>
        <a:xfrm>
          <a:off x="5620034" y="4353071"/>
          <a:ext cx="2105917" cy="1263550"/>
        </a:xfrm>
        <a:prstGeom prst="rect">
          <a:avLst/>
        </a:prstGeom>
        <a:gradFill rotWithShape="0">
          <a:gsLst>
            <a:gs pos="0">
              <a:schemeClr val="accent2">
                <a:hueOff val="0"/>
                <a:satOff val="0"/>
                <a:lumOff val="0"/>
                <a:alphaOff val="0"/>
                <a:tint val="70000"/>
                <a:satMod val="130000"/>
              </a:schemeClr>
            </a:gs>
            <a:gs pos="43000">
              <a:schemeClr val="accent2">
                <a:hueOff val="0"/>
                <a:satOff val="0"/>
                <a:lumOff val="0"/>
                <a:alphaOff val="0"/>
                <a:tint val="44000"/>
                <a:satMod val="165000"/>
              </a:schemeClr>
            </a:gs>
            <a:gs pos="93000">
              <a:schemeClr val="accent2">
                <a:hueOff val="0"/>
                <a:satOff val="0"/>
                <a:lumOff val="0"/>
                <a:alphaOff val="0"/>
                <a:tint val="15000"/>
                <a:satMod val="165000"/>
              </a:schemeClr>
            </a:gs>
            <a:gs pos="100000">
              <a:schemeClr val="accent2">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1910" tIns="41910" rIns="41910" bIns="41910" numCol="1" spcCol="1270" anchor="ctr" anchorCtr="0">
          <a:noAutofit/>
        </a:bodyPr>
        <a:lstStyle/>
        <a:p>
          <a:pPr lvl="0" algn="ctr" defTabSz="466725">
            <a:lnSpc>
              <a:spcPct val="90000"/>
            </a:lnSpc>
            <a:spcBef>
              <a:spcPct val="0"/>
            </a:spcBef>
            <a:spcAft>
              <a:spcPct val="35000"/>
            </a:spcAft>
          </a:pPr>
          <a:r>
            <a:rPr lang="ru-RU" sz="1050" b="1" kern="1200" smtClean="0">
              <a:latin typeface="Times New Roman" panose="02020603050405020304" pitchFamily="18" charset="0"/>
              <a:cs typeface="Times New Roman" panose="02020603050405020304" pitchFamily="18" charset="0"/>
            </a:rPr>
            <a:t>Отчетный финансовый год </a:t>
          </a:r>
        </a:p>
        <a:p>
          <a:pPr lvl="0" algn="ctr" defTabSz="466725">
            <a:lnSpc>
              <a:spcPct val="90000"/>
            </a:lnSpc>
            <a:spcBef>
              <a:spcPct val="0"/>
            </a:spcBef>
            <a:spcAft>
              <a:spcPct val="35000"/>
            </a:spcAft>
          </a:pPr>
          <a:r>
            <a:rPr lang="ru-RU" sz="1050" b="0" kern="1200" smtClean="0">
              <a:latin typeface="Times New Roman" panose="02020603050405020304" pitchFamily="18" charset="0"/>
              <a:cs typeface="Times New Roman" panose="02020603050405020304" pitchFamily="18" charset="0"/>
            </a:rPr>
            <a:t>год, предшествующий текущему финансовому году.</a:t>
          </a:r>
          <a:endParaRPr lang="ru-RU" sz="1050" b="0" kern="1200" dirty="0">
            <a:latin typeface="Times New Roman" panose="02020603050405020304" pitchFamily="18" charset="0"/>
            <a:cs typeface="Times New Roman" panose="02020603050405020304" pitchFamily="18" charset="0"/>
          </a:endParaRPr>
        </a:p>
      </dsp:txBody>
      <dsp:txXfrm>
        <a:off x="5620034" y="4353071"/>
        <a:ext cx="2105917" cy="126355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673ADB-41AB-483A-BEBE-A2A42993CC67}">
      <dsp:nvSpPr>
        <dsp:cNvPr id="0" name=""/>
        <dsp:cNvSpPr/>
      </dsp:nvSpPr>
      <dsp:spPr>
        <a:xfrm>
          <a:off x="0" y="3851"/>
          <a:ext cx="8430066" cy="573444"/>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ru-RU" sz="1400" kern="1200" dirty="0" smtClean="0">
              <a:solidFill>
                <a:schemeClr val="tx1"/>
              </a:solidFill>
              <a:latin typeface="Times New Roman" panose="02020603050405020304" pitchFamily="18" charset="0"/>
              <a:cs typeface="Times New Roman" panose="02020603050405020304" pitchFamily="18" charset="0"/>
            </a:rPr>
            <a:t>Адресная поддержка одаренных школьников, талантливой молодежи и на проведение мероприятий по формированию положительного имиджа педагога</a:t>
          </a:r>
          <a:endParaRPr lang="ru-RU" sz="1400" kern="1200" dirty="0">
            <a:solidFill>
              <a:schemeClr val="tx1"/>
            </a:solidFill>
            <a:latin typeface="Times New Roman" panose="02020603050405020304" pitchFamily="18" charset="0"/>
            <a:cs typeface="Times New Roman" panose="02020603050405020304" pitchFamily="18" charset="0"/>
          </a:endParaRPr>
        </a:p>
      </dsp:txBody>
      <dsp:txXfrm>
        <a:off x="27993" y="31844"/>
        <a:ext cx="8374080" cy="517458"/>
      </dsp:txXfrm>
    </dsp:sp>
    <dsp:sp modelId="{F1926E5C-7F13-4291-A195-14D1900892C4}">
      <dsp:nvSpPr>
        <dsp:cNvPr id="0" name=""/>
        <dsp:cNvSpPr/>
      </dsp:nvSpPr>
      <dsp:spPr>
        <a:xfrm>
          <a:off x="0" y="577295"/>
          <a:ext cx="8430066" cy="24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7655" tIns="17780" rIns="99568" bIns="17780" numCol="1" spcCol="1270" anchor="t" anchorCtr="0">
          <a:noAutofit/>
        </a:bodyPr>
        <a:lstStyle/>
        <a:p>
          <a:pPr marL="114300" lvl="1" indent="-114300" algn="l" defTabSz="622300">
            <a:lnSpc>
              <a:spcPct val="100000"/>
            </a:lnSpc>
            <a:spcBef>
              <a:spcPct val="0"/>
            </a:spcBef>
            <a:spcAft>
              <a:spcPts val="0"/>
            </a:spcAft>
            <a:buChar char="••"/>
          </a:pPr>
          <a:r>
            <a:rPr lang="ru-RU" sz="1400" kern="1200" dirty="0" smtClean="0">
              <a:solidFill>
                <a:schemeClr val="tx1"/>
              </a:solidFill>
              <a:latin typeface="Times New Roman" panose="02020603050405020304" pitchFamily="18" charset="0"/>
              <a:cs typeface="Times New Roman" panose="02020603050405020304" pitchFamily="18" charset="0"/>
            </a:rPr>
            <a:t>1 884,5 тыс. руб. - 100% от плановых назначений</a:t>
          </a:r>
          <a:endParaRPr lang="ru-RU" sz="1400" kern="1200" dirty="0">
            <a:solidFill>
              <a:schemeClr val="tx1"/>
            </a:solidFill>
            <a:latin typeface="Times New Roman" panose="02020603050405020304" pitchFamily="18" charset="0"/>
            <a:cs typeface="Times New Roman" panose="02020603050405020304" pitchFamily="18" charset="0"/>
          </a:endParaRPr>
        </a:p>
      </dsp:txBody>
      <dsp:txXfrm>
        <a:off x="0" y="577295"/>
        <a:ext cx="8430066" cy="246800"/>
      </dsp:txXfrm>
    </dsp:sp>
    <dsp:sp modelId="{69C6251E-11A4-4766-AAE8-B96F3BB7B044}">
      <dsp:nvSpPr>
        <dsp:cNvPr id="0" name=""/>
        <dsp:cNvSpPr/>
      </dsp:nvSpPr>
      <dsp:spPr>
        <a:xfrm>
          <a:off x="0" y="824095"/>
          <a:ext cx="8430066" cy="407330"/>
        </a:xfrm>
        <a:prstGeom prst="roundRect">
          <a:avLst/>
        </a:prstGeom>
        <a:solidFill>
          <a:schemeClr val="accent2">
            <a:hueOff val="-119732"/>
            <a:satOff val="-1380"/>
            <a:lumOff val="30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ru-RU" sz="1400" kern="1200" dirty="0" smtClean="0">
              <a:solidFill>
                <a:schemeClr val="tx1"/>
              </a:solidFill>
              <a:latin typeface="Times New Roman" panose="02020603050405020304" pitchFamily="18" charset="0"/>
              <a:cs typeface="Times New Roman" panose="02020603050405020304" pitchFamily="18" charset="0"/>
            </a:rPr>
            <a:t>Организация питания учащихся в общеобразовательных учреждениях</a:t>
          </a:r>
          <a:endParaRPr lang="ru-RU" sz="1400" kern="1200" dirty="0">
            <a:solidFill>
              <a:schemeClr val="tx1"/>
            </a:solidFill>
            <a:latin typeface="Times New Roman" panose="02020603050405020304" pitchFamily="18" charset="0"/>
            <a:cs typeface="Times New Roman" panose="02020603050405020304" pitchFamily="18" charset="0"/>
          </a:endParaRPr>
        </a:p>
      </dsp:txBody>
      <dsp:txXfrm>
        <a:off x="19884" y="843979"/>
        <a:ext cx="8390298" cy="367562"/>
      </dsp:txXfrm>
    </dsp:sp>
    <dsp:sp modelId="{E439F7A0-17C7-4B95-BD69-668B902A6B32}">
      <dsp:nvSpPr>
        <dsp:cNvPr id="0" name=""/>
        <dsp:cNvSpPr/>
      </dsp:nvSpPr>
      <dsp:spPr>
        <a:xfrm>
          <a:off x="0" y="1231426"/>
          <a:ext cx="8430066" cy="2772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7655" tIns="17780" rIns="99568" bIns="17780" numCol="1" spcCol="1270" anchor="t" anchorCtr="0">
          <a:noAutofit/>
        </a:bodyPr>
        <a:lstStyle/>
        <a:p>
          <a:pPr marL="0" marR="0" lvl="1" indent="0" algn="l" defTabSz="914400" eaLnBrk="1" fontAlgn="auto" latinLnBrk="0" hangingPunct="1">
            <a:lnSpc>
              <a:spcPct val="100000"/>
            </a:lnSpc>
            <a:spcBef>
              <a:spcPct val="0"/>
            </a:spcBef>
            <a:spcAft>
              <a:spcPts val="0"/>
            </a:spcAft>
            <a:buClrTx/>
            <a:buSzTx/>
            <a:buFontTx/>
            <a:buChar char="••"/>
            <a:tabLst/>
            <a:defRPr/>
          </a:pPr>
          <a:r>
            <a:rPr lang="ru-RU" sz="1400" kern="1200" dirty="0" smtClean="0">
              <a:solidFill>
                <a:schemeClr val="tx1"/>
              </a:solidFill>
              <a:latin typeface="Times New Roman" panose="02020603050405020304" pitchFamily="18" charset="0"/>
              <a:cs typeface="Times New Roman" panose="02020603050405020304" pitchFamily="18" charset="0"/>
            </a:rPr>
            <a:t> 18 502,4 тыс. руб. – 98,6% от плановых назначений</a:t>
          </a:r>
          <a:endParaRPr lang="ru-RU" sz="1400" kern="1200" dirty="0">
            <a:solidFill>
              <a:schemeClr val="tx1"/>
            </a:solidFill>
            <a:latin typeface="Times New Roman" panose="02020603050405020304" pitchFamily="18" charset="0"/>
            <a:cs typeface="Times New Roman" panose="02020603050405020304" pitchFamily="18" charset="0"/>
          </a:endParaRPr>
        </a:p>
      </dsp:txBody>
      <dsp:txXfrm>
        <a:off x="0" y="1231426"/>
        <a:ext cx="8430066" cy="277221"/>
      </dsp:txXfrm>
    </dsp:sp>
    <dsp:sp modelId="{CCDBF422-4180-4C73-B79B-8CDDDBE53845}">
      <dsp:nvSpPr>
        <dsp:cNvPr id="0" name=""/>
        <dsp:cNvSpPr/>
      </dsp:nvSpPr>
      <dsp:spPr>
        <a:xfrm>
          <a:off x="0" y="1508648"/>
          <a:ext cx="8430066" cy="407330"/>
        </a:xfrm>
        <a:prstGeom prst="roundRect">
          <a:avLst/>
        </a:prstGeom>
        <a:solidFill>
          <a:schemeClr val="accent2">
            <a:hueOff val="-239464"/>
            <a:satOff val="-2759"/>
            <a:lumOff val="61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ru-RU" sz="1400" kern="1200" dirty="0" smtClean="0">
              <a:solidFill>
                <a:schemeClr val="tx1"/>
              </a:solidFill>
              <a:latin typeface="Times New Roman" panose="02020603050405020304" pitchFamily="18" charset="0"/>
              <a:cs typeface="Times New Roman" panose="02020603050405020304" pitchFamily="18" charset="0"/>
            </a:rPr>
            <a:t>Проведение оздоровительной кампании</a:t>
          </a:r>
          <a:endParaRPr lang="ru-RU" sz="1400" kern="1200" dirty="0">
            <a:solidFill>
              <a:schemeClr val="tx1"/>
            </a:solidFill>
            <a:latin typeface="Times New Roman" panose="02020603050405020304" pitchFamily="18" charset="0"/>
            <a:cs typeface="Times New Roman" panose="02020603050405020304" pitchFamily="18" charset="0"/>
          </a:endParaRPr>
        </a:p>
      </dsp:txBody>
      <dsp:txXfrm>
        <a:off x="19884" y="1528532"/>
        <a:ext cx="8390298" cy="367562"/>
      </dsp:txXfrm>
    </dsp:sp>
    <dsp:sp modelId="{5899B3F6-C891-4773-90C3-ACA6DD6F7855}">
      <dsp:nvSpPr>
        <dsp:cNvPr id="0" name=""/>
        <dsp:cNvSpPr/>
      </dsp:nvSpPr>
      <dsp:spPr>
        <a:xfrm>
          <a:off x="0" y="1915979"/>
          <a:ext cx="8430066" cy="3556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7655" tIns="17780" rIns="99568" bIns="17780" numCol="1" spcCol="1270" anchor="t" anchorCtr="0">
          <a:noAutofit/>
        </a:bodyPr>
        <a:lstStyle/>
        <a:p>
          <a:pPr marL="0" marR="0" lvl="1" indent="0" algn="l" defTabSz="914400" eaLnBrk="1" fontAlgn="auto" latinLnBrk="0" hangingPunct="1">
            <a:lnSpc>
              <a:spcPct val="100000"/>
            </a:lnSpc>
            <a:spcBef>
              <a:spcPct val="0"/>
            </a:spcBef>
            <a:spcAft>
              <a:spcPts val="0"/>
            </a:spcAft>
            <a:buClrTx/>
            <a:buSzTx/>
            <a:buFontTx/>
            <a:buChar char="••"/>
            <a:tabLst/>
            <a:defRPr/>
          </a:pPr>
          <a:r>
            <a:rPr lang="ru-RU" sz="1400" kern="1200" dirty="0" smtClean="0">
              <a:solidFill>
                <a:schemeClr val="tx1"/>
              </a:solidFill>
              <a:latin typeface="Times New Roman" panose="02020603050405020304" pitchFamily="18" charset="0"/>
              <a:cs typeface="Times New Roman" panose="02020603050405020304" pitchFamily="18" charset="0"/>
            </a:rPr>
            <a:t> 4 855,8 тыс. руб. - 100% от плановых назначений.</a:t>
          </a:r>
        </a:p>
        <a:p>
          <a:pPr lvl="1" algn="ctr" defTabSz="622300">
            <a:lnSpc>
              <a:spcPct val="90000"/>
            </a:lnSpc>
            <a:spcBef>
              <a:spcPct val="0"/>
            </a:spcBef>
            <a:spcAft>
              <a:spcPct val="35000"/>
            </a:spcAft>
            <a:buChar char="••"/>
          </a:pPr>
          <a:endParaRPr lang="ru-RU" sz="1400" kern="1200" dirty="0">
            <a:solidFill>
              <a:schemeClr val="tx1"/>
            </a:solidFill>
            <a:latin typeface="Times New Roman" panose="02020603050405020304" pitchFamily="18" charset="0"/>
            <a:cs typeface="Times New Roman" panose="02020603050405020304" pitchFamily="18" charset="0"/>
          </a:endParaRPr>
        </a:p>
        <a:p>
          <a:pPr marL="114300" lvl="1" indent="-114300" algn="l" defTabSz="622300">
            <a:lnSpc>
              <a:spcPct val="90000"/>
            </a:lnSpc>
            <a:spcBef>
              <a:spcPct val="0"/>
            </a:spcBef>
            <a:spcAft>
              <a:spcPct val="20000"/>
            </a:spcAft>
            <a:buChar char="••"/>
          </a:pPr>
          <a:endParaRPr lang="ru-RU" sz="1400" kern="1200">
            <a:solidFill>
              <a:schemeClr val="tx1"/>
            </a:solidFill>
            <a:latin typeface="Times New Roman" panose="02020603050405020304" pitchFamily="18" charset="0"/>
            <a:cs typeface="Times New Roman" panose="02020603050405020304" pitchFamily="18" charset="0"/>
          </a:endParaRPr>
        </a:p>
      </dsp:txBody>
      <dsp:txXfrm>
        <a:off x="0" y="1915979"/>
        <a:ext cx="8430066" cy="355617"/>
      </dsp:txXfrm>
    </dsp:sp>
    <dsp:sp modelId="{CA19925A-0ACF-4963-9986-CD02998D9808}">
      <dsp:nvSpPr>
        <dsp:cNvPr id="0" name=""/>
        <dsp:cNvSpPr/>
      </dsp:nvSpPr>
      <dsp:spPr>
        <a:xfrm>
          <a:off x="0" y="2271597"/>
          <a:ext cx="8430066" cy="407330"/>
        </a:xfrm>
        <a:prstGeom prst="roundRect">
          <a:avLst/>
        </a:prstGeom>
        <a:solidFill>
          <a:schemeClr val="accent2">
            <a:hueOff val="-359196"/>
            <a:satOff val="-4139"/>
            <a:lumOff val="92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ru-RU" sz="1400" kern="1200" dirty="0" smtClean="0">
              <a:solidFill>
                <a:schemeClr val="tx1"/>
              </a:solidFill>
              <a:latin typeface="Times New Roman" panose="02020603050405020304" pitchFamily="18" charset="0"/>
              <a:cs typeface="Times New Roman" panose="02020603050405020304" pitchFamily="18" charset="0"/>
            </a:rPr>
            <a:t>Компенсация части родительской платы</a:t>
          </a:r>
          <a:endParaRPr lang="ru-RU" sz="1400" kern="1200" dirty="0">
            <a:solidFill>
              <a:schemeClr val="tx1"/>
            </a:solidFill>
            <a:latin typeface="Times New Roman" panose="02020603050405020304" pitchFamily="18" charset="0"/>
            <a:cs typeface="Times New Roman" panose="02020603050405020304" pitchFamily="18" charset="0"/>
          </a:endParaRPr>
        </a:p>
      </dsp:txBody>
      <dsp:txXfrm>
        <a:off x="19884" y="2291481"/>
        <a:ext cx="8390298" cy="367562"/>
      </dsp:txXfrm>
    </dsp:sp>
    <dsp:sp modelId="{17AF928E-EA35-4811-A507-104005D314A9}">
      <dsp:nvSpPr>
        <dsp:cNvPr id="0" name=""/>
        <dsp:cNvSpPr/>
      </dsp:nvSpPr>
      <dsp:spPr>
        <a:xfrm>
          <a:off x="0" y="2678928"/>
          <a:ext cx="8430066" cy="3005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7655" tIns="17780" rIns="99568" bIns="17780" numCol="1" spcCol="1270" anchor="t" anchorCtr="0">
          <a:noAutofit/>
        </a:bodyPr>
        <a:lstStyle/>
        <a:p>
          <a:pPr marL="114300" lvl="1" indent="-114300" algn="l" defTabSz="622300">
            <a:lnSpc>
              <a:spcPct val="90000"/>
            </a:lnSpc>
            <a:spcBef>
              <a:spcPct val="0"/>
            </a:spcBef>
            <a:spcAft>
              <a:spcPct val="20000"/>
            </a:spcAft>
            <a:buChar char="••"/>
          </a:pPr>
          <a:r>
            <a:rPr lang="ru-RU" sz="1400" kern="1200" dirty="0" smtClean="0">
              <a:solidFill>
                <a:schemeClr val="tx1"/>
              </a:solidFill>
              <a:latin typeface="Times New Roman" panose="02020603050405020304" pitchFamily="18" charset="0"/>
              <a:cs typeface="Times New Roman" panose="02020603050405020304" pitchFamily="18" charset="0"/>
            </a:rPr>
            <a:t>9 030,6 тыс. руб. - 100% от плановых назначений</a:t>
          </a:r>
          <a:endParaRPr lang="ru-RU" sz="1400" kern="1200" dirty="0">
            <a:solidFill>
              <a:schemeClr val="tx1"/>
            </a:solidFill>
            <a:latin typeface="Times New Roman" panose="02020603050405020304" pitchFamily="18" charset="0"/>
            <a:cs typeface="Times New Roman" panose="02020603050405020304" pitchFamily="18" charset="0"/>
          </a:endParaRPr>
        </a:p>
        <a:p>
          <a:pPr marL="285750" lvl="1" indent="-285750" algn="l" defTabSz="1600200">
            <a:lnSpc>
              <a:spcPct val="90000"/>
            </a:lnSpc>
            <a:spcBef>
              <a:spcPct val="0"/>
            </a:spcBef>
            <a:spcAft>
              <a:spcPct val="20000"/>
            </a:spcAft>
            <a:buChar char="••"/>
          </a:pPr>
          <a:endParaRPr lang="ru-RU" sz="3600" kern="1200">
            <a:solidFill>
              <a:schemeClr val="tx1"/>
            </a:solidFill>
          </a:endParaRPr>
        </a:p>
      </dsp:txBody>
      <dsp:txXfrm>
        <a:off x="0" y="2678928"/>
        <a:ext cx="8430066" cy="300514"/>
      </dsp:txXfrm>
    </dsp:sp>
    <dsp:sp modelId="{202930EF-CDF0-4E6D-BE27-7859058AB5E4}">
      <dsp:nvSpPr>
        <dsp:cNvPr id="0" name=""/>
        <dsp:cNvSpPr/>
      </dsp:nvSpPr>
      <dsp:spPr>
        <a:xfrm>
          <a:off x="0" y="2979443"/>
          <a:ext cx="8430066" cy="407330"/>
        </a:xfrm>
        <a:prstGeom prst="roundRect">
          <a:avLst/>
        </a:prstGeom>
        <a:solidFill>
          <a:schemeClr val="accent2">
            <a:hueOff val="-478928"/>
            <a:satOff val="-5519"/>
            <a:lumOff val="123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ru-RU" sz="1400" kern="1200" smtClean="0">
              <a:solidFill>
                <a:schemeClr val="bg1"/>
              </a:solidFill>
              <a:latin typeface="Times New Roman" panose="02020603050405020304" pitchFamily="18" charset="0"/>
              <a:cs typeface="Times New Roman" panose="02020603050405020304" pitchFamily="18" charset="0"/>
            </a:rPr>
            <a:t>Приобретение учебно-наглядных пособий</a:t>
          </a:r>
          <a:endParaRPr lang="ru-RU" sz="1400" kern="1200" dirty="0">
            <a:solidFill>
              <a:schemeClr val="bg1"/>
            </a:solidFill>
            <a:latin typeface="Times New Roman" panose="02020603050405020304" pitchFamily="18" charset="0"/>
            <a:cs typeface="Times New Roman" panose="02020603050405020304" pitchFamily="18" charset="0"/>
          </a:endParaRPr>
        </a:p>
      </dsp:txBody>
      <dsp:txXfrm>
        <a:off x="19884" y="2999327"/>
        <a:ext cx="8390298" cy="367562"/>
      </dsp:txXfrm>
    </dsp:sp>
    <dsp:sp modelId="{14640B48-CE31-43F9-AEAE-0D7628CA690B}">
      <dsp:nvSpPr>
        <dsp:cNvPr id="0" name=""/>
        <dsp:cNvSpPr/>
      </dsp:nvSpPr>
      <dsp:spPr>
        <a:xfrm>
          <a:off x="0" y="3386774"/>
          <a:ext cx="8430066" cy="2625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7655" tIns="17780" rIns="99568" bIns="17780" numCol="1" spcCol="1270" anchor="t" anchorCtr="0">
          <a:noAutofit/>
        </a:bodyPr>
        <a:lstStyle/>
        <a:p>
          <a:pPr marL="114300" lvl="1" indent="-114300" algn="l" defTabSz="622300">
            <a:lnSpc>
              <a:spcPct val="90000"/>
            </a:lnSpc>
            <a:spcBef>
              <a:spcPct val="0"/>
            </a:spcBef>
            <a:spcAft>
              <a:spcPct val="20000"/>
            </a:spcAft>
            <a:buChar char="••"/>
          </a:pPr>
          <a:r>
            <a:rPr lang="ru-RU" sz="1400" kern="1200" dirty="0" smtClean="0">
              <a:solidFill>
                <a:schemeClr val="tx1"/>
              </a:solidFill>
              <a:latin typeface="Times New Roman" panose="02020603050405020304" pitchFamily="18" charset="0"/>
              <a:cs typeface="Times New Roman" panose="02020603050405020304" pitchFamily="18" charset="0"/>
            </a:rPr>
            <a:t>11 158,3 тыс. руб. - 100% от плановых назначений</a:t>
          </a:r>
          <a:endParaRPr lang="ru-RU" sz="1400" kern="1200" dirty="0">
            <a:latin typeface="Times New Roman" panose="02020603050405020304" pitchFamily="18" charset="0"/>
            <a:cs typeface="Times New Roman" panose="02020603050405020304" pitchFamily="18" charset="0"/>
          </a:endParaRPr>
        </a:p>
        <a:p>
          <a:pPr marL="114300" lvl="1" indent="-114300" algn="l" defTabSz="622300">
            <a:lnSpc>
              <a:spcPct val="90000"/>
            </a:lnSpc>
            <a:spcBef>
              <a:spcPct val="0"/>
            </a:spcBef>
            <a:spcAft>
              <a:spcPct val="20000"/>
            </a:spcAft>
            <a:buChar char="••"/>
          </a:pPr>
          <a:endParaRPr lang="ru-RU" sz="1400" kern="1200">
            <a:latin typeface="Times New Roman" panose="02020603050405020304" pitchFamily="18" charset="0"/>
            <a:cs typeface="Times New Roman" panose="02020603050405020304" pitchFamily="18" charset="0"/>
          </a:endParaRPr>
        </a:p>
      </dsp:txBody>
      <dsp:txXfrm>
        <a:off x="0" y="3386774"/>
        <a:ext cx="8430066" cy="262558"/>
      </dsp:txXfrm>
    </dsp:sp>
    <dsp:sp modelId="{485B97D2-DA93-4FCF-A81A-63D25627DCCF}">
      <dsp:nvSpPr>
        <dsp:cNvPr id="0" name=""/>
        <dsp:cNvSpPr/>
      </dsp:nvSpPr>
      <dsp:spPr>
        <a:xfrm>
          <a:off x="0" y="3649332"/>
          <a:ext cx="8430066" cy="407330"/>
        </a:xfrm>
        <a:prstGeom prst="roundRect">
          <a:avLst/>
        </a:prstGeom>
        <a:solidFill>
          <a:schemeClr val="accent2">
            <a:hueOff val="-598659"/>
            <a:satOff val="-6899"/>
            <a:lumOff val="154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ru-RU" sz="1400" kern="1200" dirty="0" smtClean="0">
              <a:latin typeface="Times New Roman" panose="02020603050405020304" pitchFamily="18" charset="0"/>
              <a:cs typeface="Times New Roman" panose="02020603050405020304" pitchFamily="18" charset="0"/>
            </a:rPr>
            <a:t>Обеспечение деятельности дошкольного образования</a:t>
          </a:r>
          <a:endParaRPr lang="ru-RU" sz="1400" kern="1200" dirty="0">
            <a:latin typeface="Times New Roman" panose="02020603050405020304" pitchFamily="18" charset="0"/>
            <a:cs typeface="Times New Roman" panose="02020603050405020304" pitchFamily="18" charset="0"/>
          </a:endParaRPr>
        </a:p>
      </dsp:txBody>
      <dsp:txXfrm>
        <a:off x="19884" y="3669216"/>
        <a:ext cx="8390298" cy="367562"/>
      </dsp:txXfrm>
    </dsp:sp>
    <dsp:sp modelId="{7E97876F-ECA6-44CF-979D-CDA0761FBD4F}">
      <dsp:nvSpPr>
        <dsp:cNvPr id="0" name=""/>
        <dsp:cNvSpPr/>
      </dsp:nvSpPr>
      <dsp:spPr>
        <a:xfrm>
          <a:off x="0" y="4056663"/>
          <a:ext cx="8430066" cy="2005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7655" tIns="17780" rIns="99568" bIns="17780" numCol="1" spcCol="1270" anchor="t" anchorCtr="0">
          <a:noAutofit/>
        </a:bodyPr>
        <a:lstStyle/>
        <a:p>
          <a:pPr marL="114300" lvl="1" indent="-114300" algn="l" defTabSz="622300">
            <a:lnSpc>
              <a:spcPct val="90000"/>
            </a:lnSpc>
            <a:spcBef>
              <a:spcPct val="0"/>
            </a:spcBef>
            <a:spcAft>
              <a:spcPct val="20000"/>
            </a:spcAft>
            <a:buChar char="••"/>
          </a:pPr>
          <a:r>
            <a:rPr lang="ru-RU" sz="1400" kern="1200" dirty="0" smtClean="0">
              <a:latin typeface="Times New Roman" panose="02020603050405020304" pitchFamily="18" charset="0"/>
              <a:cs typeface="Times New Roman" panose="02020603050405020304" pitchFamily="18" charset="0"/>
            </a:rPr>
            <a:t>340 018,3 тыс. руб. - 100% от плановых назначений</a:t>
          </a:r>
          <a:endParaRPr lang="ru-RU" sz="1400" kern="1200" dirty="0">
            <a:latin typeface="Times New Roman" panose="02020603050405020304" pitchFamily="18" charset="0"/>
            <a:cs typeface="Times New Roman" panose="02020603050405020304" pitchFamily="18" charset="0"/>
          </a:endParaRPr>
        </a:p>
      </dsp:txBody>
      <dsp:txXfrm>
        <a:off x="0" y="4056663"/>
        <a:ext cx="8430066" cy="200578"/>
      </dsp:txXfrm>
    </dsp:sp>
    <dsp:sp modelId="{2DBDDDE9-500B-44E7-9F97-9B98D3D01D6F}">
      <dsp:nvSpPr>
        <dsp:cNvPr id="0" name=""/>
        <dsp:cNvSpPr/>
      </dsp:nvSpPr>
      <dsp:spPr>
        <a:xfrm>
          <a:off x="0" y="4257241"/>
          <a:ext cx="8430066" cy="407330"/>
        </a:xfrm>
        <a:prstGeom prst="roundRect">
          <a:avLst/>
        </a:prstGeom>
        <a:solidFill>
          <a:schemeClr val="accent2">
            <a:hueOff val="-718391"/>
            <a:satOff val="-8278"/>
            <a:lumOff val="185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ru-RU" sz="1400" kern="1200" dirty="0" smtClean="0">
              <a:latin typeface="Times New Roman" panose="02020603050405020304" pitchFamily="18" charset="0"/>
              <a:cs typeface="Times New Roman" panose="02020603050405020304" pitchFamily="18" charset="0"/>
            </a:rPr>
            <a:t>Обеспечение качества общего образования</a:t>
          </a:r>
          <a:endParaRPr lang="ru-RU" sz="1400" kern="1200" dirty="0">
            <a:latin typeface="Times New Roman" panose="02020603050405020304" pitchFamily="18" charset="0"/>
            <a:cs typeface="Times New Roman" panose="02020603050405020304" pitchFamily="18" charset="0"/>
          </a:endParaRPr>
        </a:p>
      </dsp:txBody>
      <dsp:txXfrm>
        <a:off x="19884" y="4277125"/>
        <a:ext cx="8390298" cy="367562"/>
      </dsp:txXfrm>
    </dsp:sp>
    <dsp:sp modelId="{93F2F443-0BD1-4749-A681-D15346D139D3}">
      <dsp:nvSpPr>
        <dsp:cNvPr id="0" name=""/>
        <dsp:cNvSpPr/>
      </dsp:nvSpPr>
      <dsp:spPr>
        <a:xfrm>
          <a:off x="0" y="4664572"/>
          <a:ext cx="8430066" cy="1721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7655" tIns="17780" rIns="99568" bIns="17780" numCol="1" spcCol="1270" anchor="t" anchorCtr="0">
          <a:noAutofit/>
        </a:bodyPr>
        <a:lstStyle/>
        <a:p>
          <a:pPr marL="114300" lvl="1" indent="-114300" algn="l" defTabSz="622300">
            <a:lnSpc>
              <a:spcPct val="90000"/>
            </a:lnSpc>
            <a:spcBef>
              <a:spcPct val="0"/>
            </a:spcBef>
            <a:spcAft>
              <a:spcPct val="20000"/>
            </a:spcAft>
            <a:buChar char="••"/>
          </a:pPr>
          <a:r>
            <a:rPr lang="ru-RU" sz="1400" kern="1200" dirty="0" smtClean="0">
              <a:latin typeface="Times New Roman" panose="02020603050405020304" pitchFamily="18" charset="0"/>
              <a:cs typeface="Times New Roman" panose="02020603050405020304" pitchFamily="18" charset="0"/>
            </a:rPr>
            <a:t>379 139,7 тыс. руб. – 100% от плановых назначений</a:t>
          </a:r>
          <a:endParaRPr lang="ru-RU" sz="1400" kern="1200" dirty="0">
            <a:latin typeface="Times New Roman" panose="02020603050405020304" pitchFamily="18" charset="0"/>
            <a:cs typeface="Times New Roman" panose="02020603050405020304" pitchFamily="18" charset="0"/>
          </a:endParaRPr>
        </a:p>
      </dsp:txBody>
      <dsp:txXfrm>
        <a:off x="0" y="4664572"/>
        <a:ext cx="8430066" cy="172158"/>
      </dsp:txXfrm>
    </dsp:sp>
    <dsp:sp modelId="{B7DD3224-4F95-4DF6-B726-5DC32F955360}">
      <dsp:nvSpPr>
        <dsp:cNvPr id="0" name=""/>
        <dsp:cNvSpPr/>
      </dsp:nvSpPr>
      <dsp:spPr>
        <a:xfrm>
          <a:off x="0" y="4836730"/>
          <a:ext cx="8430066" cy="407330"/>
        </a:xfrm>
        <a:prstGeom prst="roundRect">
          <a:avLst/>
        </a:prstGeom>
        <a:solidFill>
          <a:schemeClr val="accent2">
            <a:hueOff val="-838123"/>
            <a:satOff val="-9658"/>
            <a:lumOff val="215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ru-RU" sz="1400" kern="1200" dirty="0" smtClean="0">
              <a:latin typeface="Times New Roman" panose="02020603050405020304" pitchFamily="18" charset="0"/>
              <a:cs typeface="Times New Roman" panose="02020603050405020304" pitchFamily="18" charset="0"/>
            </a:rPr>
            <a:t>Обеспечение деятельности учреждений дополнительного образования</a:t>
          </a:r>
          <a:endParaRPr lang="ru-RU" sz="1400" kern="1200" dirty="0">
            <a:latin typeface="Times New Roman" panose="02020603050405020304" pitchFamily="18" charset="0"/>
            <a:cs typeface="Times New Roman" panose="02020603050405020304" pitchFamily="18" charset="0"/>
          </a:endParaRPr>
        </a:p>
      </dsp:txBody>
      <dsp:txXfrm>
        <a:off x="19884" y="4856614"/>
        <a:ext cx="8390298" cy="367562"/>
      </dsp:txXfrm>
    </dsp:sp>
    <dsp:sp modelId="{6668BF09-6DBC-4705-9DC2-386C408111F0}">
      <dsp:nvSpPr>
        <dsp:cNvPr id="0" name=""/>
        <dsp:cNvSpPr/>
      </dsp:nvSpPr>
      <dsp:spPr>
        <a:xfrm>
          <a:off x="0" y="5244061"/>
          <a:ext cx="8430066" cy="1721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7655" tIns="17780" rIns="99568" bIns="17780" numCol="1" spcCol="1270" anchor="t" anchorCtr="0">
          <a:noAutofit/>
        </a:bodyPr>
        <a:lstStyle/>
        <a:p>
          <a:pPr marL="114300" lvl="1" indent="-114300" algn="l" defTabSz="622300">
            <a:lnSpc>
              <a:spcPct val="90000"/>
            </a:lnSpc>
            <a:spcBef>
              <a:spcPct val="0"/>
            </a:spcBef>
            <a:spcAft>
              <a:spcPct val="20000"/>
            </a:spcAft>
            <a:buChar char="••"/>
          </a:pPr>
          <a:r>
            <a:rPr lang="ru-RU" sz="1400" kern="1200" dirty="0" smtClean="0">
              <a:latin typeface="Times New Roman" panose="02020603050405020304" pitchFamily="18" charset="0"/>
              <a:cs typeface="Times New Roman" panose="02020603050405020304" pitchFamily="18" charset="0"/>
            </a:rPr>
            <a:t>67 897,6 тыс. руб. – 99,7% от плановых назначений</a:t>
          </a:r>
          <a:endParaRPr lang="ru-RU" sz="1400" kern="1200" dirty="0">
            <a:latin typeface="Times New Roman" panose="02020603050405020304" pitchFamily="18" charset="0"/>
            <a:cs typeface="Times New Roman" panose="02020603050405020304" pitchFamily="18" charset="0"/>
          </a:endParaRPr>
        </a:p>
      </dsp:txBody>
      <dsp:txXfrm>
        <a:off x="0" y="5244061"/>
        <a:ext cx="8430066" cy="17215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A245DC-DF95-4B8C-B2D6-9BFBBD8E11F4}">
      <dsp:nvSpPr>
        <dsp:cNvPr id="0" name=""/>
        <dsp:cNvSpPr/>
      </dsp:nvSpPr>
      <dsp:spPr>
        <a:xfrm>
          <a:off x="3634" y="117714"/>
          <a:ext cx="2392297" cy="1616845"/>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ru-RU" sz="1400" kern="1200" dirty="0" smtClean="0">
              <a:solidFill>
                <a:schemeClr val="tx1"/>
              </a:solidFill>
              <a:latin typeface="Times New Roman" panose="02020603050405020304" pitchFamily="18" charset="0"/>
              <a:cs typeface="Times New Roman" panose="02020603050405020304" pitchFamily="18" charset="0"/>
            </a:rPr>
            <a:t>Педагогические работники, проживающие и работающие на селе, а также проживающие в городе и работающие на селе</a:t>
          </a:r>
          <a:endParaRPr lang="ru-RU" sz="1400" kern="1200" dirty="0">
            <a:solidFill>
              <a:schemeClr val="tx1"/>
            </a:solidFill>
            <a:latin typeface="Times New Roman" panose="02020603050405020304" pitchFamily="18" charset="0"/>
            <a:cs typeface="Times New Roman" panose="02020603050405020304" pitchFamily="18" charset="0"/>
          </a:endParaRPr>
        </a:p>
      </dsp:txBody>
      <dsp:txXfrm>
        <a:off x="50990" y="165070"/>
        <a:ext cx="2297585" cy="1522133"/>
      </dsp:txXfrm>
    </dsp:sp>
    <dsp:sp modelId="{EAAE9B50-9E7A-4793-BDF1-397D756DE90D}">
      <dsp:nvSpPr>
        <dsp:cNvPr id="0" name=""/>
        <dsp:cNvSpPr/>
      </dsp:nvSpPr>
      <dsp:spPr>
        <a:xfrm rot="5400000">
          <a:off x="1147451" y="1786891"/>
          <a:ext cx="104662" cy="104662"/>
        </a:xfrm>
        <a:prstGeom prst="rightArrow">
          <a:avLst>
            <a:gd name="adj1" fmla="val 667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16DA492-3944-4F9F-8DB6-C064CA871461}">
      <dsp:nvSpPr>
        <dsp:cNvPr id="0" name=""/>
        <dsp:cNvSpPr/>
      </dsp:nvSpPr>
      <dsp:spPr>
        <a:xfrm>
          <a:off x="3634" y="1943885"/>
          <a:ext cx="2392297" cy="1172087"/>
        </a:xfrm>
        <a:prstGeom prst="roundRect">
          <a:avLst>
            <a:gd name="adj" fmla="val 10000"/>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1778000">
            <a:lnSpc>
              <a:spcPct val="90000"/>
            </a:lnSpc>
            <a:spcBef>
              <a:spcPct val="0"/>
            </a:spcBef>
            <a:spcAft>
              <a:spcPct val="35000"/>
            </a:spcAft>
          </a:pPr>
          <a:r>
            <a:rPr lang="ru-RU" sz="1400" kern="1200" dirty="0" smtClean="0">
              <a:solidFill>
                <a:schemeClr val="tx1"/>
              </a:solidFill>
              <a:latin typeface="Times New Roman" panose="02020603050405020304" pitchFamily="18" charset="0"/>
              <a:cs typeface="Times New Roman" panose="02020603050405020304" pitchFamily="18" charset="0"/>
            </a:rPr>
            <a:t>Ежемесячная денежная компенсация на оплату жилого помещения, отопления, электричества, взносов в фонд капитального ремонта</a:t>
          </a:r>
          <a:endParaRPr lang="ru-RU" sz="1400" kern="1200" dirty="0">
            <a:solidFill>
              <a:schemeClr val="tx1"/>
            </a:solidFill>
            <a:latin typeface="Times New Roman" panose="02020603050405020304" pitchFamily="18" charset="0"/>
            <a:cs typeface="Times New Roman" panose="02020603050405020304" pitchFamily="18" charset="0"/>
          </a:endParaRPr>
        </a:p>
      </dsp:txBody>
      <dsp:txXfrm>
        <a:off x="37963" y="1978214"/>
        <a:ext cx="2323639" cy="1103429"/>
      </dsp:txXfrm>
    </dsp:sp>
    <dsp:sp modelId="{2B6C55E7-7541-4F9D-91E0-5AC10CF7A07A}">
      <dsp:nvSpPr>
        <dsp:cNvPr id="0" name=""/>
        <dsp:cNvSpPr/>
      </dsp:nvSpPr>
      <dsp:spPr>
        <a:xfrm rot="5400000">
          <a:off x="1147451" y="3168305"/>
          <a:ext cx="104662" cy="104662"/>
        </a:xfrm>
        <a:prstGeom prst="rightArrow">
          <a:avLst>
            <a:gd name="adj1" fmla="val 66700"/>
            <a:gd name="adj2" fmla="val 50000"/>
          </a:avLst>
        </a:prstGeom>
        <a:solidFill>
          <a:schemeClr val="accent2">
            <a:hueOff val="-104765"/>
            <a:satOff val="-1207"/>
            <a:lumOff val="27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721CFCE-5331-4257-9A74-18EE51CE86AE}">
      <dsp:nvSpPr>
        <dsp:cNvPr id="0" name=""/>
        <dsp:cNvSpPr/>
      </dsp:nvSpPr>
      <dsp:spPr>
        <a:xfrm>
          <a:off x="3634" y="3325299"/>
          <a:ext cx="2392297" cy="768166"/>
        </a:xfrm>
        <a:prstGeom prst="roundRect">
          <a:avLst>
            <a:gd name="adj" fmla="val 10000"/>
          </a:avLst>
        </a:prstGeom>
        <a:solidFill>
          <a:schemeClr val="accent2">
            <a:tint val="40000"/>
            <a:alpha val="90000"/>
            <a:hueOff val="-181572"/>
            <a:satOff val="-17"/>
            <a:lumOff val="5"/>
            <a:alphaOff val="0"/>
          </a:schemeClr>
        </a:solidFill>
        <a:ln w="25400" cap="flat" cmpd="sng" algn="ctr">
          <a:solidFill>
            <a:schemeClr val="accent2">
              <a:tint val="40000"/>
              <a:alpha val="90000"/>
              <a:hueOff val="-181572"/>
              <a:satOff val="-17"/>
              <a:lumOff val="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ru-RU" sz="1400" kern="1200" dirty="0" smtClean="0">
              <a:solidFill>
                <a:schemeClr val="tx1"/>
              </a:solidFill>
              <a:latin typeface="Times New Roman" panose="02020603050405020304" pitchFamily="18" charset="0"/>
              <a:cs typeface="Times New Roman" panose="02020603050405020304" pitchFamily="18" charset="0"/>
            </a:rPr>
            <a:t>4 388,3 тыс. руб.</a:t>
          </a:r>
        </a:p>
        <a:p>
          <a:pPr marL="0" marR="0" lvl="0" indent="0" algn="ctr" defTabSz="914400" eaLnBrk="1" fontAlgn="auto" latinLnBrk="0" hangingPunct="1">
            <a:lnSpc>
              <a:spcPct val="100000"/>
            </a:lnSpc>
            <a:spcBef>
              <a:spcPct val="0"/>
            </a:spcBef>
            <a:spcAft>
              <a:spcPts val="0"/>
            </a:spcAft>
            <a:buClrTx/>
            <a:buSzTx/>
            <a:buFontTx/>
            <a:buNone/>
            <a:tabLst/>
            <a:defRPr/>
          </a:pPr>
          <a:r>
            <a:rPr lang="ru-RU" sz="1400" kern="1200" dirty="0" smtClean="0">
              <a:solidFill>
                <a:schemeClr val="tx1"/>
              </a:solidFill>
              <a:latin typeface="Times New Roman" panose="02020603050405020304" pitchFamily="18" charset="0"/>
              <a:cs typeface="Times New Roman" panose="02020603050405020304" pitchFamily="18" charset="0"/>
            </a:rPr>
            <a:t>100% от плановых назначений</a:t>
          </a:r>
          <a:endParaRPr lang="ru-RU" sz="1400" kern="1200" dirty="0">
            <a:solidFill>
              <a:schemeClr val="tx1"/>
            </a:solidFill>
            <a:latin typeface="Times New Roman" panose="02020603050405020304" pitchFamily="18" charset="0"/>
            <a:cs typeface="Times New Roman" panose="02020603050405020304" pitchFamily="18" charset="0"/>
          </a:endParaRPr>
        </a:p>
      </dsp:txBody>
      <dsp:txXfrm>
        <a:off x="26133" y="3347798"/>
        <a:ext cx="2347299" cy="723168"/>
      </dsp:txXfrm>
    </dsp:sp>
    <dsp:sp modelId="{ADC78F1C-CC79-43B8-9190-21A51E8323B9}">
      <dsp:nvSpPr>
        <dsp:cNvPr id="0" name=""/>
        <dsp:cNvSpPr/>
      </dsp:nvSpPr>
      <dsp:spPr>
        <a:xfrm rot="5400000">
          <a:off x="1147451" y="4145797"/>
          <a:ext cx="104662" cy="104662"/>
        </a:xfrm>
        <a:prstGeom prst="rightArrow">
          <a:avLst>
            <a:gd name="adj1" fmla="val 66700"/>
            <a:gd name="adj2" fmla="val 50000"/>
          </a:avLst>
        </a:prstGeom>
        <a:solidFill>
          <a:schemeClr val="accent2">
            <a:hueOff val="-209531"/>
            <a:satOff val="-2415"/>
            <a:lumOff val="54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7C8E084-8C97-448B-861B-88ABAC7FC30F}">
      <dsp:nvSpPr>
        <dsp:cNvPr id="0" name=""/>
        <dsp:cNvSpPr/>
      </dsp:nvSpPr>
      <dsp:spPr>
        <a:xfrm>
          <a:off x="3634" y="4302792"/>
          <a:ext cx="2392297" cy="598074"/>
        </a:xfrm>
        <a:prstGeom prst="roundRect">
          <a:avLst>
            <a:gd name="adj" fmla="val 10000"/>
          </a:avLst>
        </a:prstGeom>
        <a:solidFill>
          <a:schemeClr val="accent2">
            <a:tint val="40000"/>
            <a:alpha val="90000"/>
            <a:hueOff val="-363145"/>
            <a:satOff val="-33"/>
            <a:lumOff val="10"/>
            <a:alphaOff val="0"/>
          </a:schemeClr>
        </a:solidFill>
        <a:ln w="25400" cap="flat" cmpd="sng" algn="ctr">
          <a:solidFill>
            <a:schemeClr val="accent2">
              <a:tint val="40000"/>
              <a:alpha val="90000"/>
              <a:hueOff val="-363145"/>
              <a:satOff val="-33"/>
              <a:lumOff val="1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ru-RU" sz="1400" kern="1200" dirty="0" smtClean="0">
              <a:solidFill>
                <a:schemeClr val="tx1"/>
              </a:solidFill>
              <a:latin typeface="Times New Roman" panose="02020603050405020304" pitchFamily="18" charset="0"/>
              <a:cs typeface="Times New Roman" panose="02020603050405020304" pitchFamily="18" charset="0"/>
            </a:rPr>
            <a:t>99 педагогов</a:t>
          </a:r>
        </a:p>
        <a:p>
          <a:pPr lvl="0" algn="ctr" defTabSz="1511300">
            <a:lnSpc>
              <a:spcPct val="90000"/>
            </a:lnSpc>
            <a:spcBef>
              <a:spcPct val="0"/>
            </a:spcBef>
            <a:spcAft>
              <a:spcPct val="35000"/>
            </a:spcAft>
          </a:pPr>
          <a:endParaRPr lang="ru-RU" sz="1400" kern="1200" dirty="0"/>
        </a:p>
      </dsp:txBody>
      <dsp:txXfrm>
        <a:off x="21151" y="4320309"/>
        <a:ext cx="2357263" cy="563040"/>
      </dsp:txXfrm>
    </dsp:sp>
    <dsp:sp modelId="{3BF76409-4F59-4E1D-AA7F-CEA688B69886}">
      <dsp:nvSpPr>
        <dsp:cNvPr id="0" name=""/>
        <dsp:cNvSpPr/>
      </dsp:nvSpPr>
      <dsp:spPr>
        <a:xfrm>
          <a:off x="2730852" y="117714"/>
          <a:ext cx="2392297" cy="1616845"/>
        </a:xfrm>
        <a:prstGeom prst="roundRect">
          <a:avLst>
            <a:gd name="adj" fmla="val 10000"/>
          </a:avLst>
        </a:prstGeom>
        <a:solidFill>
          <a:schemeClr val="accent2">
            <a:hueOff val="-419062"/>
            <a:satOff val="-4829"/>
            <a:lumOff val="107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ru-RU" sz="1400" kern="1200" dirty="0" smtClean="0">
              <a:latin typeface="Times New Roman" panose="02020603050405020304" pitchFamily="18" charset="0"/>
              <a:cs typeface="Times New Roman" panose="02020603050405020304" pitchFamily="18" charset="0"/>
            </a:rPr>
            <a:t>Работники, имеющие государственные награды</a:t>
          </a:r>
          <a:endParaRPr lang="ru-RU" sz="1400" kern="1200" dirty="0">
            <a:solidFill>
              <a:schemeClr val="bg1"/>
            </a:solidFill>
            <a:latin typeface="Times New Roman" panose="02020603050405020304" pitchFamily="18" charset="0"/>
            <a:cs typeface="Times New Roman" panose="02020603050405020304" pitchFamily="18" charset="0"/>
          </a:endParaRPr>
        </a:p>
      </dsp:txBody>
      <dsp:txXfrm>
        <a:off x="2778208" y="165070"/>
        <a:ext cx="2297585" cy="1522133"/>
      </dsp:txXfrm>
    </dsp:sp>
    <dsp:sp modelId="{0F1B97B8-6F5D-46FE-A236-214AC65C492A}">
      <dsp:nvSpPr>
        <dsp:cNvPr id="0" name=""/>
        <dsp:cNvSpPr/>
      </dsp:nvSpPr>
      <dsp:spPr>
        <a:xfrm rot="5400000">
          <a:off x="3874670" y="1786891"/>
          <a:ext cx="104662" cy="104662"/>
        </a:xfrm>
        <a:prstGeom prst="rightArrow">
          <a:avLst>
            <a:gd name="adj1" fmla="val 66700"/>
            <a:gd name="adj2" fmla="val 50000"/>
          </a:avLst>
        </a:prstGeom>
        <a:solidFill>
          <a:schemeClr val="accent2">
            <a:hueOff val="-314296"/>
            <a:satOff val="-3622"/>
            <a:lumOff val="81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7B1E656-ECC7-4520-9196-325FBFECE5BF}">
      <dsp:nvSpPr>
        <dsp:cNvPr id="0" name=""/>
        <dsp:cNvSpPr/>
      </dsp:nvSpPr>
      <dsp:spPr>
        <a:xfrm>
          <a:off x="2730852" y="1943885"/>
          <a:ext cx="2392297" cy="1176184"/>
        </a:xfrm>
        <a:prstGeom prst="roundRect">
          <a:avLst>
            <a:gd name="adj" fmla="val 10000"/>
          </a:avLst>
        </a:prstGeom>
        <a:solidFill>
          <a:schemeClr val="accent2">
            <a:tint val="40000"/>
            <a:alpha val="90000"/>
            <a:hueOff val="-544717"/>
            <a:satOff val="-50"/>
            <a:lumOff val="15"/>
            <a:alphaOff val="0"/>
          </a:schemeClr>
        </a:solidFill>
        <a:ln w="25400" cap="flat" cmpd="sng" algn="ctr">
          <a:solidFill>
            <a:schemeClr val="accent2">
              <a:tint val="40000"/>
              <a:alpha val="90000"/>
              <a:hueOff val="-544717"/>
              <a:satOff val="-50"/>
              <a:lumOff val="1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ru-RU" sz="1400" kern="1200" dirty="0" smtClean="0">
              <a:latin typeface="Times New Roman" panose="02020603050405020304" pitchFamily="18" charset="0"/>
              <a:cs typeface="Times New Roman" panose="02020603050405020304" pitchFamily="18" charset="0"/>
            </a:rPr>
            <a:t>Ежемесячная денежная  выплата</a:t>
          </a:r>
          <a:endParaRPr lang="ru-RU" sz="1400" kern="1200" dirty="0">
            <a:solidFill>
              <a:schemeClr val="tx1"/>
            </a:solidFill>
            <a:latin typeface="Times New Roman" panose="02020603050405020304" pitchFamily="18" charset="0"/>
            <a:cs typeface="Times New Roman" panose="02020603050405020304" pitchFamily="18" charset="0"/>
          </a:endParaRPr>
        </a:p>
      </dsp:txBody>
      <dsp:txXfrm>
        <a:off x="2765301" y="1978334"/>
        <a:ext cx="2323399" cy="1107286"/>
      </dsp:txXfrm>
    </dsp:sp>
    <dsp:sp modelId="{1FC16497-0634-4B49-B5F1-8380AD929974}">
      <dsp:nvSpPr>
        <dsp:cNvPr id="0" name=""/>
        <dsp:cNvSpPr/>
      </dsp:nvSpPr>
      <dsp:spPr>
        <a:xfrm rot="5400000">
          <a:off x="3874670" y="3172402"/>
          <a:ext cx="104662" cy="104662"/>
        </a:xfrm>
        <a:prstGeom prst="rightArrow">
          <a:avLst>
            <a:gd name="adj1" fmla="val 66700"/>
            <a:gd name="adj2" fmla="val 50000"/>
          </a:avLst>
        </a:prstGeom>
        <a:solidFill>
          <a:schemeClr val="accent2">
            <a:hueOff val="-419062"/>
            <a:satOff val="-4829"/>
            <a:lumOff val="1079"/>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0C059EC-8596-4FEF-A1DD-5EAF6E31F84A}">
      <dsp:nvSpPr>
        <dsp:cNvPr id="0" name=""/>
        <dsp:cNvSpPr/>
      </dsp:nvSpPr>
      <dsp:spPr>
        <a:xfrm>
          <a:off x="2730852" y="3329396"/>
          <a:ext cx="2392297" cy="786048"/>
        </a:xfrm>
        <a:prstGeom prst="roundRect">
          <a:avLst>
            <a:gd name="adj" fmla="val 10000"/>
          </a:avLst>
        </a:prstGeom>
        <a:solidFill>
          <a:schemeClr val="accent2">
            <a:tint val="40000"/>
            <a:alpha val="90000"/>
            <a:hueOff val="-726289"/>
            <a:satOff val="-67"/>
            <a:lumOff val="19"/>
            <a:alphaOff val="0"/>
          </a:schemeClr>
        </a:solidFill>
        <a:ln w="25400" cap="flat" cmpd="sng" algn="ctr">
          <a:solidFill>
            <a:schemeClr val="accent2">
              <a:tint val="40000"/>
              <a:alpha val="90000"/>
              <a:hueOff val="-726289"/>
              <a:satOff val="-67"/>
              <a:lumOff val="1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ru-RU" sz="1400" kern="1200" dirty="0" smtClean="0">
              <a:latin typeface="Times New Roman" panose="02020603050405020304" pitchFamily="18" charset="0"/>
              <a:cs typeface="Times New Roman" panose="02020603050405020304" pitchFamily="18" charset="0"/>
            </a:rPr>
            <a:t>323,0</a:t>
          </a:r>
          <a:r>
            <a:rPr lang="ru-RU" sz="1400" kern="1200" dirty="0" smtClean="0">
              <a:solidFill>
                <a:schemeClr val="tx1"/>
              </a:solidFill>
              <a:latin typeface="Times New Roman" panose="02020603050405020304" pitchFamily="18" charset="0"/>
              <a:cs typeface="Times New Roman" panose="02020603050405020304" pitchFamily="18" charset="0"/>
            </a:rPr>
            <a:t> тыс. руб.</a:t>
          </a:r>
        </a:p>
        <a:p>
          <a:pPr marL="0" marR="0" lvl="0" indent="0" algn="ctr" defTabSz="914400" eaLnBrk="1" fontAlgn="auto" latinLnBrk="0" hangingPunct="1">
            <a:lnSpc>
              <a:spcPct val="100000"/>
            </a:lnSpc>
            <a:spcBef>
              <a:spcPct val="0"/>
            </a:spcBef>
            <a:spcAft>
              <a:spcPts val="0"/>
            </a:spcAft>
            <a:buClrTx/>
            <a:buSzTx/>
            <a:buFontTx/>
            <a:buNone/>
            <a:tabLst/>
            <a:defRPr/>
          </a:pPr>
          <a:r>
            <a:rPr lang="ru-RU" sz="1400" kern="1200" dirty="0" smtClean="0">
              <a:solidFill>
                <a:schemeClr val="tx1"/>
              </a:solidFill>
              <a:latin typeface="Times New Roman" panose="02020603050405020304" pitchFamily="18" charset="0"/>
              <a:cs typeface="Times New Roman" panose="02020603050405020304" pitchFamily="18" charset="0"/>
            </a:rPr>
            <a:t>100% от плановых назначений</a:t>
          </a:r>
          <a:endParaRPr lang="ru-RU" sz="1400" kern="1200" dirty="0">
            <a:solidFill>
              <a:schemeClr val="tx1"/>
            </a:solidFill>
            <a:latin typeface="Times New Roman" panose="02020603050405020304" pitchFamily="18" charset="0"/>
            <a:cs typeface="Times New Roman" panose="02020603050405020304" pitchFamily="18" charset="0"/>
          </a:endParaRPr>
        </a:p>
      </dsp:txBody>
      <dsp:txXfrm>
        <a:off x="2753875" y="3352419"/>
        <a:ext cx="2346251" cy="740002"/>
      </dsp:txXfrm>
    </dsp:sp>
    <dsp:sp modelId="{2D36F03F-D437-4EF4-B96A-51D33B001C9F}">
      <dsp:nvSpPr>
        <dsp:cNvPr id="0" name=""/>
        <dsp:cNvSpPr/>
      </dsp:nvSpPr>
      <dsp:spPr>
        <a:xfrm rot="5400000">
          <a:off x="3874670" y="4167777"/>
          <a:ext cx="104662" cy="104662"/>
        </a:xfrm>
        <a:prstGeom prst="rightArrow">
          <a:avLst>
            <a:gd name="adj1" fmla="val 66700"/>
            <a:gd name="adj2" fmla="val 50000"/>
          </a:avLst>
        </a:prstGeom>
        <a:solidFill>
          <a:schemeClr val="accent2">
            <a:hueOff val="-523827"/>
            <a:satOff val="-6036"/>
            <a:lumOff val="1349"/>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7B6A0D7-18CF-4469-831A-ADA5F2F3C84A}">
      <dsp:nvSpPr>
        <dsp:cNvPr id="0" name=""/>
        <dsp:cNvSpPr/>
      </dsp:nvSpPr>
      <dsp:spPr>
        <a:xfrm>
          <a:off x="2730852" y="4324771"/>
          <a:ext cx="2392297" cy="598074"/>
        </a:xfrm>
        <a:prstGeom prst="roundRect">
          <a:avLst>
            <a:gd name="adj" fmla="val 10000"/>
          </a:avLst>
        </a:prstGeom>
        <a:solidFill>
          <a:schemeClr val="accent2">
            <a:tint val="40000"/>
            <a:alpha val="90000"/>
            <a:hueOff val="-907862"/>
            <a:satOff val="-83"/>
            <a:lumOff val="24"/>
            <a:alphaOff val="0"/>
          </a:schemeClr>
        </a:solidFill>
        <a:ln w="25400" cap="flat" cmpd="sng" algn="ctr">
          <a:solidFill>
            <a:schemeClr val="accent2">
              <a:tint val="40000"/>
              <a:alpha val="90000"/>
              <a:hueOff val="-907862"/>
              <a:satOff val="-83"/>
              <a:lumOff val="2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ru-RU" sz="1400" kern="1200" dirty="0" smtClean="0">
              <a:latin typeface="Times New Roman" panose="02020603050405020304" pitchFamily="18" charset="0"/>
              <a:cs typeface="Times New Roman" panose="02020603050405020304" pitchFamily="18" charset="0"/>
            </a:rPr>
            <a:t>9 человек</a:t>
          </a:r>
          <a:endParaRPr lang="ru-RU" sz="1400" kern="1200" dirty="0" smtClean="0">
            <a:solidFill>
              <a:schemeClr val="tx1"/>
            </a:solidFill>
            <a:latin typeface="Times New Roman" panose="02020603050405020304" pitchFamily="18" charset="0"/>
            <a:cs typeface="Times New Roman" panose="02020603050405020304" pitchFamily="18" charset="0"/>
          </a:endParaRPr>
        </a:p>
        <a:p>
          <a:pPr lvl="0" algn="ctr" defTabSz="1511300">
            <a:lnSpc>
              <a:spcPct val="90000"/>
            </a:lnSpc>
            <a:spcBef>
              <a:spcPct val="0"/>
            </a:spcBef>
            <a:spcAft>
              <a:spcPct val="35000"/>
            </a:spcAft>
          </a:pPr>
          <a:endParaRPr lang="ru-RU" sz="1400" kern="1200" dirty="0"/>
        </a:p>
      </dsp:txBody>
      <dsp:txXfrm>
        <a:off x="2748369" y="4342288"/>
        <a:ext cx="2357263" cy="563040"/>
      </dsp:txXfrm>
    </dsp:sp>
    <dsp:sp modelId="{0A045CD2-7486-41A4-B9FD-8D7B7A0F0B38}">
      <dsp:nvSpPr>
        <dsp:cNvPr id="0" name=""/>
        <dsp:cNvSpPr/>
      </dsp:nvSpPr>
      <dsp:spPr>
        <a:xfrm>
          <a:off x="5458071" y="117714"/>
          <a:ext cx="2392297" cy="1668926"/>
        </a:xfrm>
        <a:prstGeom prst="roundRect">
          <a:avLst>
            <a:gd name="adj" fmla="val 10000"/>
          </a:avLst>
        </a:prstGeom>
        <a:solidFill>
          <a:schemeClr val="accent2">
            <a:hueOff val="-838123"/>
            <a:satOff val="-9658"/>
            <a:lumOff val="215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ru-RU" sz="1400" kern="1200" dirty="0" smtClean="0">
              <a:latin typeface="Times New Roman" panose="02020603050405020304" pitchFamily="18" charset="0"/>
              <a:cs typeface="Times New Roman" panose="02020603050405020304" pitchFamily="18" charset="0"/>
            </a:rPr>
            <a:t>Работники, имеющие звание «Заслуженный педагог»</a:t>
          </a:r>
          <a:endParaRPr lang="ru-RU" sz="1400" kern="1200" dirty="0">
            <a:solidFill>
              <a:schemeClr val="bg1"/>
            </a:solidFill>
            <a:latin typeface="Times New Roman" panose="02020603050405020304" pitchFamily="18" charset="0"/>
            <a:cs typeface="Times New Roman" panose="02020603050405020304" pitchFamily="18" charset="0"/>
          </a:endParaRPr>
        </a:p>
      </dsp:txBody>
      <dsp:txXfrm>
        <a:off x="5506952" y="166595"/>
        <a:ext cx="2294535" cy="1571164"/>
      </dsp:txXfrm>
    </dsp:sp>
    <dsp:sp modelId="{5295BE08-9F90-4D24-8061-2740DE65E3AB}">
      <dsp:nvSpPr>
        <dsp:cNvPr id="0" name=""/>
        <dsp:cNvSpPr/>
      </dsp:nvSpPr>
      <dsp:spPr>
        <a:xfrm rot="5400000">
          <a:off x="6601888" y="1838971"/>
          <a:ext cx="104662" cy="104662"/>
        </a:xfrm>
        <a:prstGeom prst="rightArrow">
          <a:avLst>
            <a:gd name="adj1" fmla="val 66700"/>
            <a:gd name="adj2" fmla="val 50000"/>
          </a:avLst>
        </a:prstGeom>
        <a:solidFill>
          <a:schemeClr val="accent2">
            <a:hueOff val="-628592"/>
            <a:satOff val="-7244"/>
            <a:lumOff val="1619"/>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0CBA3D4-09C6-4B11-984A-7E2FD591F6E3}">
      <dsp:nvSpPr>
        <dsp:cNvPr id="0" name=""/>
        <dsp:cNvSpPr/>
      </dsp:nvSpPr>
      <dsp:spPr>
        <a:xfrm>
          <a:off x="5458071" y="1995966"/>
          <a:ext cx="2392297" cy="1026618"/>
        </a:xfrm>
        <a:prstGeom prst="roundRect">
          <a:avLst>
            <a:gd name="adj" fmla="val 10000"/>
          </a:avLst>
        </a:prstGeom>
        <a:solidFill>
          <a:schemeClr val="accent2">
            <a:tint val="40000"/>
            <a:alpha val="90000"/>
            <a:hueOff val="-1089434"/>
            <a:satOff val="-100"/>
            <a:lumOff val="29"/>
            <a:alphaOff val="0"/>
          </a:schemeClr>
        </a:solidFill>
        <a:ln w="25400" cap="flat" cmpd="sng" algn="ctr">
          <a:solidFill>
            <a:schemeClr val="accent2">
              <a:tint val="40000"/>
              <a:alpha val="90000"/>
              <a:hueOff val="-1089434"/>
              <a:satOff val="-100"/>
              <a:lumOff val="2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ru-RU" sz="1400" kern="1200" smtClean="0">
              <a:latin typeface="Times New Roman" panose="02020603050405020304" pitchFamily="18" charset="0"/>
              <a:cs typeface="Times New Roman" panose="02020603050405020304" pitchFamily="18" charset="0"/>
            </a:rPr>
            <a:t>Ежемесячная денежная  выплата</a:t>
          </a:r>
          <a:endParaRPr lang="ru-RU" sz="1400" kern="1200" dirty="0">
            <a:solidFill>
              <a:schemeClr val="tx1"/>
            </a:solidFill>
            <a:latin typeface="Times New Roman" panose="02020603050405020304" pitchFamily="18" charset="0"/>
            <a:cs typeface="Times New Roman" panose="02020603050405020304" pitchFamily="18" charset="0"/>
          </a:endParaRPr>
        </a:p>
      </dsp:txBody>
      <dsp:txXfrm>
        <a:off x="5488140" y="2026035"/>
        <a:ext cx="2332159" cy="966480"/>
      </dsp:txXfrm>
    </dsp:sp>
    <dsp:sp modelId="{8817AB8A-ECCB-47E7-8C78-34783407F3E2}">
      <dsp:nvSpPr>
        <dsp:cNvPr id="0" name=""/>
        <dsp:cNvSpPr/>
      </dsp:nvSpPr>
      <dsp:spPr>
        <a:xfrm rot="5400000">
          <a:off x="6601888" y="3074916"/>
          <a:ext cx="104662" cy="104662"/>
        </a:xfrm>
        <a:prstGeom prst="rightArrow">
          <a:avLst>
            <a:gd name="adj1" fmla="val 66700"/>
            <a:gd name="adj2" fmla="val 50000"/>
          </a:avLst>
        </a:prstGeom>
        <a:solidFill>
          <a:schemeClr val="accent2">
            <a:hueOff val="-733358"/>
            <a:satOff val="-8451"/>
            <a:lumOff val="1889"/>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F28108A-3879-4F7A-813B-E41108956AB6}">
      <dsp:nvSpPr>
        <dsp:cNvPr id="0" name=""/>
        <dsp:cNvSpPr/>
      </dsp:nvSpPr>
      <dsp:spPr>
        <a:xfrm>
          <a:off x="5458071" y="3231910"/>
          <a:ext cx="2392297" cy="858984"/>
        </a:xfrm>
        <a:prstGeom prst="roundRect">
          <a:avLst>
            <a:gd name="adj" fmla="val 10000"/>
          </a:avLst>
        </a:prstGeom>
        <a:solidFill>
          <a:schemeClr val="accent2">
            <a:tint val="40000"/>
            <a:alpha val="90000"/>
            <a:hueOff val="-1271006"/>
            <a:satOff val="-116"/>
            <a:lumOff val="34"/>
            <a:alphaOff val="0"/>
          </a:schemeClr>
        </a:solidFill>
        <a:ln w="25400" cap="flat" cmpd="sng" algn="ctr">
          <a:solidFill>
            <a:schemeClr val="accent2">
              <a:tint val="40000"/>
              <a:alpha val="90000"/>
              <a:hueOff val="-1271006"/>
              <a:satOff val="-116"/>
              <a:lumOff val="3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ts val="0"/>
            </a:spcAft>
          </a:pPr>
          <a:r>
            <a:rPr lang="ru-RU" sz="1400" kern="1200" dirty="0" smtClean="0">
              <a:latin typeface="Times New Roman" panose="02020603050405020304" pitchFamily="18" charset="0"/>
              <a:cs typeface="Times New Roman" panose="02020603050405020304" pitchFamily="18" charset="0"/>
            </a:rPr>
            <a:t>639,8 </a:t>
          </a:r>
          <a:r>
            <a:rPr lang="ru-RU" sz="1400" kern="1200" dirty="0" smtClean="0">
              <a:solidFill>
                <a:schemeClr val="tx1"/>
              </a:solidFill>
              <a:latin typeface="Times New Roman" panose="02020603050405020304" pitchFamily="18" charset="0"/>
              <a:cs typeface="Times New Roman" panose="02020603050405020304" pitchFamily="18" charset="0"/>
            </a:rPr>
            <a:t>тыс. руб.</a:t>
          </a:r>
        </a:p>
        <a:p>
          <a:pPr lvl="0" algn="ctr" defTabSz="622300">
            <a:lnSpc>
              <a:spcPct val="90000"/>
            </a:lnSpc>
            <a:spcBef>
              <a:spcPct val="0"/>
            </a:spcBef>
            <a:spcAft>
              <a:spcPts val="0"/>
            </a:spcAft>
          </a:pPr>
          <a:r>
            <a:rPr lang="ru-RU" sz="1400" kern="1200" dirty="0" smtClean="0">
              <a:solidFill>
                <a:schemeClr val="tx1"/>
              </a:solidFill>
              <a:latin typeface="Times New Roman" panose="02020603050405020304" pitchFamily="18" charset="0"/>
              <a:cs typeface="Times New Roman" panose="02020603050405020304" pitchFamily="18" charset="0"/>
            </a:rPr>
            <a:t>100% от плановых назначений</a:t>
          </a:r>
          <a:endParaRPr lang="ru-RU" sz="1400" kern="1200" dirty="0">
            <a:solidFill>
              <a:schemeClr val="tx1"/>
            </a:solidFill>
          </a:endParaRPr>
        </a:p>
      </dsp:txBody>
      <dsp:txXfrm>
        <a:off x="5483230" y="3257069"/>
        <a:ext cx="2341979" cy="808666"/>
      </dsp:txXfrm>
    </dsp:sp>
    <dsp:sp modelId="{EAAAB600-3E35-46F9-A316-8C7BED180EFE}">
      <dsp:nvSpPr>
        <dsp:cNvPr id="0" name=""/>
        <dsp:cNvSpPr/>
      </dsp:nvSpPr>
      <dsp:spPr>
        <a:xfrm rot="5400000">
          <a:off x="6601888" y="4143226"/>
          <a:ext cx="104662" cy="104662"/>
        </a:xfrm>
        <a:prstGeom prst="rightArrow">
          <a:avLst>
            <a:gd name="adj1" fmla="val 66700"/>
            <a:gd name="adj2" fmla="val 50000"/>
          </a:avLst>
        </a:prstGeom>
        <a:solidFill>
          <a:schemeClr val="accent2">
            <a:hueOff val="-838123"/>
            <a:satOff val="-9658"/>
            <a:lumOff val="2159"/>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4D30518-8567-42D7-A6C7-E6802FBB1BD5}">
      <dsp:nvSpPr>
        <dsp:cNvPr id="0" name=""/>
        <dsp:cNvSpPr/>
      </dsp:nvSpPr>
      <dsp:spPr>
        <a:xfrm>
          <a:off x="5458071" y="4300220"/>
          <a:ext cx="2392297" cy="598074"/>
        </a:xfrm>
        <a:prstGeom prst="roundRect">
          <a:avLst>
            <a:gd name="adj" fmla="val 10000"/>
          </a:avLst>
        </a:prstGeom>
        <a:solidFill>
          <a:schemeClr val="accent2">
            <a:tint val="40000"/>
            <a:alpha val="90000"/>
            <a:hueOff val="-1452578"/>
            <a:satOff val="-133"/>
            <a:lumOff val="39"/>
            <a:alphaOff val="0"/>
          </a:schemeClr>
        </a:solidFill>
        <a:ln w="25400" cap="flat" cmpd="sng" algn="ctr">
          <a:solidFill>
            <a:schemeClr val="accent2">
              <a:tint val="40000"/>
              <a:alpha val="90000"/>
              <a:hueOff val="-1452578"/>
              <a:satOff val="-133"/>
              <a:lumOff val="3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ru-RU" sz="1400" kern="1200" dirty="0" smtClean="0">
              <a:latin typeface="Times New Roman" panose="02020603050405020304" pitchFamily="18" charset="0"/>
              <a:cs typeface="Times New Roman" panose="02020603050405020304" pitchFamily="18" charset="0"/>
            </a:rPr>
            <a:t>3 педагога</a:t>
          </a:r>
          <a:endParaRPr lang="ru-RU" sz="1400" kern="1200" dirty="0" smtClean="0">
            <a:solidFill>
              <a:schemeClr val="tx1"/>
            </a:solidFill>
          </a:endParaRPr>
        </a:p>
        <a:p>
          <a:pPr lvl="0" algn="ctr" defTabSz="1511300">
            <a:lnSpc>
              <a:spcPct val="90000"/>
            </a:lnSpc>
            <a:spcBef>
              <a:spcPct val="0"/>
            </a:spcBef>
            <a:spcAft>
              <a:spcPct val="35000"/>
            </a:spcAft>
          </a:pPr>
          <a:endParaRPr lang="ru-RU" sz="1400" kern="1200" dirty="0"/>
        </a:p>
      </dsp:txBody>
      <dsp:txXfrm>
        <a:off x="5475588" y="4317737"/>
        <a:ext cx="2357263" cy="56304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60CA70-5015-4A88-8B34-2504ACE4B2B4}">
      <dsp:nvSpPr>
        <dsp:cNvPr id="0" name=""/>
        <dsp:cNvSpPr/>
      </dsp:nvSpPr>
      <dsp:spPr>
        <a:xfrm>
          <a:off x="3160" y="5575"/>
          <a:ext cx="2712903" cy="2808000"/>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91440" numCol="1" spcCol="1270" anchor="t" anchorCtr="0">
          <a:noAutofit/>
        </a:bodyPr>
        <a:lstStyle/>
        <a:p>
          <a:pPr lvl="0" algn="l" defTabSz="1066800">
            <a:lnSpc>
              <a:spcPct val="90000"/>
            </a:lnSpc>
            <a:spcBef>
              <a:spcPct val="0"/>
            </a:spcBef>
            <a:spcAft>
              <a:spcPct val="35000"/>
            </a:spcAft>
          </a:pPr>
          <a:r>
            <a:rPr lang="ru-RU" sz="2400" kern="1200" dirty="0" smtClean="0">
              <a:solidFill>
                <a:schemeClr val="tx1"/>
              </a:solidFill>
              <a:latin typeface="Times New Roman" panose="02020603050405020304" pitchFamily="18" charset="0"/>
              <a:cs typeface="Times New Roman" panose="02020603050405020304" pitchFamily="18" charset="0"/>
            </a:rPr>
            <a:t>Учащиеся 1-4 классов</a:t>
          </a:r>
          <a:endParaRPr lang="ru-RU" sz="2400" kern="1200" dirty="0">
            <a:solidFill>
              <a:schemeClr val="tx1"/>
            </a:solidFill>
            <a:latin typeface="Times New Roman" panose="02020603050405020304" pitchFamily="18" charset="0"/>
            <a:cs typeface="Times New Roman" panose="02020603050405020304" pitchFamily="18" charset="0"/>
          </a:endParaRPr>
        </a:p>
      </dsp:txBody>
      <dsp:txXfrm>
        <a:off x="3160" y="5575"/>
        <a:ext cx="2712903" cy="1085161"/>
      </dsp:txXfrm>
    </dsp:sp>
    <dsp:sp modelId="{B5A710DA-CABE-4EAB-9CDE-146F4D44FFCA}">
      <dsp:nvSpPr>
        <dsp:cNvPr id="0" name=""/>
        <dsp:cNvSpPr/>
      </dsp:nvSpPr>
      <dsp:spPr>
        <a:xfrm>
          <a:off x="558815" y="1090736"/>
          <a:ext cx="2712903" cy="3744000"/>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99568" rIns="99568" bIns="99568" numCol="1" spcCol="1270" anchor="t" anchorCtr="0">
          <a:noAutofit/>
        </a:bodyPr>
        <a:lstStyle/>
        <a:p>
          <a:pPr marL="114300" lvl="1" indent="-114300" algn="l" defTabSz="622300">
            <a:lnSpc>
              <a:spcPct val="90000"/>
            </a:lnSpc>
            <a:spcBef>
              <a:spcPct val="0"/>
            </a:spcBef>
            <a:spcAft>
              <a:spcPct val="15000"/>
            </a:spcAft>
            <a:buChar char="••"/>
          </a:pPr>
          <a:r>
            <a:rPr lang="ru-RU" sz="1400" b="1" u="sng" kern="1200" dirty="0" smtClean="0">
              <a:latin typeface="Times New Roman" panose="02020603050405020304" pitchFamily="18" charset="0"/>
              <a:cs typeface="Times New Roman" panose="02020603050405020304" pitchFamily="18" charset="0"/>
            </a:rPr>
            <a:t>Все учащиеся</a:t>
          </a:r>
        </a:p>
        <a:p>
          <a:pPr marL="114300" lvl="1" indent="-114300" algn="l" defTabSz="622300">
            <a:lnSpc>
              <a:spcPct val="90000"/>
            </a:lnSpc>
            <a:spcBef>
              <a:spcPct val="0"/>
            </a:spcBef>
            <a:spcAft>
              <a:spcPct val="15000"/>
            </a:spcAft>
            <a:buChar char="••"/>
          </a:pPr>
          <a:r>
            <a:rPr lang="ru-RU" sz="1400" kern="1200" dirty="0" smtClean="0">
              <a:solidFill>
                <a:srgbClr val="C00000"/>
              </a:solidFill>
              <a:latin typeface="Times New Roman" panose="02020603050405020304" pitchFamily="18" charset="0"/>
              <a:cs typeface="Times New Roman" panose="02020603050405020304" pitchFamily="18" charset="0"/>
            </a:rPr>
            <a:t>1 875 рублей</a:t>
          </a:r>
        </a:p>
        <a:p>
          <a:pPr marL="114300" lvl="1" indent="-114300" algn="l" defTabSz="622300">
            <a:lnSpc>
              <a:spcPct val="90000"/>
            </a:lnSpc>
            <a:spcBef>
              <a:spcPct val="0"/>
            </a:spcBef>
            <a:spcAft>
              <a:spcPct val="15000"/>
            </a:spcAft>
            <a:buChar char="••"/>
          </a:pPr>
          <a:r>
            <a:rPr lang="ru-RU" sz="1400" kern="1200" dirty="0" smtClean="0">
              <a:latin typeface="Times New Roman" panose="02020603050405020304" pitchFamily="18" charset="0"/>
              <a:cs typeface="Times New Roman" panose="02020603050405020304" pitchFamily="18" charset="0"/>
            </a:rPr>
            <a:t>Областной бюджет: 1375 рублей</a:t>
          </a:r>
        </a:p>
        <a:p>
          <a:pPr marL="114300" lvl="1" indent="-114300" algn="l" defTabSz="622300">
            <a:lnSpc>
              <a:spcPct val="90000"/>
            </a:lnSpc>
            <a:spcBef>
              <a:spcPct val="0"/>
            </a:spcBef>
            <a:spcAft>
              <a:spcPct val="15000"/>
            </a:spcAft>
            <a:buChar char="••"/>
          </a:pPr>
          <a:r>
            <a:rPr lang="ru-RU" sz="1400" kern="1200" dirty="0" smtClean="0">
              <a:latin typeface="Times New Roman" panose="02020603050405020304" pitchFamily="18" charset="0"/>
              <a:cs typeface="Times New Roman" panose="02020603050405020304" pitchFamily="18" charset="0"/>
            </a:rPr>
            <a:t>Местный бюджет: 500 рублей</a:t>
          </a:r>
          <a:endParaRPr lang="ru-RU" sz="1400" kern="1200" dirty="0">
            <a:latin typeface="Times New Roman" panose="02020603050405020304" pitchFamily="18" charset="0"/>
            <a:cs typeface="Times New Roman" panose="02020603050405020304" pitchFamily="18" charset="0"/>
          </a:endParaRPr>
        </a:p>
        <a:p>
          <a:pPr marL="114300" lvl="1" indent="-114300" algn="l" defTabSz="622300">
            <a:lnSpc>
              <a:spcPct val="90000"/>
            </a:lnSpc>
            <a:spcBef>
              <a:spcPct val="0"/>
            </a:spcBef>
            <a:spcAft>
              <a:spcPct val="15000"/>
            </a:spcAft>
            <a:buChar char="••"/>
          </a:pPr>
          <a:endParaRPr lang="ru-RU" sz="1400" kern="1200" dirty="0">
            <a:latin typeface="Times New Roman" panose="02020603050405020304" pitchFamily="18" charset="0"/>
            <a:cs typeface="Times New Roman" panose="02020603050405020304" pitchFamily="18" charset="0"/>
          </a:endParaRPr>
        </a:p>
        <a:p>
          <a:pPr marL="114300" lvl="1" indent="-114300" algn="l" defTabSz="622300">
            <a:lnSpc>
              <a:spcPct val="90000"/>
            </a:lnSpc>
            <a:spcBef>
              <a:spcPct val="0"/>
            </a:spcBef>
            <a:spcAft>
              <a:spcPct val="15000"/>
            </a:spcAft>
            <a:buChar char="••"/>
          </a:pPr>
          <a:r>
            <a:rPr lang="ru-RU" sz="1400" b="1" u="sng" kern="1200" dirty="0" smtClean="0">
              <a:latin typeface="Times New Roman" panose="02020603050405020304" pitchFamily="18" charset="0"/>
              <a:cs typeface="Times New Roman" panose="02020603050405020304" pitchFamily="18" charset="0"/>
            </a:rPr>
            <a:t>Дети с ограниченными возможностями здоровья, а также обучающиеся на дому</a:t>
          </a:r>
        </a:p>
        <a:p>
          <a:pPr marL="114300" lvl="1" indent="-114300" algn="l" defTabSz="622300">
            <a:lnSpc>
              <a:spcPct val="90000"/>
            </a:lnSpc>
            <a:spcBef>
              <a:spcPct val="0"/>
            </a:spcBef>
            <a:spcAft>
              <a:spcPct val="15000"/>
            </a:spcAft>
            <a:buChar char="••"/>
          </a:pPr>
          <a:r>
            <a:rPr lang="ru-RU" sz="1400" kern="1200" dirty="0" smtClean="0">
              <a:solidFill>
                <a:srgbClr val="C00000"/>
              </a:solidFill>
              <a:latin typeface="Times New Roman" panose="02020603050405020304" pitchFamily="18" charset="0"/>
              <a:cs typeface="Times New Roman" panose="02020603050405020304" pitchFamily="18" charset="0"/>
            </a:rPr>
            <a:t>2675 рублей</a:t>
          </a:r>
          <a:endParaRPr lang="ru-RU" sz="1400" kern="1200" dirty="0">
            <a:solidFill>
              <a:srgbClr val="C00000"/>
            </a:solidFill>
            <a:latin typeface="Times New Roman" panose="02020603050405020304" pitchFamily="18" charset="0"/>
            <a:cs typeface="Times New Roman" panose="02020603050405020304" pitchFamily="18" charset="0"/>
          </a:endParaRPr>
        </a:p>
      </dsp:txBody>
      <dsp:txXfrm>
        <a:off x="638273" y="1170194"/>
        <a:ext cx="2553987" cy="3585084"/>
      </dsp:txXfrm>
    </dsp:sp>
    <dsp:sp modelId="{738DC4CD-D547-437C-A4E6-7B1F7397FD1B}">
      <dsp:nvSpPr>
        <dsp:cNvPr id="0" name=""/>
        <dsp:cNvSpPr/>
      </dsp:nvSpPr>
      <dsp:spPr>
        <a:xfrm>
          <a:off x="3127330" y="210438"/>
          <a:ext cx="871884" cy="675434"/>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333500">
            <a:lnSpc>
              <a:spcPct val="90000"/>
            </a:lnSpc>
            <a:spcBef>
              <a:spcPct val="0"/>
            </a:spcBef>
            <a:spcAft>
              <a:spcPct val="35000"/>
            </a:spcAft>
          </a:pPr>
          <a:endParaRPr lang="ru-RU" sz="3000" kern="1200">
            <a:latin typeface="Times New Roman" panose="02020603050405020304" pitchFamily="18" charset="0"/>
            <a:cs typeface="Times New Roman" panose="02020603050405020304" pitchFamily="18" charset="0"/>
          </a:endParaRPr>
        </a:p>
      </dsp:txBody>
      <dsp:txXfrm>
        <a:off x="3127330" y="345525"/>
        <a:ext cx="669254" cy="405260"/>
      </dsp:txXfrm>
    </dsp:sp>
    <dsp:sp modelId="{5D5809E4-4A2C-42A6-8586-29107F10F628}">
      <dsp:nvSpPr>
        <dsp:cNvPr id="0" name=""/>
        <dsp:cNvSpPr/>
      </dsp:nvSpPr>
      <dsp:spPr>
        <a:xfrm>
          <a:off x="4361129" y="5575"/>
          <a:ext cx="2712903" cy="2808000"/>
        </a:xfrm>
        <a:prstGeom prst="roundRect">
          <a:avLst>
            <a:gd name="adj" fmla="val 10000"/>
          </a:avLst>
        </a:prstGeom>
        <a:solidFill>
          <a:schemeClr val="accent2">
            <a:hueOff val="-838123"/>
            <a:satOff val="-9658"/>
            <a:lumOff val="215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91440" numCol="1" spcCol="1270" anchor="t" anchorCtr="0">
          <a:noAutofit/>
        </a:bodyPr>
        <a:lstStyle/>
        <a:p>
          <a:pPr lvl="0" algn="l" defTabSz="1066800">
            <a:lnSpc>
              <a:spcPct val="90000"/>
            </a:lnSpc>
            <a:spcBef>
              <a:spcPct val="0"/>
            </a:spcBef>
            <a:spcAft>
              <a:spcPct val="35000"/>
            </a:spcAft>
          </a:pPr>
          <a:r>
            <a:rPr lang="ru-RU" sz="2400" kern="1200" dirty="0" smtClean="0">
              <a:latin typeface="Times New Roman" panose="02020603050405020304" pitchFamily="18" charset="0"/>
              <a:cs typeface="Times New Roman" panose="02020603050405020304" pitchFamily="18" charset="0"/>
            </a:rPr>
            <a:t>Учащиеся 5-11 классов</a:t>
          </a:r>
          <a:endParaRPr lang="ru-RU" sz="2400" kern="1200" dirty="0">
            <a:latin typeface="Times New Roman" panose="02020603050405020304" pitchFamily="18" charset="0"/>
            <a:cs typeface="Times New Roman" panose="02020603050405020304" pitchFamily="18" charset="0"/>
          </a:endParaRPr>
        </a:p>
      </dsp:txBody>
      <dsp:txXfrm>
        <a:off x="4361129" y="5575"/>
        <a:ext cx="2712903" cy="1085161"/>
      </dsp:txXfrm>
    </dsp:sp>
    <dsp:sp modelId="{8FA5F007-F9E1-45B3-9103-A37ECC5AD908}">
      <dsp:nvSpPr>
        <dsp:cNvPr id="0" name=""/>
        <dsp:cNvSpPr/>
      </dsp:nvSpPr>
      <dsp:spPr>
        <a:xfrm>
          <a:off x="4916784" y="1090736"/>
          <a:ext cx="2712903" cy="3744000"/>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838123"/>
              <a:satOff val="-9658"/>
              <a:lumOff val="215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99568" rIns="99568" bIns="99568" numCol="1" spcCol="1270" anchor="t" anchorCtr="0">
          <a:noAutofit/>
        </a:bodyPr>
        <a:lstStyle/>
        <a:p>
          <a:pPr marL="114300" lvl="1" indent="-114300" algn="l" defTabSz="622300">
            <a:lnSpc>
              <a:spcPct val="90000"/>
            </a:lnSpc>
            <a:spcBef>
              <a:spcPct val="0"/>
            </a:spcBef>
            <a:spcAft>
              <a:spcPct val="15000"/>
            </a:spcAft>
            <a:buChar char="••"/>
          </a:pPr>
          <a:r>
            <a:rPr lang="ru-RU" sz="1400" b="1" u="sng" kern="1200" dirty="0" smtClean="0">
              <a:latin typeface="Times New Roman" panose="02020603050405020304" pitchFamily="18" charset="0"/>
              <a:cs typeface="Times New Roman" panose="02020603050405020304" pitchFamily="18" charset="0"/>
            </a:rPr>
            <a:t>Дети из малоимущих семей</a:t>
          </a:r>
        </a:p>
        <a:p>
          <a:pPr marL="114300" lvl="1" indent="-114300" algn="l" defTabSz="622300">
            <a:lnSpc>
              <a:spcPct val="90000"/>
            </a:lnSpc>
            <a:spcBef>
              <a:spcPct val="0"/>
            </a:spcBef>
            <a:spcAft>
              <a:spcPct val="15000"/>
            </a:spcAft>
            <a:buChar char="••"/>
          </a:pPr>
          <a:r>
            <a:rPr lang="ru-RU" sz="1400" kern="1200" dirty="0" smtClean="0">
              <a:solidFill>
                <a:srgbClr val="00B0F0"/>
              </a:solidFill>
              <a:latin typeface="Times New Roman" panose="02020603050405020304" pitchFamily="18" charset="0"/>
              <a:cs typeface="Times New Roman" panose="02020603050405020304" pitchFamily="18" charset="0"/>
            </a:rPr>
            <a:t>2 000 рублей</a:t>
          </a:r>
        </a:p>
        <a:p>
          <a:pPr marL="114300" lvl="1" indent="-114300" algn="l" defTabSz="622300">
            <a:lnSpc>
              <a:spcPct val="90000"/>
            </a:lnSpc>
            <a:spcBef>
              <a:spcPct val="0"/>
            </a:spcBef>
            <a:spcAft>
              <a:spcPct val="15000"/>
            </a:spcAft>
            <a:buChar char="••"/>
          </a:pPr>
          <a:r>
            <a:rPr lang="ru-RU" sz="1400" kern="1200" dirty="0" smtClean="0">
              <a:latin typeface="Times New Roman" panose="02020603050405020304" pitchFamily="18" charset="0"/>
              <a:cs typeface="Times New Roman" panose="02020603050405020304" pitchFamily="18" charset="0"/>
            </a:rPr>
            <a:t>Областной бюджет: 1500 рублей</a:t>
          </a:r>
        </a:p>
        <a:p>
          <a:pPr marL="114300" lvl="1" indent="-114300" algn="l" defTabSz="622300">
            <a:lnSpc>
              <a:spcPct val="90000"/>
            </a:lnSpc>
            <a:spcBef>
              <a:spcPct val="0"/>
            </a:spcBef>
            <a:spcAft>
              <a:spcPct val="15000"/>
            </a:spcAft>
            <a:buChar char="••"/>
          </a:pPr>
          <a:r>
            <a:rPr lang="ru-RU" sz="1400" kern="1200" dirty="0" smtClean="0">
              <a:latin typeface="Times New Roman" panose="02020603050405020304" pitchFamily="18" charset="0"/>
              <a:cs typeface="Times New Roman" panose="02020603050405020304" pitchFamily="18" charset="0"/>
            </a:rPr>
            <a:t>Местный бюджет: 500 рублей</a:t>
          </a:r>
          <a:endParaRPr lang="ru-RU" sz="1400" kern="1200" dirty="0">
            <a:latin typeface="Times New Roman" panose="02020603050405020304" pitchFamily="18" charset="0"/>
            <a:cs typeface="Times New Roman" panose="02020603050405020304" pitchFamily="18" charset="0"/>
          </a:endParaRPr>
        </a:p>
        <a:p>
          <a:pPr marL="114300" lvl="1" indent="-114300" algn="l" defTabSz="622300">
            <a:lnSpc>
              <a:spcPct val="90000"/>
            </a:lnSpc>
            <a:spcBef>
              <a:spcPct val="0"/>
            </a:spcBef>
            <a:spcAft>
              <a:spcPct val="15000"/>
            </a:spcAft>
            <a:buChar char="••"/>
          </a:pPr>
          <a:endParaRPr lang="ru-RU" sz="1400" kern="1200" dirty="0">
            <a:latin typeface="Times New Roman" panose="02020603050405020304" pitchFamily="18" charset="0"/>
            <a:cs typeface="Times New Roman" panose="02020603050405020304" pitchFamily="18" charset="0"/>
          </a:endParaRPr>
        </a:p>
        <a:p>
          <a:pPr marL="114300" lvl="1" indent="-114300" algn="l" defTabSz="622300">
            <a:lnSpc>
              <a:spcPct val="90000"/>
            </a:lnSpc>
            <a:spcBef>
              <a:spcPct val="0"/>
            </a:spcBef>
            <a:spcAft>
              <a:spcPct val="15000"/>
            </a:spcAft>
            <a:buChar char="••"/>
          </a:pPr>
          <a:r>
            <a:rPr lang="ru-RU" sz="1400" b="1" u="sng" kern="1200" dirty="0" smtClean="0">
              <a:latin typeface="Times New Roman" panose="02020603050405020304" pitchFamily="18" charset="0"/>
              <a:cs typeface="Times New Roman" panose="02020603050405020304" pitchFamily="18" charset="0"/>
            </a:rPr>
            <a:t>Дети с ограниченными возможностями здоровья, а также обучающиеся на дому</a:t>
          </a:r>
        </a:p>
        <a:p>
          <a:pPr marL="114300" lvl="1" indent="-114300" algn="l" defTabSz="622300">
            <a:lnSpc>
              <a:spcPct val="90000"/>
            </a:lnSpc>
            <a:spcBef>
              <a:spcPct val="0"/>
            </a:spcBef>
            <a:spcAft>
              <a:spcPct val="15000"/>
            </a:spcAft>
            <a:buChar char="••"/>
          </a:pPr>
          <a:r>
            <a:rPr lang="ru-RU" sz="1400" kern="1200" dirty="0" smtClean="0">
              <a:solidFill>
                <a:srgbClr val="00B0F0"/>
              </a:solidFill>
              <a:latin typeface="Times New Roman" panose="02020603050405020304" pitchFamily="18" charset="0"/>
              <a:cs typeface="Times New Roman" panose="02020603050405020304" pitchFamily="18" charset="0"/>
            </a:rPr>
            <a:t>3 700 рублей</a:t>
          </a:r>
          <a:endParaRPr lang="ru-RU" sz="1400" kern="1200" dirty="0">
            <a:solidFill>
              <a:srgbClr val="00B0F0"/>
            </a:solidFill>
            <a:latin typeface="Times New Roman" panose="02020603050405020304" pitchFamily="18" charset="0"/>
            <a:cs typeface="Times New Roman" panose="02020603050405020304" pitchFamily="18" charset="0"/>
          </a:endParaRPr>
        </a:p>
      </dsp:txBody>
      <dsp:txXfrm>
        <a:off x="4996242" y="1170194"/>
        <a:ext cx="2553987" cy="358508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7BA392-842E-4D0C-ACE9-6653FE3BFB22}">
      <dsp:nvSpPr>
        <dsp:cNvPr id="0" name=""/>
        <dsp:cNvSpPr/>
      </dsp:nvSpPr>
      <dsp:spPr>
        <a:xfrm>
          <a:off x="4355" y="352961"/>
          <a:ext cx="2543968" cy="1416691"/>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ru-RU" sz="1400" kern="1200" dirty="0" smtClean="0">
              <a:solidFill>
                <a:schemeClr val="tx1"/>
              </a:solidFill>
              <a:latin typeface="Times New Roman" panose="02020603050405020304" pitchFamily="18" charset="0"/>
              <a:cs typeface="Times New Roman" panose="02020603050405020304" pitchFamily="18" charset="0"/>
            </a:rPr>
            <a:t>Дети-сироты, дети, оставшиеся без попечения родителей, а также  дети, находящиеся под опекой (попечительством),не имеющие закрепленного жилого помещения</a:t>
          </a:r>
          <a:endParaRPr lang="ru-RU" sz="1400" kern="1200" dirty="0">
            <a:solidFill>
              <a:schemeClr val="tx1"/>
            </a:solidFill>
            <a:latin typeface="Times New Roman" panose="02020603050405020304" pitchFamily="18" charset="0"/>
            <a:cs typeface="Times New Roman" panose="02020603050405020304" pitchFamily="18" charset="0"/>
          </a:endParaRPr>
        </a:p>
      </dsp:txBody>
      <dsp:txXfrm>
        <a:off x="45848" y="394454"/>
        <a:ext cx="2460982" cy="1333705"/>
      </dsp:txXfrm>
    </dsp:sp>
    <dsp:sp modelId="{39D42B9F-87FA-45ED-961F-B9A656DBEAD1}">
      <dsp:nvSpPr>
        <dsp:cNvPr id="0" name=""/>
        <dsp:cNvSpPr/>
      </dsp:nvSpPr>
      <dsp:spPr>
        <a:xfrm rot="5400000">
          <a:off x="1220690" y="1825302"/>
          <a:ext cx="111298" cy="111298"/>
        </a:xfrm>
        <a:prstGeom prst="rightArrow">
          <a:avLst>
            <a:gd name="adj1" fmla="val 667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5A72610-1B5B-429A-BDAC-30D7A0DBA4F7}">
      <dsp:nvSpPr>
        <dsp:cNvPr id="0" name=""/>
        <dsp:cNvSpPr/>
      </dsp:nvSpPr>
      <dsp:spPr>
        <a:xfrm>
          <a:off x="4355" y="1992250"/>
          <a:ext cx="2543968" cy="718448"/>
        </a:xfrm>
        <a:prstGeom prst="roundRect">
          <a:avLst>
            <a:gd name="adj" fmla="val 10000"/>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ru-RU" sz="1400" kern="1200" dirty="0" smtClean="0">
              <a:latin typeface="Times New Roman" panose="02020603050405020304" pitchFamily="18" charset="0"/>
              <a:cs typeface="Times New Roman" panose="02020603050405020304" pitchFamily="18" charset="0"/>
            </a:rPr>
            <a:t>Обеспечение жилыми помещениями </a:t>
          </a:r>
          <a:endParaRPr lang="ru-RU" sz="1400" kern="1200" dirty="0">
            <a:latin typeface="Times New Roman" panose="02020603050405020304" pitchFamily="18" charset="0"/>
            <a:cs typeface="Times New Roman" panose="02020603050405020304" pitchFamily="18" charset="0"/>
          </a:endParaRPr>
        </a:p>
      </dsp:txBody>
      <dsp:txXfrm>
        <a:off x="25398" y="2013293"/>
        <a:ext cx="2501882" cy="676362"/>
      </dsp:txXfrm>
    </dsp:sp>
    <dsp:sp modelId="{5CA6C7AE-F223-4593-A9E1-77B9AB4DF4ED}">
      <dsp:nvSpPr>
        <dsp:cNvPr id="0" name=""/>
        <dsp:cNvSpPr/>
      </dsp:nvSpPr>
      <dsp:spPr>
        <a:xfrm rot="5400000">
          <a:off x="1220690" y="2766348"/>
          <a:ext cx="111298" cy="111298"/>
        </a:xfrm>
        <a:prstGeom prst="rightArrow">
          <a:avLst>
            <a:gd name="adj1" fmla="val 66700"/>
            <a:gd name="adj2" fmla="val 50000"/>
          </a:avLst>
        </a:prstGeom>
        <a:solidFill>
          <a:schemeClr val="accent2">
            <a:hueOff val="-104765"/>
            <a:satOff val="-1207"/>
            <a:lumOff val="27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72BA549-FABB-476E-9B81-85BB79E13145}">
      <dsp:nvSpPr>
        <dsp:cNvPr id="0" name=""/>
        <dsp:cNvSpPr/>
      </dsp:nvSpPr>
      <dsp:spPr>
        <a:xfrm>
          <a:off x="4355" y="2933296"/>
          <a:ext cx="2543968" cy="319935"/>
        </a:xfrm>
        <a:prstGeom prst="roundRect">
          <a:avLst>
            <a:gd name="adj" fmla="val 10000"/>
          </a:avLst>
        </a:prstGeom>
        <a:solidFill>
          <a:schemeClr val="accent2">
            <a:tint val="40000"/>
            <a:alpha val="90000"/>
            <a:hueOff val="-181572"/>
            <a:satOff val="-17"/>
            <a:lumOff val="5"/>
            <a:alphaOff val="0"/>
          </a:schemeClr>
        </a:solidFill>
        <a:ln w="25400" cap="flat" cmpd="sng" algn="ctr">
          <a:solidFill>
            <a:schemeClr val="accent2">
              <a:tint val="40000"/>
              <a:alpha val="90000"/>
              <a:hueOff val="-181572"/>
              <a:satOff val="-17"/>
              <a:lumOff val="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ru-RU" sz="1400" b="1" kern="1200" dirty="0" smtClean="0">
              <a:solidFill>
                <a:schemeClr val="tx1"/>
              </a:solidFill>
              <a:latin typeface="Times New Roman" panose="02020603050405020304" pitchFamily="18" charset="0"/>
              <a:cs typeface="Times New Roman" panose="02020603050405020304" pitchFamily="18" charset="0"/>
            </a:rPr>
            <a:t>9 450,0 тыс. руб.</a:t>
          </a:r>
          <a:endParaRPr lang="ru-RU" sz="1400" b="1" kern="1200" dirty="0">
            <a:solidFill>
              <a:schemeClr val="tx1"/>
            </a:solidFill>
            <a:latin typeface="Times New Roman" panose="02020603050405020304" pitchFamily="18" charset="0"/>
            <a:cs typeface="Times New Roman" panose="02020603050405020304" pitchFamily="18" charset="0"/>
          </a:endParaRPr>
        </a:p>
      </dsp:txBody>
      <dsp:txXfrm>
        <a:off x="13726" y="2942667"/>
        <a:ext cx="2525226" cy="301193"/>
      </dsp:txXfrm>
    </dsp:sp>
    <dsp:sp modelId="{F6E6710F-8915-49F1-9FDF-DEE55C44FECA}">
      <dsp:nvSpPr>
        <dsp:cNvPr id="0" name=""/>
        <dsp:cNvSpPr/>
      </dsp:nvSpPr>
      <dsp:spPr>
        <a:xfrm rot="5400000">
          <a:off x="1220690" y="3308881"/>
          <a:ext cx="111298" cy="111298"/>
        </a:xfrm>
        <a:prstGeom prst="rightArrow">
          <a:avLst>
            <a:gd name="adj1" fmla="val 66700"/>
            <a:gd name="adj2" fmla="val 50000"/>
          </a:avLst>
        </a:prstGeom>
        <a:solidFill>
          <a:schemeClr val="accent2">
            <a:hueOff val="-209531"/>
            <a:satOff val="-2415"/>
            <a:lumOff val="54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1916FEF-CC93-4440-8F68-76344D7A4E51}">
      <dsp:nvSpPr>
        <dsp:cNvPr id="0" name=""/>
        <dsp:cNvSpPr/>
      </dsp:nvSpPr>
      <dsp:spPr>
        <a:xfrm>
          <a:off x="4355" y="3475829"/>
          <a:ext cx="2543968" cy="235208"/>
        </a:xfrm>
        <a:prstGeom prst="roundRect">
          <a:avLst>
            <a:gd name="adj" fmla="val 10000"/>
          </a:avLst>
        </a:prstGeom>
        <a:solidFill>
          <a:schemeClr val="accent2">
            <a:tint val="40000"/>
            <a:alpha val="90000"/>
            <a:hueOff val="-363145"/>
            <a:satOff val="-33"/>
            <a:lumOff val="10"/>
            <a:alphaOff val="0"/>
          </a:schemeClr>
        </a:solidFill>
        <a:ln w="25400" cap="flat" cmpd="sng" algn="ctr">
          <a:solidFill>
            <a:schemeClr val="accent2">
              <a:tint val="40000"/>
              <a:alpha val="90000"/>
              <a:hueOff val="-363145"/>
              <a:satOff val="-33"/>
              <a:lumOff val="1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ru-RU" sz="1400" kern="1200" dirty="0" smtClean="0">
              <a:latin typeface="Times New Roman" panose="02020603050405020304" pitchFamily="18" charset="0"/>
              <a:cs typeface="Times New Roman" panose="02020603050405020304" pitchFamily="18" charset="0"/>
            </a:rPr>
            <a:t>7 квартир</a:t>
          </a:r>
          <a:endParaRPr lang="ru-RU" sz="1400" kern="1200" dirty="0">
            <a:latin typeface="Times New Roman" panose="02020603050405020304" pitchFamily="18" charset="0"/>
            <a:cs typeface="Times New Roman" panose="02020603050405020304" pitchFamily="18" charset="0"/>
          </a:endParaRPr>
        </a:p>
      </dsp:txBody>
      <dsp:txXfrm>
        <a:off x="11244" y="3482718"/>
        <a:ext cx="2530190" cy="221430"/>
      </dsp:txXfrm>
    </dsp:sp>
    <dsp:sp modelId="{4F7BA090-BCC8-4645-A55D-0B4AE1F9F65C}">
      <dsp:nvSpPr>
        <dsp:cNvPr id="0" name=""/>
        <dsp:cNvSpPr/>
      </dsp:nvSpPr>
      <dsp:spPr>
        <a:xfrm>
          <a:off x="2904479" y="352961"/>
          <a:ext cx="2543968" cy="1374258"/>
        </a:xfrm>
        <a:prstGeom prst="roundRect">
          <a:avLst>
            <a:gd name="adj" fmla="val 10000"/>
          </a:avLst>
        </a:prstGeom>
        <a:solidFill>
          <a:schemeClr val="accent2">
            <a:hueOff val="-419062"/>
            <a:satOff val="-4829"/>
            <a:lumOff val="107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ru-RU" sz="1400" kern="1200" dirty="0" smtClean="0">
              <a:latin typeface="Times New Roman" panose="02020603050405020304" pitchFamily="18" charset="0"/>
              <a:cs typeface="Times New Roman" panose="02020603050405020304" pitchFamily="18" charset="0"/>
            </a:rPr>
            <a:t>Приёмный родитель</a:t>
          </a:r>
          <a:endParaRPr lang="ru-RU" sz="1400" kern="1200" dirty="0">
            <a:latin typeface="Times New Roman" panose="02020603050405020304" pitchFamily="18" charset="0"/>
            <a:cs typeface="Times New Roman" panose="02020603050405020304" pitchFamily="18" charset="0"/>
          </a:endParaRPr>
        </a:p>
      </dsp:txBody>
      <dsp:txXfrm>
        <a:off x="2944730" y="393212"/>
        <a:ext cx="2463466" cy="1293756"/>
      </dsp:txXfrm>
    </dsp:sp>
    <dsp:sp modelId="{C015992A-6D98-4219-A1BB-F672086CB296}">
      <dsp:nvSpPr>
        <dsp:cNvPr id="0" name=""/>
        <dsp:cNvSpPr/>
      </dsp:nvSpPr>
      <dsp:spPr>
        <a:xfrm rot="5400000">
          <a:off x="4120814" y="1782869"/>
          <a:ext cx="111298" cy="111298"/>
        </a:xfrm>
        <a:prstGeom prst="rightArrow">
          <a:avLst>
            <a:gd name="adj1" fmla="val 66700"/>
            <a:gd name="adj2" fmla="val 50000"/>
          </a:avLst>
        </a:prstGeom>
        <a:solidFill>
          <a:schemeClr val="accent2">
            <a:hueOff val="-314296"/>
            <a:satOff val="-3622"/>
            <a:lumOff val="81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7F87081-AB9D-449E-9D17-8545728D7D94}">
      <dsp:nvSpPr>
        <dsp:cNvPr id="0" name=""/>
        <dsp:cNvSpPr/>
      </dsp:nvSpPr>
      <dsp:spPr>
        <a:xfrm>
          <a:off x="2904479" y="1949817"/>
          <a:ext cx="2543968" cy="740460"/>
        </a:xfrm>
        <a:prstGeom prst="roundRect">
          <a:avLst>
            <a:gd name="adj" fmla="val 10000"/>
          </a:avLst>
        </a:prstGeom>
        <a:solidFill>
          <a:schemeClr val="accent2">
            <a:tint val="40000"/>
            <a:alpha val="90000"/>
            <a:hueOff val="-544717"/>
            <a:satOff val="-50"/>
            <a:lumOff val="15"/>
            <a:alphaOff val="0"/>
          </a:schemeClr>
        </a:solidFill>
        <a:ln w="25400" cap="flat" cmpd="sng" algn="ctr">
          <a:solidFill>
            <a:schemeClr val="accent2">
              <a:tint val="40000"/>
              <a:alpha val="90000"/>
              <a:hueOff val="-544717"/>
              <a:satOff val="-50"/>
              <a:lumOff val="1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ru-RU" sz="1400" kern="1200" dirty="0" smtClean="0">
              <a:latin typeface="Times New Roman" panose="02020603050405020304" pitchFamily="18" charset="0"/>
              <a:cs typeface="Times New Roman" panose="02020603050405020304" pitchFamily="18" charset="0"/>
            </a:rPr>
            <a:t>Вознаграждение приемному родителю</a:t>
          </a:r>
          <a:endParaRPr lang="ru-RU" sz="1400" kern="1200" dirty="0">
            <a:latin typeface="Times New Roman" panose="02020603050405020304" pitchFamily="18" charset="0"/>
            <a:cs typeface="Times New Roman" panose="02020603050405020304" pitchFamily="18" charset="0"/>
          </a:endParaRPr>
        </a:p>
      </dsp:txBody>
      <dsp:txXfrm>
        <a:off x="2926166" y="1971504"/>
        <a:ext cx="2500594" cy="697086"/>
      </dsp:txXfrm>
    </dsp:sp>
    <dsp:sp modelId="{6A9EB369-1E3A-42A4-ACAF-BACA028389EA}">
      <dsp:nvSpPr>
        <dsp:cNvPr id="0" name=""/>
        <dsp:cNvSpPr/>
      </dsp:nvSpPr>
      <dsp:spPr>
        <a:xfrm rot="5400000">
          <a:off x="4120814" y="2745926"/>
          <a:ext cx="111298" cy="111298"/>
        </a:xfrm>
        <a:prstGeom prst="rightArrow">
          <a:avLst>
            <a:gd name="adj1" fmla="val 66700"/>
            <a:gd name="adj2" fmla="val 50000"/>
          </a:avLst>
        </a:prstGeom>
        <a:solidFill>
          <a:schemeClr val="accent2">
            <a:hueOff val="-419062"/>
            <a:satOff val="-4829"/>
            <a:lumOff val="1079"/>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74D6224-1028-4725-9363-C6B9CA3E25E9}">
      <dsp:nvSpPr>
        <dsp:cNvPr id="0" name=""/>
        <dsp:cNvSpPr/>
      </dsp:nvSpPr>
      <dsp:spPr>
        <a:xfrm>
          <a:off x="2904479" y="2912874"/>
          <a:ext cx="2543968" cy="349369"/>
        </a:xfrm>
        <a:prstGeom prst="roundRect">
          <a:avLst>
            <a:gd name="adj" fmla="val 10000"/>
          </a:avLst>
        </a:prstGeom>
        <a:solidFill>
          <a:schemeClr val="accent2">
            <a:tint val="40000"/>
            <a:alpha val="90000"/>
            <a:hueOff val="-726289"/>
            <a:satOff val="-67"/>
            <a:lumOff val="19"/>
            <a:alphaOff val="0"/>
          </a:schemeClr>
        </a:solidFill>
        <a:ln w="25400" cap="flat" cmpd="sng" algn="ctr">
          <a:solidFill>
            <a:schemeClr val="accent2">
              <a:tint val="40000"/>
              <a:alpha val="90000"/>
              <a:hueOff val="-726289"/>
              <a:satOff val="-67"/>
              <a:lumOff val="1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ru-RU" sz="1400" kern="1200" dirty="0" smtClean="0">
              <a:latin typeface="Times New Roman" panose="02020603050405020304" pitchFamily="18" charset="0"/>
              <a:cs typeface="Times New Roman" panose="02020603050405020304" pitchFamily="18" charset="0"/>
            </a:rPr>
            <a:t>18 191,3тыс. руб.</a:t>
          </a:r>
          <a:endParaRPr lang="ru-RU" sz="1400" kern="1200" dirty="0">
            <a:latin typeface="Times New Roman" panose="02020603050405020304" pitchFamily="18" charset="0"/>
            <a:cs typeface="Times New Roman" panose="02020603050405020304" pitchFamily="18" charset="0"/>
          </a:endParaRPr>
        </a:p>
      </dsp:txBody>
      <dsp:txXfrm>
        <a:off x="2914712" y="2923107"/>
        <a:ext cx="2523502" cy="328903"/>
      </dsp:txXfrm>
    </dsp:sp>
    <dsp:sp modelId="{0174C8EA-385F-4AFF-A498-6E2F31B5D11A}">
      <dsp:nvSpPr>
        <dsp:cNvPr id="0" name=""/>
        <dsp:cNvSpPr/>
      </dsp:nvSpPr>
      <dsp:spPr>
        <a:xfrm rot="5400000">
          <a:off x="4120814" y="3317893"/>
          <a:ext cx="111298" cy="111298"/>
        </a:xfrm>
        <a:prstGeom prst="rightArrow">
          <a:avLst>
            <a:gd name="adj1" fmla="val 66700"/>
            <a:gd name="adj2" fmla="val 50000"/>
          </a:avLst>
        </a:prstGeom>
        <a:solidFill>
          <a:schemeClr val="accent2">
            <a:hueOff val="-523827"/>
            <a:satOff val="-6036"/>
            <a:lumOff val="1349"/>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CAEA7E3-A070-4849-BD0B-53899599E040}">
      <dsp:nvSpPr>
        <dsp:cNvPr id="0" name=""/>
        <dsp:cNvSpPr/>
      </dsp:nvSpPr>
      <dsp:spPr>
        <a:xfrm>
          <a:off x="2904479" y="3484841"/>
          <a:ext cx="2543968" cy="211550"/>
        </a:xfrm>
        <a:prstGeom prst="roundRect">
          <a:avLst>
            <a:gd name="adj" fmla="val 10000"/>
          </a:avLst>
        </a:prstGeom>
        <a:solidFill>
          <a:schemeClr val="accent2">
            <a:tint val="40000"/>
            <a:alpha val="90000"/>
            <a:hueOff val="-907862"/>
            <a:satOff val="-83"/>
            <a:lumOff val="24"/>
            <a:alphaOff val="0"/>
          </a:schemeClr>
        </a:solidFill>
        <a:ln w="25400" cap="flat" cmpd="sng" algn="ctr">
          <a:solidFill>
            <a:schemeClr val="accent2">
              <a:tint val="40000"/>
              <a:alpha val="90000"/>
              <a:hueOff val="-907862"/>
              <a:satOff val="-83"/>
              <a:lumOff val="2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ru-RU" sz="1400" kern="1200" dirty="0" smtClean="0">
              <a:latin typeface="Times New Roman" panose="02020603050405020304" pitchFamily="18" charset="0"/>
              <a:cs typeface="Times New Roman" panose="02020603050405020304" pitchFamily="18" charset="0"/>
            </a:rPr>
            <a:t>50 человек</a:t>
          </a:r>
          <a:endParaRPr lang="ru-RU" sz="1400" kern="1200" dirty="0">
            <a:latin typeface="Times New Roman" panose="02020603050405020304" pitchFamily="18" charset="0"/>
            <a:cs typeface="Times New Roman" panose="02020603050405020304" pitchFamily="18" charset="0"/>
          </a:endParaRPr>
        </a:p>
      </dsp:txBody>
      <dsp:txXfrm>
        <a:off x="2910675" y="3491037"/>
        <a:ext cx="2531576" cy="199158"/>
      </dsp:txXfrm>
    </dsp:sp>
    <dsp:sp modelId="{F766D633-6186-4891-8D59-93009CBD7341}">
      <dsp:nvSpPr>
        <dsp:cNvPr id="0" name=""/>
        <dsp:cNvSpPr/>
      </dsp:nvSpPr>
      <dsp:spPr>
        <a:xfrm>
          <a:off x="5804603" y="352961"/>
          <a:ext cx="2543968" cy="1339851"/>
        </a:xfrm>
        <a:prstGeom prst="roundRect">
          <a:avLst>
            <a:gd name="adj" fmla="val 10000"/>
          </a:avLst>
        </a:prstGeom>
        <a:solidFill>
          <a:schemeClr val="accent2">
            <a:hueOff val="-838123"/>
            <a:satOff val="-9658"/>
            <a:lumOff val="215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ru-RU" sz="1400" kern="1200" dirty="0" smtClean="0">
              <a:latin typeface="Times New Roman" panose="02020603050405020304" pitchFamily="18" charset="0"/>
              <a:cs typeface="Times New Roman" panose="02020603050405020304" pitchFamily="18" charset="0"/>
            </a:rPr>
            <a:t>Опекуны</a:t>
          </a:r>
          <a:endParaRPr lang="ru-RU" sz="1400" kern="1200" dirty="0">
            <a:latin typeface="Times New Roman" panose="02020603050405020304" pitchFamily="18" charset="0"/>
            <a:cs typeface="Times New Roman" panose="02020603050405020304" pitchFamily="18" charset="0"/>
          </a:endParaRPr>
        </a:p>
      </dsp:txBody>
      <dsp:txXfrm>
        <a:off x="5843846" y="392204"/>
        <a:ext cx="2465482" cy="1261365"/>
      </dsp:txXfrm>
    </dsp:sp>
    <dsp:sp modelId="{28AD6D1C-11DF-4913-B433-6DBDEB263799}">
      <dsp:nvSpPr>
        <dsp:cNvPr id="0" name=""/>
        <dsp:cNvSpPr/>
      </dsp:nvSpPr>
      <dsp:spPr>
        <a:xfrm rot="5400000">
          <a:off x="7020939" y="1748461"/>
          <a:ext cx="111298" cy="111298"/>
        </a:xfrm>
        <a:prstGeom prst="rightArrow">
          <a:avLst>
            <a:gd name="adj1" fmla="val 66700"/>
            <a:gd name="adj2" fmla="val 50000"/>
          </a:avLst>
        </a:prstGeom>
        <a:solidFill>
          <a:schemeClr val="accent2">
            <a:hueOff val="-628592"/>
            <a:satOff val="-7244"/>
            <a:lumOff val="1619"/>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01683A3-90E6-406A-B5F1-1B18CB6C7070}">
      <dsp:nvSpPr>
        <dsp:cNvPr id="0" name=""/>
        <dsp:cNvSpPr/>
      </dsp:nvSpPr>
      <dsp:spPr>
        <a:xfrm>
          <a:off x="5804603" y="1915409"/>
          <a:ext cx="2543968" cy="696347"/>
        </a:xfrm>
        <a:prstGeom prst="roundRect">
          <a:avLst>
            <a:gd name="adj" fmla="val 10000"/>
          </a:avLst>
        </a:prstGeom>
        <a:solidFill>
          <a:schemeClr val="accent2">
            <a:tint val="40000"/>
            <a:alpha val="90000"/>
            <a:hueOff val="-1089434"/>
            <a:satOff val="-100"/>
            <a:lumOff val="29"/>
            <a:alphaOff val="0"/>
          </a:schemeClr>
        </a:solidFill>
        <a:ln w="25400" cap="flat" cmpd="sng" algn="ctr">
          <a:solidFill>
            <a:schemeClr val="accent2">
              <a:tint val="40000"/>
              <a:alpha val="90000"/>
              <a:hueOff val="-1089434"/>
              <a:satOff val="-100"/>
              <a:lumOff val="2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ru-RU" sz="1400" kern="1200" dirty="0" smtClean="0">
              <a:latin typeface="Times New Roman" panose="02020603050405020304" pitchFamily="18" charset="0"/>
              <a:cs typeface="Times New Roman" panose="02020603050405020304" pitchFamily="18" charset="0"/>
            </a:rPr>
            <a:t>Выплата денежных средств на содержание ребенка</a:t>
          </a:r>
          <a:endParaRPr lang="ru-RU" sz="1400" kern="1200" dirty="0">
            <a:latin typeface="Times New Roman" panose="02020603050405020304" pitchFamily="18" charset="0"/>
            <a:cs typeface="Times New Roman" panose="02020603050405020304" pitchFamily="18" charset="0"/>
          </a:endParaRPr>
        </a:p>
      </dsp:txBody>
      <dsp:txXfrm>
        <a:off x="5824998" y="1935804"/>
        <a:ext cx="2503178" cy="655557"/>
      </dsp:txXfrm>
    </dsp:sp>
    <dsp:sp modelId="{73707170-4F4F-4983-95CB-86770A9E2E8B}">
      <dsp:nvSpPr>
        <dsp:cNvPr id="0" name=""/>
        <dsp:cNvSpPr/>
      </dsp:nvSpPr>
      <dsp:spPr>
        <a:xfrm rot="5381864">
          <a:off x="6986638" y="2704324"/>
          <a:ext cx="185138" cy="111298"/>
        </a:xfrm>
        <a:prstGeom prst="rightArrow">
          <a:avLst>
            <a:gd name="adj1" fmla="val 66700"/>
            <a:gd name="adj2" fmla="val 50000"/>
          </a:avLst>
        </a:prstGeom>
        <a:solidFill>
          <a:schemeClr val="accent2">
            <a:hueOff val="-733358"/>
            <a:satOff val="-8451"/>
            <a:lumOff val="1889"/>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7AD55D8-9223-4146-AADB-7AFA233EC4E2}">
      <dsp:nvSpPr>
        <dsp:cNvPr id="0" name=""/>
        <dsp:cNvSpPr/>
      </dsp:nvSpPr>
      <dsp:spPr>
        <a:xfrm>
          <a:off x="5808959" y="2908190"/>
          <a:ext cx="2543968" cy="361866"/>
        </a:xfrm>
        <a:prstGeom prst="roundRect">
          <a:avLst>
            <a:gd name="adj" fmla="val 10000"/>
          </a:avLst>
        </a:prstGeom>
        <a:solidFill>
          <a:schemeClr val="accent2">
            <a:tint val="40000"/>
            <a:alpha val="90000"/>
            <a:hueOff val="-1271006"/>
            <a:satOff val="-116"/>
            <a:lumOff val="34"/>
            <a:alphaOff val="0"/>
          </a:schemeClr>
        </a:solidFill>
        <a:ln w="25400" cap="flat" cmpd="sng" algn="ctr">
          <a:solidFill>
            <a:schemeClr val="accent2">
              <a:tint val="40000"/>
              <a:alpha val="90000"/>
              <a:hueOff val="-1271006"/>
              <a:satOff val="-116"/>
              <a:lumOff val="3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ru-RU" sz="1400" kern="1200" dirty="0" smtClean="0">
              <a:latin typeface="Times New Roman" panose="02020603050405020304" pitchFamily="18" charset="0"/>
              <a:cs typeface="Times New Roman" panose="02020603050405020304" pitchFamily="18" charset="0"/>
            </a:rPr>
            <a:t>8 831,0 тыс. руб.</a:t>
          </a:r>
          <a:endParaRPr lang="ru-RU" sz="1400" kern="1200" dirty="0">
            <a:latin typeface="Times New Roman" panose="02020603050405020304" pitchFamily="18" charset="0"/>
            <a:cs typeface="Times New Roman" panose="02020603050405020304" pitchFamily="18" charset="0"/>
          </a:endParaRPr>
        </a:p>
      </dsp:txBody>
      <dsp:txXfrm>
        <a:off x="5819558" y="2918789"/>
        <a:ext cx="2522770" cy="340668"/>
      </dsp:txXfrm>
    </dsp:sp>
    <dsp:sp modelId="{73E3CB26-22A9-48D9-BFA9-7D147867CC35}">
      <dsp:nvSpPr>
        <dsp:cNvPr id="0" name=""/>
        <dsp:cNvSpPr/>
      </dsp:nvSpPr>
      <dsp:spPr>
        <a:xfrm rot="5706066">
          <a:off x="7003355" y="3321507"/>
          <a:ext cx="103751" cy="111298"/>
        </a:xfrm>
        <a:prstGeom prst="rightArrow">
          <a:avLst>
            <a:gd name="adj1" fmla="val 66700"/>
            <a:gd name="adj2" fmla="val 50000"/>
          </a:avLst>
        </a:prstGeom>
        <a:solidFill>
          <a:schemeClr val="accent2">
            <a:hueOff val="-838123"/>
            <a:satOff val="-9658"/>
            <a:lumOff val="2159"/>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EFA6674-93FF-4AC6-B1D1-83E3A7979F06}">
      <dsp:nvSpPr>
        <dsp:cNvPr id="0" name=""/>
        <dsp:cNvSpPr/>
      </dsp:nvSpPr>
      <dsp:spPr>
        <a:xfrm>
          <a:off x="5760644" y="3484256"/>
          <a:ext cx="2543968" cy="292219"/>
        </a:xfrm>
        <a:prstGeom prst="roundRect">
          <a:avLst>
            <a:gd name="adj" fmla="val 10000"/>
          </a:avLst>
        </a:prstGeom>
        <a:solidFill>
          <a:schemeClr val="accent2">
            <a:tint val="40000"/>
            <a:alpha val="90000"/>
            <a:hueOff val="-1452578"/>
            <a:satOff val="-133"/>
            <a:lumOff val="39"/>
            <a:alphaOff val="0"/>
          </a:schemeClr>
        </a:solidFill>
        <a:ln w="25400" cap="flat" cmpd="sng" algn="ctr">
          <a:solidFill>
            <a:schemeClr val="accent2">
              <a:tint val="40000"/>
              <a:alpha val="90000"/>
              <a:hueOff val="-1452578"/>
              <a:satOff val="-133"/>
              <a:lumOff val="3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ru-RU" sz="1400" kern="1200" dirty="0" smtClean="0">
              <a:latin typeface="Times New Roman" panose="02020603050405020304" pitchFamily="18" charset="0"/>
              <a:cs typeface="Times New Roman" panose="02020603050405020304" pitchFamily="18" charset="0"/>
            </a:rPr>
            <a:t>46 детей</a:t>
          </a:r>
          <a:endParaRPr lang="ru-RU" sz="1400" kern="1200" dirty="0">
            <a:latin typeface="Times New Roman" panose="02020603050405020304" pitchFamily="18" charset="0"/>
            <a:cs typeface="Times New Roman" panose="02020603050405020304" pitchFamily="18" charset="0"/>
          </a:endParaRPr>
        </a:p>
      </dsp:txBody>
      <dsp:txXfrm>
        <a:off x="5769203" y="3492815"/>
        <a:ext cx="2526850" cy="275101"/>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819657-7842-40D1-A674-311B10961F6D}">
      <dsp:nvSpPr>
        <dsp:cNvPr id="0" name=""/>
        <dsp:cNvSpPr/>
      </dsp:nvSpPr>
      <dsp:spPr>
        <a:xfrm>
          <a:off x="505236" y="3617"/>
          <a:ext cx="1333536" cy="2085937"/>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ru-RU" sz="1200" kern="1200" dirty="0" smtClean="0">
              <a:solidFill>
                <a:schemeClr val="tx1"/>
              </a:solidFill>
              <a:latin typeface="Times New Roman" panose="02020603050405020304" pitchFamily="18" charset="0"/>
              <a:cs typeface="Times New Roman" panose="02020603050405020304" pitchFamily="18" charset="0"/>
            </a:rPr>
            <a:t>Малоимущие пенсионеры, малоимущие инвалиды, малоимущие семьи, имеющие детей, граждане, попавшие в трудную жизненную или экстремальную ситуацию</a:t>
          </a:r>
          <a:endParaRPr lang="ru-RU" sz="1200" kern="1200" dirty="0">
            <a:solidFill>
              <a:schemeClr val="tx1"/>
            </a:solidFill>
            <a:latin typeface="Times New Roman" panose="02020603050405020304" pitchFamily="18" charset="0"/>
            <a:cs typeface="Times New Roman" panose="02020603050405020304" pitchFamily="18" charset="0"/>
          </a:endParaRPr>
        </a:p>
      </dsp:txBody>
      <dsp:txXfrm>
        <a:off x="544294" y="42675"/>
        <a:ext cx="1255420" cy="2007821"/>
      </dsp:txXfrm>
    </dsp:sp>
    <dsp:sp modelId="{1BD3D921-D8AD-4030-BAA5-3243F591A9F7}">
      <dsp:nvSpPr>
        <dsp:cNvPr id="0" name=""/>
        <dsp:cNvSpPr/>
      </dsp:nvSpPr>
      <dsp:spPr>
        <a:xfrm rot="5400000">
          <a:off x="1142833" y="2118726"/>
          <a:ext cx="58342" cy="58342"/>
        </a:xfrm>
        <a:prstGeom prst="rightArrow">
          <a:avLst>
            <a:gd name="adj1" fmla="val 667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71A2C4A-34A9-4FE1-BAB5-1DCC599E268A}">
      <dsp:nvSpPr>
        <dsp:cNvPr id="0" name=""/>
        <dsp:cNvSpPr/>
      </dsp:nvSpPr>
      <dsp:spPr>
        <a:xfrm>
          <a:off x="505236" y="2206239"/>
          <a:ext cx="1333536" cy="2162365"/>
        </a:xfrm>
        <a:prstGeom prst="roundRect">
          <a:avLst>
            <a:gd name="adj" fmla="val 10000"/>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anose="02020603050405020304" pitchFamily="18" charset="0"/>
              <a:cs typeface="Times New Roman" panose="02020603050405020304" pitchFamily="18" charset="0"/>
            </a:rPr>
            <a:t>Бесплатная помывка в муниципальной бане</a:t>
          </a:r>
          <a:endParaRPr lang="ru-RU" sz="1200" kern="1200" dirty="0">
            <a:latin typeface="Times New Roman" panose="02020603050405020304" pitchFamily="18" charset="0"/>
            <a:cs typeface="Times New Roman" panose="02020603050405020304" pitchFamily="18" charset="0"/>
          </a:endParaRPr>
        </a:p>
      </dsp:txBody>
      <dsp:txXfrm>
        <a:off x="544294" y="2245297"/>
        <a:ext cx="1255420" cy="2084249"/>
      </dsp:txXfrm>
    </dsp:sp>
    <dsp:sp modelId="{A23FD06A-83F3-4357-93C5-C9B4FE670590}">
      <dsp:nvSpPr>
        <dsp:cNvPr id="0" name=""/>
        <dsp:cNvSpPr/>
      </dsp:nvSpPr>
      <dsp:spPr>
        <a:xfrm rot="5400000">
          <a:off x="1142833" y="4397776"/>
          <a:ext cx="58342" cy="58342"/>
        </a:xfrm>
        <a:prstGeom prst="rightArrow">
          <a:avLst>
            <a:gd name="adj1" fmla="val 66700"/>
            <a:gd name="adj2" fmla="val 50000"/>
          </a:avLst>
        </a:prstGeom>
        <a:solidFill>
          <a:schemeClr val="accent2">
            <a:hueOff val="-59866"/>
            <a:satOff val="-690"/>
            <a:lumOff val="154"/>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072EC00-9600-454D-82AF-8BBF2308CE8D}">
      <dsp:nvSpPr>
        <dsp:cNvPr id="0" name=""/>
        <dsp:cNvSpPr/>
      </dsp:nvSpPr>
      <dsp:spPr>
        <a:xfrm>
          <a:off x="505236" y="4485289"/>
          <a:ext cx="1333536" cy="333384"/>
        </a:xfrm>
        <a:prstGeom prst="roundRect">
          <a:avLst>
            <a:gd name="adj" fmla="val 10000"/>
          </a:avLst>
        </a:prstGeom>
        <a:solidFill>
          <a:schemeClr val="accent2">
            <a:tint val="40000"/>
            <a:alpha val="90000"/>
            <a:hueOff val="-103756"/>
            <a:satOff val="-10"/>
            <a:lumOff val="3"/>
            <a:alphaOff val="0"/>
          </a:schemeClr>
        </a:solidFill>
        <a:ln w="25400" cap="flat" cmpd="sng" algn="ctr">
          <a:solidFill>
            <a:schemeClr val="accent2">
              <a:tint val="40000"/>
              <a:alpha val="90000"/>
              <a:hueOff val="-103756"/>
              <a:satOff val="-10"/>
              <a:lumOff val="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anose="02020603050405020304" pitchFamily="18" charset="0"/>
              <a:cs typeface="Times New Roman" panose="02020603050405020304" pitchFamily="18" charset="0"/>
            </a:rPr>
            <a:t>7 чел.</a:t>
          </a:r>
          <a:endParaRPr lang="ru-RU" sz="1200" kern="1200" dirty="0">
            <a:latin typeface="Times New Roman" panose="02020603050405020304" pitchFamily="18" charset="0"/>
            <a:cs typeface="Times New Roman" panose="02020603050405020304" pitchFamily="18" charset="0"/>
          </a:endParaRPr>
        </a:p>
      </dsp:txBody>
      <dsp:txXfrm>
        <a:off x="515000" y="4495053"/>
        <a:ext cx="1314008" cy="313856"/>
      </dsp:txXfrm>
    </dsp:sp>
    <dsp:sp modelId="{5FF10447-D80E-485F-9685-6D3E27065FA5}">
      <dsp:nvSpPr>
        <dsp:cNvPr id="0" name=""/>
        <dsp:cNvSpPr/>
      </dsp:nvSpPr>
      <dsp:spPr>
        <a:xfrm rot="5400000">
          <a:off x="1142833" y="4847845"/>
          <a:ext cx="58342" cy="58342"/>
        </a:xfrm>
        <a:prstGeom prst="rightArrow">
          <a:avLst>
            <a:gd name="adj1" fmla="val 66700"/>
            <a:gd name="adj2" fmla="val 50000"/>
          </a:avLst>
        </a:prstGeom>
        <a:solidFill>
          <a:schemeClr val="accent2">
            <a:hueOff val="-119732"/>
            <a:satOff val="-1380"/>
            <a:lumOff val="308"/>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1C16BCA-6B42-4E51-A3C8-A10ADD5D8393}">
      <dsp:nvSpPr>
        <dsp:cNvPr id="0" name=""/>
        <dsp:cNvSpPr/>
      </dsp:nvSpPr>
      <dsp:spPr>
        <a:xfrm>
          <a:off x="505236" y="4935358"/>
          <a:ext cx="1333536" cy="333384"/>
        </a:xfrm>
        <a:prstGeom prst="roundRect">
          <a:avLst>
            <a:gd name="adj" fmla="val 10000"/>
          </a:avLst>
        </a:prstGeom>
        <a:solidFill>
          <a:schemeClr val="accent2">
            <a:tint val="40000"/>
            <a:alpha val="90000"/>
            <a:hueOff val="-207511"/>
            <a:satOff val="-19"/>
            <a:lumOff val="6"/>
            <a:alphaOff val="0"/>
          </a:schemeClr>
        </a:solidFill>
        <a:ln w="25400" cap="flat" cmpd="sng" algn="ctr">
          <a:solidFill>
            <a:schemeClr val="accent2">
              <a:tint val="40000"/>
              <a:alpha val="90000"/>
              <a:hueOff val="-207511"/>
              <a:satOff val="-19"/>
              <a:lumOff val="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51,2тыс. руб.</a:t>
          </a:r>
          <a:endParaRPr lang="ru-RU" sz="1200" b="1" kern="1200" dirty="0">
            <a:latin typeface="Times New Roman" panose="02020603050405020304" pitchFamily="18" charset="0"/>
            <a:cs typeface="Times New Roman" panose="02020603050405020304" pitchFamily="18" charset="0"/>
          </a:endParaRPr>
        </a:p>
      </dsp:txBody>
      <dsp:txXfrm>
        <a:off x="515000" y="4945122"/>
        <a:ext cx="1314008" cy="313856"/>
      </dsp:txXfrm>
    </dsp:sp>
    <dsp:sp modelId="{D5329B83-2E01-4446-AEF8-04F76F9C57DB}">
      <dsp:nvSpPr>
        <dsp:cNvPr id="0" name=""/>
        <dsp:cNvSpPr/>
      </dsp:nvSpPr>
      <dsp:spPr>
        <a:xfrm>
          <a:off x="2025468" y="3617"/>
          <a:ext cx="1333536" cy="2078216"/>
        </a:xfrm>
        <a:prstGeom prst="roundRect">
          <a:avLst>
            <a:gd name="adj" fmla="val 10000"/>
          </a:avLst>
        </a:prstGeom>
        <a:solidFill>
          <a:schemeClr val="accent2">
            <a:hueOff val="-209531"/>
            <a:satOff val="-2415"/>
            <a:lumOff val="54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ru-RU" sz="1200" kern="1200" dirty="0" smtClean="0">
              <a:solidFill>
                <a:schemeClr val="tx1"/>
              </a:solidFill>
              <a:latin typeface="Times New Roman" panose="02020603050405020304" pitchFamily="18" charset="0"/>
              <a:cs typeface="Times New Roman" panose="02020603050405020304" pitchFamily="18" charset="0"/>
            </a:rPr>
            <a:t>Малоимущие пенсионеры, малоимущие инвалиды, малоимущие семьи, имеющие детей, граждане, попавшие в трудную жизненную или экстремальную ситуацию</a:t>
          </a:r>
          <a:endParaRPr lang="ru-RU" sz="1200" kern="1200" dirty="0">
            <a:solidFill>
              <a:schemeClr val="tx1"/>
            </a:solidFill>
            <a:latin typeface="Times New Roman" panose="02020603050405020304" pitchFamily="18" charset="0"/>
            <a:cs typeface="Times New Roman" panose="02020603050405020304" pitchFamily="18" charset="0"/>
          </a:endParaRPr>
        </a:p>
      </dsp:txBody>
      <dsp:txXfrm>
        <a:off x="2064526" y="42675"/>
        <a:ext cx="1255420" cy="2000100"/>
      </dsp:txXfrm>
    </dsp:sp>
    <dsp:sp modelId="{AA0A1747-8D0A-46B1-B57F-76F9EEB4724D}">
      <dsp:nvSpPr>
        <dsp:cNvPr id="0" name=""/>
        <dsp:cNvSpPr/>
      </dsp:nvSpPr>
      <dsp:spPr>
        <a:xfrm rot="5400000">
          <a:off x="2663065" y="2111005"/>
          <a:ext cx="58342" cy="58342"/>
        </a:xfrm>
        <a:prstGeom prst="rightArrow">
          <a:avLst>
            <a:gd name="adj1" fmla="val 66700"/>
            <a:gd name="adj2" fmla="val 50000"/>
          </a:avLst>
        </a:prstGeom>
        <a:solidFill>
          <a:schemeClr val="accent2">
            <a:hueOff val="-179598"/>
            <a:satOff val="-2070"/>
            <a:lumOff val="463"/>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D8FB6EA-45B1-41EB-9D91-3ADD9AE6C1ED}">
      <dsp:nvSpPr>
        <dsp:cNvPr id="0" name=""/>
        <dsp:cNvSpPr/>
      </dsp:nvSpPr>
      <dsp:spPr>
        <a:xfrm>
          <a:off x="2025468" y="2198518"/>
          <a:ext cx="1333536" cy="2170087"/>
        </a:xfrm>
        <a:prstGeom prst="roundRect">
          <a:avLst>
            <a:gd name="adj" fmla="val 10000"/>
          </a:avLst>
        </a:prstGeom>
        <a:solidFill>
          <a:schemeClr val="accent2">
            <a:tint val="40000"/>
            <a:alpha val="90000"/>
            <a:hueOff val="-311267"/>
            <a:satOff val="-29"/>
            <a:lumOff val="8"/>
            <a:alphaOff val="0"/>
          </a:schemeClr>
        </a:solidFill>
        <a:ln w="25400" cap="flat" cmpd="sng" algn="ctr">
          <a:solidFill>
            <a:schemeClr val="accent2">
              <a:tint val="40000"/>
              <a:alpha val="90000"/>
              <a:hueOff val="-311267"/>
              <a:satOff val="-29"/>
              <a:lumOff val="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anose="02020603050405020304" pitchFamily="18" charset="0"/>
              <a:cs typeface="Times New Roman" panose="02020603050405020304" pitchFamily="18" charset="0"/>
            </a:rPr>
            <a:t>Единовременная материальная помощь в размере 3 тыс. руб.</a:t>
          </a:r>
          <a:endParaRPr lang="ru-RU" sz="1200" kern="1200" dirty="0">
            <a:latin typeface="Times New Roman" panose="02020603050405020304" pitchFamily="18" charset="0"/>
            <a:cs typeface="Times New Roman" panose="02020603050405020304" pitchFamily="18" charset="0"/>
          </a:endParaRPr>
        </a:p>
      </dsp:txBody>
      <dsp:txXfrm>
        <a:off x="2064526" y="2237576"/>
        <a:ext cx="1255420" cy="2091971"/>
      </dsp:txXfrm>
    </dsp:sp>
    <dsp:sp modelId="{00064955-B713-4978-8CE5-E86F470A3166}">
      <dsp:nvSpPr>
        <dsp:cNvPr id="0" name=""/>
        <dsp:cNvSpPr/>
      </dsp:nvSpPr>
      <dsp:spPr>
        <a:xfrm rot="5400000">
          <a:off x="2641325" y="4415849"/>
          <a:ext cx="58342" cy="58342"/>
        </a:xfrm>
        <a:prstGeom prst="rightArrow">
          <a:avLst>
            <a:gd name="adj1" fmla="val 66700"/>
            <a:gd name="adj2" fmla="val 50000"/>
          </a:avLst>
        </a:prstGeom>
        <a:solidFill>
          <a:schemeClr val="accent2">
            <a:hueOff val="-239464"/>
            <a:satOff val="-2759"/>
            <a:lumOff val="617"/>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B3C40C7-7314-47B8-ADC7-ACD2764AF514}">
      <dsp:nvSpPr>
        <dsp:cNvPr id="0" name=""/>
        <dsp:cNvSpPr/>
      </dsp:nvSpPr>
      <dsp:spPr>
        <a:xfrm>
          <a:off x="2025468" y="4485289"/>
          <a:ext cx="1333536" cy="333384"/>
        </a:xfrm>
        <a:prstGeom prst="roundRect">
          <a:avLst>
            <a:gd name="adj" fmla="val 10000"/>
          </a:avLst>
        </a:prstGeom>
        <a:solidFill>
          <a:schemeClr val="accent2">
            <a:tint val="40000"/>
            <a:alpha val="90000"/>
            <a:hueOff val="-415022"/>
            <a:satOff val="-38"/>
            <a:lumOff val="11"/>
            <a:alphaOff val="0"/>
          </a:schemeClr>
        </a:solidFill>
        <a:ln w="25400" cap="flat" cmpd="sng" algn="ctr">
          <a:solidFill>
            <a:schemeClr val="accent2">
              <a:tint val="40000"/>
              <a:alpha val="90000"/>
              <a:hueOff val="-415022"/>
              <a:satOff val="-38"/>
              <a:lumOff val="1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anose="02020603050405020304" pitchFamily="18" charset="0"/>
              <a:cs typeface="Times New Roman" panose="02020603050405020304" pitchFamily="18" charset="0"/>
            </a:rPr>
            <a:t>86 чел.</a:t>
          </a:r>
          <a:endParaRPr lang="ru-RU" sz="1200" kern="1200" dirty="0">
            <a:latin typeface="Times New Roman" panose="02020603050405020304" pitchFamily="18" charset="0"/>
            <a:cs typeface="Times New Roman" panose="02020603050405020304" pitchFamily="18" charset="0"/>
          </a:endParaRPr>
        </a:p>
      </dsp:txBody>
      <dsp:txXfrm>
        <a:off x="2035232" y="4495053"/>
        <a:ext cx="1314008" cy="313856"/>
      </dsp:txXfrm>
    </dsp:sp>
    <dsp:sp modelId="{0044DF53-C030-48F7-9555-A6B965FD78C5}">
      <dsp:nvSpPr>
        <dsp:cNvPr id="0" name=""/>
        <dsp:cNvSpPr/>
      </dsp:nvSpPr>
      <dsp:spPr>
        <a:xfrm rot="5400000">
          <a:off x="2663065" y="4847845"/>
          <a:ext cx="58342" cy="58342"/>
        </a:xfrm>
        <a:prstGeom prst="rightArrow">
          <a:avLst>
            <a:gd name="adj1" fmla="val 66700"/>
            <a:gd name="adj2" fmla="val 50000"/>
          </a:avLst>
        </a:prstGeom>
        <a:solidFill>
          <a:schemeClr val="accent2">
            <a:hueOff val="-299330"/>
            <a:satOff val="-3449"/>
            <a:lumOff val="771"/>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1C2B075-916A-4A8C-94D4-0B9881691BCA}">
      <dsp:nvSpPr>
        <dsp:cNvPr id="0" name=""/>
        <dsp:cNvSpPr/>
      </dsp:nvSpPr>
      <dsp:spPr>
        <a:xfrm>
          <a:off x="2025468" y="4935358"/>
          <a:ext cx="1333536" cy="333384"/>
        </a:xfrm>
        <a:prstGeom prst="roundRect">
          <a:avLst>
            <a:gd name="adj" fmla="val 10000"/>
          </a:avLst>
        </a:prstGeom>
        <a:solidFill>
          <a:schemeClr val="accent2">
            <a:tint val="40000"/>
            <a:alpha val="90000"/>
            <a:hueOff val="-518778"/>
            <a:satOff val="-48"/>
            <a:lumOff val="14"/>
            <a:alphaOff val="0"/>
          </a:schemeClr>
        </a:solidFill>
        <a:ln w="25400" cap="flat" cmpd="sng" algn="ctr">
          <a:solidFill>
            <a:schemeClr val="accent2">
              <a:tint val="40000"/>
              <a:alpha val="90000"/>
              <a:hueOff val="-518778"/>
              <a:satOff val="-48"/>
              <a:lumOff val="1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296,0 тыс. руб.</a:t>
          </a:r>
          <a:endParaRPr lang="ru-RU" sz="1200" b="1" kern="1200" dirty="0">
            <a:latin typeface="Times New Roman" panose="02020603050405020304" pitchFamily="18" charset="0"/>
            <a:cs typeface="Times New Roman" panose="02020603050405020304" pitchFamily="18" charset="0"/>
          </a:endParaRPr>
        </a:p>
      </dsp:txBody>
      <dsp:txXfrm>
        <a:off x="2035232" y="4945122"/>
        <a:ext cx="1314008" cy="313856"/>
      </dsp:txXfrm>
    </dsp:sp>
    <dsp:sp modelId="{C7C91B08-E3D1-48E2-A0A8-903556A4C717}">
      <dsp:nvSpPr>
        <dsp:cNvPr id="0" name=""/>
        <dsp:cNvSpPr/>
      </dsp:nvSpPr>
      <dsp:spPr>
        <a:xfrm>
          <a:off x="3545699" y="3617"/>
          <a:ext cx="1333536" cy="2085937"/>
        </a:xfrm>
        <a:prstGeom prst="roundRect">
          <a:avLst>
            <a:gd name="adj" fmla="val 10000"/>
          </a:avLst>
        </a:prstGeom>
        <a:solidFill>
          <a:schemeClr val="accent2">
            <a:hueOff val="-419062"/>
            <a:satOff val="-4829"/>
            <a:lumOff val="107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ru-RU" sz="1200" kern="1200" dirty="0" smtClean="0">
              <a:solidFill>
                <a:schemeClr val="tx1"/>
              </a:solidFill>
              <a:latin typeface="Times New Roman" panose="02020603050405020304" pitchFamily="18" charset="0"/>
              <a:cs typeface="Times New Roman" panose="02020603050405020304" pitchFamily="18" charset="0"/>
            </a:rPr>
            <a:t>Студенты из малоимущих семей, обучающиеся в г. Южно-Сахалинск</a:t>
          </a:r>
          <a:endParaRPr lang="ru-RU" sz="1200" kern="1200" dirty="0">
            <a:solidFill>
              <a:schemeClr val="tx1"/>
            </a:solidFill>
            <a:latin typeface="Times New Roman" panose="02020603050405020304" pitchFamily="18" charset="0"/>
            <a:cs typeface="Times New Roman" panose="02020603050405020304" pitchFamily="18" charset="0"/>
          </a:endParaRPr>
        </a:p>
      </dsp:txBody>
      <dsp:txXfrm>
        <a:off x="3584757" y="42675"/>
        <a:ext cx="1255420" cy="2007821"/>
      </dsp:txXfrm>
    </dsp:sp>
    <dsp:sp modelId="{A2EEFA88-F853-4451-A9C7-B6E6EFC74126}">
      <dsp:nvSpPr>
        <dsp:cNvPr id="0" name=""/>
        <dsp:cNvSpPr/>
      </dsp:nvSpPr>
      <dsp:spPr>
        <a:xfrm rot="5400000">
          <a:off x="4183296" y="2118726"/>
          <a:ext cx="58342" cy="58342"/>
        </a:xfrm>
        <a:prstGeom prst="rightArrow">
          <a:avLst>
            <a:gd name="adj1" fmla="val 66700"/>
            <a:gd name="adj2" fmla="val 50000"/>
          </a:avLst>
        </a:prstGeom>
        <a:solidFill>
          <a:schemeClr val="accent2">
            <a:hueOff val="-359196"/>
            <a:satOff val="-4139"/>
            <a:lumOff val="925"/>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0299B64-09D6-410C-BC28-2435DB4CC6DD}">
      <dsp:nvSpPr>
        <dsp:cNvPr id="0" name=""/>
        <dsp:cNvSpPr/>
      </dsp:nvSpPr>
      <dsp:spPr>
        <a:xfrm>
          <a:off x="3545699" y="2206239"/>
          <a:ext cx="1333536" cy="2162365"/>
        </a:xfrm>
        <a:prstGeom prst="roundRect">
          <a:avLst>
            <a:gd name="adj" fmla="val 10000"/>
          </a:avLst>
        </a:prstGeom>
        <a:solidFill>
          <a:schemeClr val="accent2">
            <a:tint val="40000"/>
            <a:alpha val="90000"/>
            <a:hueOff val="-622534"/>
            <a:satOff val="-57"/>
            <a:lumOff val="17"/>
            <a:alphaOff val="0"/>
          </a:schemeClr>
        </a:solidFill>
        <a:ln w="25400" cap="flat" cmpd="sng" algn="ctr">
          <a:solidFill>
            <a:schemeClr val="accent2">
              <a:tint val="40000"/>
              <a:alpha val="90000"/>
              <a:hueOff val="-622534"/>
              <a:satOff val="-57"/>
              <a:lumOff val="1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anose="02020603050405020304" pitchFamily="18" charset="0"/>
              <a:cs typeface="Times New Roman" panose="02020603050405020304" pitchFamily="18" charset="0"/>
            </a:rPr>
            <a:t>Возмещение 50 % стоимости проезда до г. Южно-Сахалинска и обратно,  из расчета 4 поездки в месяц в течение 10 месяцев учебного времени</a:t>
          </a:r>
          <a:endParaRPr lang="ru-RU" sz="1200" kern="1200" dirty="0">
            <a:latin typeface="Times New Roman" panose="02020603050405020304" pitchFamily="18" charset="0"/>
            <a:cs typeface="Times New Roman" panose="02020603050405020304" pitchFamily="18" charset="0"/>
          </a:endParaRPr>
        </a:p>
      </dsp:txBody>
      <dsp:txXfrm>
        <a:off x="3584757" y="2245297"/>
        <a:ext cx="1255420" cy="2084249"/>
      </dsp:txXfrm>
    </dsp:sp>
    <dsp:sp modelId="{C049C460-3D97-4D73-B3DB-B5B2C330697E}">
      <dsp:nvSpPr>
        <dsp:cNvPr id="0" name=""/>
        <dsp:cNvSpPr/>
      </dsp:nvSpPr>
      <dsp:spPr>
        <a:xfrm rot="5400000">
          <a:off x="4183296" y="4397776"/>
          <a:ext cx="58342" cy="58342"/>
        </a:xfrm>
        <a:prstGeom prst="rightArrow">
          <a:avLst>
            <a:gd name="adj1" fmla="val 66700"/>
            <a:gd name="adj2" fmla="val 50000"/>
          </a:avLst>
        </a:prstGeom>
        <a:solidFill>
          <a:schemeClr val="accent2">
            <a:hueOff val="-419062"/>
            <a:satOff val="-4829"/>
            <a:lumOff val="1079"/>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83601E6-AD82-44C4-B1C7-3D440114E80A}">
      <dsp:nvSpPr>
        <dsp:cNvPr id="0" name=""/>
        <dsp:cNvSpPr/>
      </dsp:nvSpPr>
      <dsp:spPr>
        <a:xfrm>
          <a:off x="3545699" y="4485289"/>
          <a:ext cx="1333536" cy="333384"/>
        </a:xfrm>
        <a:prstGeom prst="roundRect">
          <a:avLst>
            <a:gd name="adj" fmla="val 10000"/>
          </a:avLst>
        </a:prstGeom>
        <a:solidFill>
          <a:schemeClr val="accent2">
            <a:tint val="40000"/>
            <a:alpha val="90000"/>
            <a:hueOff val="-726289"/>
            <a:satOff val="-67"/>
            <a:lumOff val="19"/>
            <a:alphaOff val="0"/>
          </a:schemeClr>
        </a:solidFill>
        <a:ln w="25400" cap="flat" cmpd="sng" algn="ctr">
          <a:solidFill>
            <a:schemeClr val="accent2">
              <a:tint val="40000"/>
              <a:alpha val="90000"/>
              <a:hueOff val="-726289"/>
              <a:satOff val="-67"/>
              <a:lumOff val="1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anose="02020603050405020304" pitchFamily="18" charset="0"/>
              <a:cs typeface="Times New Roman" panose="02020603050405020304" pitchFamily="18" charset="0"/>
            </a:rPr>
            <a:t>5 человек</a:t>
          </a:r>
          <a:endParaRPr lang="ru-RU" sz="1200" kern="1200" dirty="0">
            <a:latin typeface="Times New Roman" panose="02020603050405020304" pitchFamily="18" charset="0"/>
            <a:cs typeface="Times New Roman" panose="02020603050405020304" pitchFamily="18" charset="0"/>
          </a:endParaRPr>
        </a:p>
      </dsp:txBody>
      <dsp:txXfrm>
        <a:off x="3555463" y="4495053"/>
        <a:ext cx="1314008" cy="313856"/>
      </dsp:txXfrm>
    </dsp:sp>
    <dsp:sp modelId="{8553127D-CD87-446E-8AAF-F3F9B9C69549}">
      <dsp:nvSpPr>
        <dsp:cNvPr id="0" name=""/>
        <dsp:cNvSpPr/>
      </dsp:nvSpPr>
      <dsp:spPr>
        <a:xfrm rot="5400000">
          <a:off x="4183296" y="4847845"/>
          <a:ext cx="58342" cy="58342"/>
        </a:xfrm>
        <a:prstGeom prst="rightArrow">
          <a:avLst>
            <a:gd name="adj1" fmla="val 66700"/>
            <a:gd name="adj2" fmla="val 50000"/>
          </a:avLst>
        </a:prstGeom>
        <a:solidFill>
          <a:schemeClr val="accent2">
            <a:hueOff val="-478928"/>
            <a:satOff val="-5519"/>
            <a:lumOff val="1234"/>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825C7B8-FEE0-42BF-852D-567953B070B0}">
      <dsp:nvSpPr>
        <dsp:cNvPr id="0" name=""/>
        <dsp:cNvSpPr/>
      </dsp:nvSpPr>
      <dsp:spPr>
        <a:xfrm>
          <a:off x="3545699" y="4935358"/>
          <a:ext cx="1333536" cy="333384"/>
        </a:xfrm>
        <a:prstGeom prst="roundRect">
          <a:avLst>
            <a:gd name="adj" fmla="val 10000"/>
          </a:avLst>
        </a:prstGeom>
        <a:solidFill>
          <a:schemeClr val="accent2">
            <a:tint val="40000"/>
            <a:alpha val="90000"/>
            <a:hueOff val="-830045"/>
            <a:satOff val="-76"/>
            <a:lumOff val="22"/>
            <a:alphaOff val="0"/>
          </a:schemeClr>
        </a:solidFill>
        <a:ln w="25400" cap="flat" cmpd="sng" algn="ctr">
          <a:solidFill>
            <a:schemeClr val="accent2">
              <a:tint val="40000"/>
              <a:alpha val="90000"/>
              <a:hueOff val="-830045"/>
              <a:satOff val="-76"/>
              <a:lumOff val="2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7,4 тыс. руб.</a:t>
          </a:r>
          <a:endParaRPr lang="ru-RU" sz="1200" b="1" kern="1200" dirty="0">
            <a:latin typeface="Times New Roman" panose="02020603050405020304" pitchFamily="18" charset="0"/>
            <a:cs typeface="Times New Roman" panose="02020603050405020304" pitchFamily="18" charset="0"/>
          </a:endParaRPr>
        </a:p>
      </dsp:txBody>
      <dsp:txXfrm>
        <a:off x="3555463" y="4945122"/>
        <a:ext cx="1314008" cy="313856"/>
      </dsp:txXfrm>
    </dsp:sp>
    <dsp:sp modelId="{A65E61B4-5344-4FED-A8AF-41E54521C36D}">
      <dsp:nvSpPr>
        <dsp:cNvPr id="0" name=""/>
        <dsp:cNvSpPr/>
      </dsp:nvSpPr>
      <dsp:spPr>
        <a:xfrm>
          <a:off x="5065931" y="3617"/>
          <a:ext cx="1333536" cy="2088791"/>
        </a:xfrm>
        <a:prstGeom prst="roundRect">
          <a:avLst>
            <a:gd name="adj" fmla="val 10000"/>
          </a:avLst>
        </a:prstGeom>
        <a:solidFill>
          <a:schemeClr val="accent2">
            <a:hueOff val="-628592"/>
            <a:satOff val="-7244"/>
            <a:lumOff val="161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anose="02020603050405020304" pitchFamily="18" charset="0"/>
              <a:cs typeface="Times New Roman" panose="02020603050405020304" pitchFamily="18" charset="0"/>
            </a:rPr>
            <a:t>Граждане, удостоенные звания «Почетный гражданин  Невельского городского округа».</a:t>
          </a:r>
          <a:endParaRPr lang="ru-RU" sz="1200" kern="1200" dirty="0">
            <a:latin typeface="Times New Roman" panose="02020603050405020304" pitchFamily="18" charset="0"/>
            <a:cs typeface="Times New Roman" panose="02020603050405020304" pitchFamily="18" charset="0"/>
          </a:endParaRPr>
        </a:p>
      </dsp:txBody>
      <dsp:txXfrm>
        <a:off x="5104989" y="42675"/>
        <a:ext cx="1255420" cy="2010675"/>
      </dsp:txXfrm>
    </dsp:sp>
    <dsp:sp modelId="{A071A62B-8591-4276-B100-BE00FB86EA56}">
      <dsp:nvSpPr>
        <dsp:cNvPr id="0" name=""/>
        <dsp:cNvSpPr/>
      </dsp:nvSpPr>
      <dsp:spPr>
        <a:xfrm rot="5400000">
          <a:off x="5703528" y="2121579"/>
          <a:ext cx="58342" cy="58342"/>
        </a:xfrm>
        <a:prstGeom prst="rightArrow">
          <a:avLst>
            <a:gd name="adj1" fmla="val 66700"/>
            <a:gd name="adj2" fmla="val 50000"/>
          </a:avLst>
        </a:prstGeom>
        <a:solidFill>
          <a:schemeClr val="accent2">
            <a:hueOff val="-538793"/>
            <a:satOff val="-6209"/>
            <a:lumOff val="1388"/>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7AD26FE-4A91-45BA-B927-9DD384C10ABC}">
      <dsp:nvSpPr>
        <dsp:cNvPr id="0" name=""/>
        <dsp:cNvSpPr/>
      </dsp:nvSpPr>
      <dsp:spPr>
        <a:xfrm>
          <a:off x="5065931" y="2209093"/>
          <a:ext cx="1333536" cy="2159512"/>
        </a:xfrm>
        <a:prstGeom prst="roundRect">
          <a:avLst>
            <a:gd name="adj" fmla="val 10000"/>
          </a:avLst>
        </a:prstGeom>
        <a:solidFill>
          <a:schemeClr val="accent2">
            <a:tint val="40000"/>
            <a:alpha val="90000"/>
            <a:hueOff val="-933800"/>
            <a:satOff val="-86"/>
            <a:lumOff val="25"/>
            <a:alphaOff val="0"/>
          </a:schemeClr>
        </a:solidFill>
        <a:ln w="25400" cap="flat" cmpd="sng" algn="ctr">
          <a:solidFill>
            <a:schemeClr val="accent2">
              <a:tint val="40000"/>
              <a:alpha val="90000"/>
              <a:hueOff val="-933800"/>
              <a:satOff val="-86"/>
              <a:lumOff val="2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anose="02020603050405020304" pitchFamily="18" charset="0"/>
              <a:cs typeface="Times New Roman" panose="02020603050405020304" pitchFamily="18" charset="0"/>
            </a:rPr>
            <a:t>Дополнительное ежемесячное материальное обеспечение в размере 4,5 тыс. руб. </a:t>
          </a:r>
          <a:endParaRPr lang="ru-RU" sz="1200" kern="1200" dirty="0">
            <a:latin typeface="Times New Roman" panose="02020603050405020304" pitchFamily="18" charset="0"/>
            <a:cs typeface="Times New Roman" panose="02020603050405020304" pitchFamily="18" charset="0"/>
          </a:endParaRPr>
        </a:p>
      </dsp:txBody>
      <dsp:txXfrm>
        <a:off x="5104989" y="2248151"/>
        <a:ext cx="1255420" cy="2081396"/>
      </dsp:txXfrm>
    </dsp:sp>
    <dsp:sp modelId="{845B3373-D79E-4C76-895F-B2F4C784173C}">
      <dsp:nvSpPr>
        <dsp:cNvPr id="0" name=""/>
        <dsp:cNvSpPr/>
      </dsp:nvSpPr>
      <dsp:spPr>
        <a:xfrm rot="5400000">
          <a:off x="5703528" y="4397776"/>
          <a:ext cx="58342" cy="58342"/>
        </a:xfrm>
        <a:prstGeom prst="rightArrow">
          <a:avLst>
            <a:gd name="adj1" fmla="val 66700"/>
            <a:gd name="adj2" fmla="val 50000"/>
          </a:avLst>
        </a:prstGeom>
        <a:solidFill>
          <a:schemeClr val="accent2">
            <a:hueOff val="-598659"/>
            <a:satOff val="-6899"/>
            <a:lumOff val="1542"/>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E580A10-E0ED-40D7-A8FF-9870A97DBE00}">
      <dsp:nvSpPr>
        <dsp:cNvPr id="0" name=""/>
        <dsp:cNvSpPr/>
      </dsp:nvSpPr>
      <dsp:spPr>
        <a:xfrm>
          <a:off x="5065931" y="4485289"/>
          <a:ext cx="1333536" cy="333384"/>
        </a:xfrm>
        <a:prstGeom prst="roundRect">
          <a:avLst>
            <a:gd name="adj" fmla="val 10000"/>
          </a:avLst>
        </a:prstGeom>
        <a:solidFill>
          <a:schemeClr val="accent2">
            <a:tint val="40000"/>
            <a:alpha val="90000"/>
            <a:hueOff val="-1037556"/>
            <a:satOff val="-95"/>
            <a:lumOff val="28"/>
            <a:alphaOff val="0"/>
          </a:schemeClr>
        </a:solidFill>
        <a:ln w="25400" cap="flat" cmpd="sng" algn="ctr">
          <a:solidFill>
            <a:schemeClr val="accent2">
              <a:tint val="40000"/>
              <a:alpha val="90000"/>
              <a:hueOff val="-1037556"/>
              <a:satOff val="-95"/>
              <a:lumOff val="2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anose="02020603050405020304" pitchFamily="18" charset="0"/>
              <a:cs typeface="Times New Roman" panose="02020603050405020304" pitchFamily="18" charset="0"/>
            </a:rPr>
            <a:t>6 чел.</a:t>
          </a:r>
          <a:endParaRPr lang="ru-RU" sz="1200" kern="1200" dirty="0">
            <a:latin typeface="Times New Roman" panose="02020603050405020304" pitchFamily="18" charset="0"/>
            <a:cs typeface="Times New Roman" panose="02020603050405020304" pitchFamily="18" charset="0"/>
          </a:endParaRPr>
        </a:p>
      </dsp:txBody>
      <dsp:txXfrm>
        <a:off x="5075695" y="4495053"/>
        <a:ext cx="1314008" cy="313856"/>
      </dsp:txXfrm>
    </dsp:sp>
    <dsp:sp modelId="{632387E6-5DD6-4938-AEBA-3F8D3A570715}">
      <dsp:nvSpPr>
        <dsp:cNvPr id="0" name=""/>
        <dsp:cNvSpPr/>
      </dsp:nvSpPr>
      <dsp:spPr>
        <a:xfrm rot="5400000">
          <a:off x="5703528" y="4847845"/>
          <a:ext cx="58342" cy="58342"/>
        </a:xfrm>
        <a:prstGeom prst="rightArrow">
          <a:avLst>
            <a:gd name="adj1" fmla="val 66700"/>
            <a:gd name="adj2" fmla="val 50000"/>
          </a:avLst>
        </a:prstGeom>
        <a:solidFill>
          <a:schemeClr val="accent2">
            <a:hueOff val="-658525"/>
            <a:satOff val="-7588"/>
            <a:lumOff val="1696"/>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EE19A51-34FD-4555-98BA-21998DF5E2A9}">
      <dsp:nvSpPr>
        <dsp:cNvPr id="0" name=""/>
        <dsp:cNvSpPr/>
      </dsp:nvSpPr>
      <dsp:spPr>
        <a:xfrm>
          <a:off x="5065931" y="4935358"/>
          <a:ext cx="1333536" cy="333384"/>
        </a:xfrm>
        <a:prstGeom prst="roundRect">
          <a:avLst>
            <a:gd name="adj" fmla="val 10000"/>
          </a:avLst>
        </a:prstGeom>
        <a:solidFill>
          <a:schemeClr val="accent2">
            <a:tint val="40000"/>
            <a:alpha val="90000"/>
            <a:hueOff val="-1141312"/>
            <a:satOff val="-105"/>
            <a:lumOff val="31"/>
            <a:alphaOff val="0"/>
          </a:schemeClr>
        </a:solidFill>
        <a:ln w="25400" cap="flat" cmpd="sng" algn="ctr">
          <a:solidFill>
            <a:schemeClr val="accent2">
              <a:tint val="40000"/>
              <a:alpha val="90000"/>
              <a:hueOff val="-1141312"/>
              <a:satOff val="-105"/>
              <a:lumOff val="3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324,0 тыс. руб.</a:t>
          </a:r>
          <a:endParaRPr lang="ru-RU" sz="1200" b="1" kern="1200" dirty="0">
            <a:latin typeface="Times New Roman" panose="02020603050405020304" pitchFamily="18" charset="0"/>
            <a:cs typeface="Times New Roman" panose="02020603050405020304" pitchFamily="18" charset="0"/>
          </a:endParaRPr>
        </a:p>
      </dsp:txBody>
      <dsp:txXfrm>
        <a:off x="5075695" y="4945122"/>
        <a:ext cx="1314008" cy="313856"/>
      </dsp:txXfrm>
    </dsp:sp>
    <dsp:sp modelId="{8AC5FB26-F51C-48C7-82F5-04BA5BEFF378}">
      <dsp:nvSpPr>
        <dsp:cNvPr id="0" name=""/>
        <dsp:cNvSpPr/>
      </dsp:nvSpPr>
      <dsp:spPr>
        <a:xfrm>
          <a:off x="6586162" y="3617"/>
          <a:ext cx="1333536" cy="2063890"/>
        </a:xfrm>
        <a:prstGeom prst="roundRect">
          <a:avLst>
            <a:gd name="adj" fmla="val 10000"/>
          </a:avLst>
        </a:prstGeom>
        <a:solidFill>
          <a:schemeClr val="accent2">
            <a:hueOff val="-838123"/>
            <a:satOff val="-9658"/>
            <a:lumOff val="215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anose="02020603050405020304" pitchFamily="18" charset="0"/>
              <a:cs typeface="Times New Roman" panose="02020603050405020304" pitchFamily="18" charset="0"/>
            </a:rPr>
            <a:t>Граждане, больные сахарным диабетом </a:t>
          </a:r>
          <a:endParaRPr lang="ru-RU" sz="1200" kern="1200" dirty="0">
            <a:latin typeface="Times New Roman" panose="02020603050405020304" pitchFamily="18" charset="0"/>
            <a:cs typeface="Times New Roman" panose="02020603050405020304" pitchFamily="18" charset="0"/>
          </a:endParaRPr>
        </a:p>
      </dsp:txBody>
      <dsp:txXfrm>
        <a:off x="6625220" y="42675"/>
        <a:ext cx="1255420" cy="1985774"/>
      </dsp:txXfrm>
    </dsp:sp>
    <dsp:sp modelId="{BC89BB7B-FE0E-47A1-8B3C-8C0A022CE558}">
      <dsp:nvSpPr>
        <dsp:cNvPr id="0" name=""/>
        <dsp:cNvSpPr/>
      </dsp:nvSpPr>
      <dsp:spPr>
        <a:xfrm rot="5400000">
          <a:off x="7223759" y="2096679"/>
          <a:ext cx="58342" cy="58342"/>
        </a:xfrm>
        <a:prstGeom prst="rightArrow">
          <a:avLst>
            <a:gd name="adj1" fmla="val 66700"/>
            <a:gd name="adj2" fmla="val 50000"/>
          </a:avLst>
        </a:prstGeom>
        <a:solidFill>
          <a:schemeClr val="accent2">
            <a:hueOff val="-718391"/>
            <a:satOff val="-8278"/>
            <a:lumOff val="1851"/>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80411CD-4457-4D37-B321-818CD586BDBC}">
      <dsp:nvSpPr>
        <dsp:cNvPr id="0" name=""/>
        <dsp:cNvSpPr/>
      </dsp:nvSpPr>
      <dsp:spPr>
        <a:xfrm>
          <a:off x="6586162" y="2184192"/>
          <a:ext cx="1333536" cy="2184412"/>
        </a:xfrm>
        <a:prstGeom prst="roundRect">
          <a:avLst>
            <a:gd name="adj" fmla="val 10000"/>
          </a:avLst>
        </a:prstGeom>
        <a:solidFill>
          <a:schemeClr val="accent2">
            <a:tint val="40000"/>
            <a:alpha val="90000"/>
            <a:hueOff val="-1245067"/>
            <a:satOff val="-114"/>
            <a:lumOff val="33"/>
            <a:alphaOff val="0"/>
          </a:schemeClr>
        </a:solidFill>
        <a:ln w="25400" cap="flat" cmpd="sng" algn="ctr">
          <a:solidFill>
            <a:schemeClr val="accent2">
              <a:tint val="40000"/>
              <a:alpha val="90000"/>
              <a:hueOff val="-1245067"/>
              <a:satOff val="-114"/>
              <a:lumOff val="3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anose="02020603050405020304" pitchFamily="18" charset="0"/>
              <a:cs typeface="Times New Roman" panose="02020603050405020304" pitchFamily="18" charset="0"/>
            </a:rPr>
            <a:t>Единовременная  материальная помощь в размере 3 тыс. руб.</a:t>
          </a:r>
          <a:endParaRPr lang="ru-RU" sz="1200" kern="1200" dirty="0">
            <a:latin typeface="Times New Roman" panose="02020603050405020304" pitchFamily="18" charset="0"/>
            <a:cs typeface="Times New Roman" panose="02020603050405020304" pitchFamily="18" charset="0"/>
          </a:endParaRPr>
        </a:p>
      </dsp:txBody>
      <dsp:txXfrm>
        <a:off x="6625220" y="2223250"/>
        <a:ext cx="1255420" cy="2106296"/>
      </dsp:txXfrm>
    </dsp:sp>
    <dsp:sp modelId="{4C22E070-DEC5-42D5-AD9D-2A853927850E}">
      <dsp:nvSpPr>
        <dsp:cNvPr id="0" name=""/>
        <dsp:cNvSpPr/>
      </dsp:nvSpPr>
      <dsp:spPr>
        <a:xfrm rot="5400000">
          <a:off x="7223759" y="4397776"/>
          <a:ext cx="58342" cy="58342"/>
        </a:xfrm>
        <a:prstGeom prst="rightArrow">
          <a:avLst>
            <a:gd name="adj1" fmla="val 66700"/>
            <a:gd name="adj2" fmla="val 50000"/>
          </a:avLst>
        </a:prstGeom>
        <a:solidFill>
          <a:schemeClr val="accent2">
            <a:hueOff val="-778257"/>
            <a:satOff val="-8968"/>
            <a:lumOff val="2005"/>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6E8017D-EB24-4CE6-8CB1-D8AF57D20A02}">
      <dsp:nvSpPr>
        <dsp:cNvPr id="0" name=""/>
        <dsp:cNvSpPr/>
      </dsp:nvSpPr>
      <dsp:spPr>
        <a:xfrm>
          <a:off x="6586162" y="4485289"/>
          <a:ext cx="1333536" cy="333384"/>
        </a:xfrm>
        <a:prstGeom prst="roundRect">
          <a:avLst>
            <a:gd name="adj" fmla="val 10000"/>
          </a:avLst>
        </a:prstGeom>
        <a:solidFill>
          <a:schemeClr val="accent2">
            <a:tint val="40000"/>
            <a:alpha val="90000"/>
            <a:hueOff val="-1348823"/>
            <a:satOff val="-124"/>
            <a:lumOff val="36"/>
            <a:alphaOff val="0"/>
          </a:schemeClr>
        </a:solidFill>
        <a:ln w="25400" cap="flat" cmpd="sng" algn="ctr">
          <a:solidFill>
            <a:schemeClr val="accent2">
              <a:tint val="40000"/>
              <a:alpha val="90000"/>
              <a:hueOff val="-1348823"/>
              <a:satOff val="-124"/>
              <a:lumOff val="3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anose="02020603050405020304" pitchFamily="18" charset="0"/>
              <a:cs typeface="Times New Roman" panose="02020603050405020304" pitchFamily="18" charset="0"/>
            </a:rPr>
            <a:t>0 чел.</a:t>
          </a:r>
          <a:endParaRPr lang="ru-RU" sz="1200" kern="1200" dirty="0">
            <a:latin typeface="Times New Roman" panose="02020603050405020304" pitchFamily="18" charset="0"/>
            <a:cs typeface="Times New Roman" panose="02020603050405020304" pitchFamily="18" charset="0"/>
          </a:endParaRPr>
        </a:p>
      </dsp:txBody>
      <dsp:txXfrm>
        <a:off x="6595926" y="4495053"/>
        <a:ext cx="1314008" cy="313856"/>
      </dsp:txXfrm>
    </dsp:sp>
    <dsp:sp modelId="{0C74479C-204B-4F52-92D3-CEE098AB3D3D}">
      <dsp:nvSpPr>
        <dsp:cNvPr id="0" name=""/>
        <dsp:cNvSpPr/>
      </dsp:nvSpPr>
      <dsp:spPr>
        <a:xfrm rot="5400000">
          <a:off x="7223759" y="4847845"/>
          <a:ext cx="58342" cy="58342"/>
        </a:xfrm>
        <a:prstGeom prst="rightArrow">
          <a:avLst>
            <a:gd name="adj1" fmla="val 66700"/>
            <a:gd name="adj2" fmla="val 50000"/>
          </a:avLst>
        </a:prstGeom>
        <a:solidFill>
          <a:schemeClr val="accent2">
            <a:hueOff val="-838123"/>
            <a:satOff val="-9658"/>
            <a:lumOff val="2159"/>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6556EDF-ACFE-4BFC-9B7C-36EC43D715DF}">
      <dsp:nvSpPr>
        <dsp:cNvPr id="0" name=""/>
        <dsp:cNvSpPr/>
      </dsp:nvSpPr>
      <dsp:spPr>
        <a:xfrm>
          <a:off x="6586162" y="4935358"/>
          <a:ext cx="1333536" cy="333384"/>
        </a:xfrm>
        <a:prstGeom prst="roundRect">
          <a:avLst>
            <a:gd name="adj" fmla="val 10000"/>
          </a:avLst>
        </a:prstGeom>
        <a:solidFill>
          <a:schemeClr val="accent2">
            <a:tint val="40000"/>
            <a:alpha val="90000"/>
            <a:hueOff val="-1452578"/>
            <a:satOff val="-133"/>
            <a:lumOff val="39"/>
            <a:alphaOff val="0"/>
          </a:schemeClr>
        </a:solidFill>
        <a:ln w="25400" cap="flat" cmpd="sng" algn="ctr">
          <a:solidFill>
            <a:schemeClr val="accent2">
              <a:tint val="40000"/>
              <a:alpha val="90000"/>
              <a:hueOff val="-1452578"/>
              <a:satOff val="-133"/>
              <a:lumOff val="3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0 тыс. руб.</a:t>
          </a:r>
          <a:endParaRPr lang="ru-RU" sz="1200" b="1" kern="1200" dirty="0">
            <a:latin typeface="Times New Roman" panose="02020603050405020304" pitchFamily="18" charset="0"/>
            <a:cs typeface="Times New Roman" panose="02020603050405020304" pitchFamily="18" charset="0"/>
          </a:endParaRPr>
        </a:p>
      </dsp:txBody>
      <dsp:txXfrm>
        <a:off x="6595926" y="4945122"/>
        <a:ext cx="1314008" cy="313856"/>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B00F8E-60DF-49F5-A957-878FA7A01CFA}">
      <dsp:nvSpPr>
        <dsp:cNvPr id="0" name=""/>
        <dsp:cNvSpPr/>
      </dsp:nvSpPr>
      <dsp:spPr>
        <a:xfrm>
          <a:off x="1933174" y="549"/>
          <a:ext cx="2320902" cy="928361"/>
        </a:xfrm>
        <a:prstGeom prst="chevron">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8890" rIns="0" bIns="8890" numCol="1" spcCol="1270" anchor="ctr" anchorCtr="0">
          <a:noAutofit/>
        </a:bodyPr>
        <a:lstStyle/>
        <a:p>
          <a:pPr lvl="0" algn="ctr" defTabSz="622300">
            <a:lnSpc>
              <a:spcPct val="90000"/>
            </a:lnSpc>
            <a:spcBef>
              <a:spcPct val="0"/>
            </a:spcBef>
            <a:spcAft>
              <a:spcPct val="35000"/>
            </a:spcAft>
          </a:pPr>
          <a:r>
            <a:rPr lang="ru-RU" sz="1400" kern="1200" dirty="0" smtClean="0">
              <a:solidFill>
                <a:schemeClr val="tx1"/>
              </a:solidFill>
              <a:latin typeface="Times New Roman" panose="02020603050405020304" pitchFamily="18" charset="0"/>
              <a:cs typeface="Times New Roman" panose="02020603050405020304" pitchFamily="18" charset="0"/>
            </a:rPr>
            <a:t>Адаптация мест постоянного проживания инвалидов</a:t>
          </a:r>
          <a:endParaRPr lang="ru-RU" sz="1400" kern="1200" dirty="0">
            <a:solidFill>
              <a:schemeClr val="tx1"/>
            </a:solidFill>
            <a:latin typeface="Times New Roman" panose="02020603050405020304" pitchFamily="18" charset="0"/>
            <a:cs typeface="Times New Roman" panose="02020603050405020304" pitchFamily="18" charset="0"/>
          </a:endParaRPr>
        </a:p>
      </dsp:txBody>
      <dsp:txXfrm>
        <a:off x="2397355" y="549"/>
        <a:ext cx="1392541" cy="928361"/>
      </dsp:txXfrm>
    </dsp:sp>
    <dsp:sp modelId="{C3E3E666-BB51-4FF4-B7CC-F88A4B4097F2}">
      <dsp:nvSpPr>
        <dsp:cNvPr id="0" name=""/>
        <dsp:cNvSpPr/>
      </dsp:nvSpPr>
      <dsp:spPr>
        <a:xfrm>
          <a:off x="3952359" y="79460"/>
          <a:ext cx="1926349" cy="770539"/>
        </a:xfrm>
        <a:prstGeom prst="chevron">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8890" rIns="0" bIns="8890" numCol="1" spcCol="1270" anchor="ctr" anchorCtr="0">
          <a:noAutofit/>
        </a:bodyPr>
        <a:lstStyle/>
        <a:p>
          <a:pPr lvl="0" algn="ctr" defTabSz="622300">
            <a:lnSpc>
              <a:spcPct val="90000"/>
            </a:lnSpc>
            <a:spcBef>
              <a:spcPct val="0"/>
            </a:spcBef>
            <a:spcAft>
              <a:spcPct val="35000"/>
            </a:spcAft>
          </a:pPr>
          <a:r>
            <a:rPr lang="ru-RU" sz="1400" kern="1200" dirty="0" smtClean="0">
              <a:latin typeface="Times New Roman" panose="02020603050405020304" pitchFamily="18" charset="0"/>
              <a:cs typeface="Times New Roman" panose="02020603050405020304" pitchFamily="18" charset="0"/>
            </a:rPr>
            <a:t>219,5 тыс. руб.</a:t>
          </a:r>
          <a:endParaRPr lang="ru-RU" sz="1400" kern="1200" dirty="0">
            <a:latin typeface="Times New Roman" panose="02020603050405020304" pitchFamily="18" charset="0"/>
            <a:cs typeface="Times New Roman" panose="02020603050405020304" pitchFamily="18" charset="0"/>
          </a:endParaRPr>
        </a:p>
      </dsp:txBody>
      <dsp:txXfrm>
        <a:off x="4337629" y="79460"/>
        <a:ext cx="1155810" cy="770539"/>
      </dsp:txXfrm>
    </dsp:sp>
    <dsp:sp modelId="{892738BE-3EEF-44A5-82DD-F65790DC6402}">
      <dsp:nvSpPr>
        <dsp:cNvPr id="0" name=""/>
        <dsp:cNvSpPr/>
      </dsp:nvSpPr>
      <dsp:spPr>
        <a:xfrm>
          <a:off x="5609020" y="79460"/>
          <a:ext cx="1926349" cy="770539"/>
        </a:xfrm>
        <a:prstGeom prst="chevron">
          <a:avLst/>
        </a:prstGeom>
        <a:solidFill>
          <a:schemeClr val="accent2">
            <a:tint val="40000"/>
            <a:alpha val="90000"/>
            <a:hueOff val="-207511"/>
            <a:satOff val="-19"/>
            <a:lumOff val="6"/>
            <a:alphaOff val="0"/>
          </a:schemeClr>
        </a:solidFill>
        <a:ln w="25400" cap="flat" cmpd="sng" algn="ctr">
          <a:solidFill>
            <a:schemeClr val="accent2">
              <a:tint val="40000"/>
              <a:alpha val="90000"/>
              <a:hueOff val="-207511"/>
              <a:satOff val="-19"/>
              <a:lumOff val="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8890" rIns="0" bIns="8890" numCol="1" spcCol="1270" anchor="ctr" anchorCtr="0">
          <a:noAutofit/>
        </a:bodyPr>
        <a:lstStyle/>
        <a:p>
          <a:pPr lvl="0" algn="ctr" defTabSz="622300">
            <a:lnSpc>
              <a:spcPct val="90000"/>
            </a:lnSpc>
            <a:spcBef>
              <a:spcPct val="0"/>
            </a:spcBef>
            <a:spcAft>
              <a:spcPct val="35000"/>
            </a:spcAft>
          </a:pPr>
          <a:r>
            <a:rPr lang="ru-RU" sz="1400" kern="1200" dirty="0" smtClean="0">
              <a:latin typeface="Times New Roman" panose="02020603050405020304" pitchFamily="18" charset="0"/>
              <a:cs typeface="Times New Roman" panose="02020603050405020304" pitchFamily="18" charset="0"/>
            </a:rPr>
            <a:t>68 мест проживания</a:t>
          </a:r>
          <a:endParaRPr lang="ru-RU" sz="1400" kern="1200" dirty="0">
            <a:latin typeface="Times New Roman" panose="02020603050405020304" pitchFamily="18" charset="0"/>
            <a:cs typeface="Times New Roman" panose="02020603050405020304" pitchFamily="18" charset="0"/>
          </a:endParaRPr>
        </a:p>
      </dsp:txBody>
      <dsp:txXfrm>
        <a:off x="5994290" y="79460"/>
        <a:ext cx="1155810" cy="770539"/>
      </dsp:txXfrm>
    </dsp:sp>
    <dsp:sp modelId="{49B8F7F3-961B-4539-9968-892A21CF85BA}">
      <dsp:nvSpPr>
        <dsp:cNvPr id="0" name=""/>
        <dsp:cNvSpPr/>
      </dsp:nvSpPr>
      <dsp:spPr>
        <a:xfrm>
          <a:off x="1933174" y="1058881"/>
          <a:ext cx="2320902" cy="928361"/>
        </a:xfrm>
        <a:prstGeom prst="chevron">
          <a:avLst/>
        </a:prstGeom>
        <a:solidFill>
          <a:schemeClr val="accent2">
            <a:hueOff val="-279374"/>
            <a:satOff val="-3219"/>
            <a:lumOff val="72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8890" rIns="0" bIns="8890" numCol="1" spcCol="1270" anchor="ctr" anchorCtr="0">
          <a:noAutofit/>
        </a:bodyPr>
        <a:lstStyle/>
        <a:p>
          <a:pPr lvl="0" algn="ctr" defTabSz="622300">
            <a:lnSpc>
              <a:spcPct val="90000"/>
            </a:lnSpc>
            <a:spcBef>
              <a:spcPct val="0"/>
            </a:spcBef>
            <a:spcAft>
              <a:spcPct val="35000"/>
            </a:spcAft>
          </a:pPr>
          <a:r>
            <a:rPr lang="ru-RU" sz="1400" kern="1200" dirty="0" smtClean="0">
              <a:solidFill>
                <a:schemeClr val="tx1"/>
              </a:solidFill>
              <a:latin typeface="Times New Roman" panose="02020603050405020304" pitchFamily="18" charset="0"/>
              <a:cs typeface="Times New Roman" panose="02020603050405020304" pitchFamily="18" charset="0"/>
            </a:rPr>
            <a:t>Адаптация образовательных учреждений </a:t>
          </a:r>
          <a:endParaRPr lang="ru-RU" sz="1400" kern="1200" dirty="0">
            <a:solidFill>
              <a:schemeClr val="tx1"/>
            </a:solidFill>
            <a:latin typeface="Times New Roman" panose="02020603050405020304" pitchFamily="18" charset="0"/>
            <a:cs typeface="Times New Roman" panose="02020603050405020304" pitchFamily="18" charset="0"/>
          </a:endParaRPr>
        </a:p>
      </dsp:txBody>
      <dsp:txXfrm>
        <a:off x="2397355" y="1058881"/>
        <a:ext cx="1392541" cy="928361"/>
      </dsp:txXfrm>
    </dsp:sp>
    <dsp:sp modelId="{A46F2361-64BA-4FFD-AB87-18E95B62D8B4}">
      <dsp:nvSpPr>
        <dsp:cNvPr id="0" name=""/>
        <dsp:cNvSpPr/>
      </dsp:nvSpPr>
      <dsp:spPr>
        <a:xfrm>
          <a:off x="3952359" y="1137792"/>
          <a:ext cx="1926349" cy="770539"/>
        </a:xfrm>
        <a:prstGeom prst="chevron">
          <a:avLst/>
        </a:prstGeom>
        <a:solidFill>
          <a:schemeClr val="accent2">
            <a:tint val="40000"/>
            <a:alpha val="90000"/>
            <a:hueOff val="-415022"/>
            <a:satOff val="-38"/>
            <a:lumOff val="11"/>
            <a:alphaOff val="0"/>
          </a:schemeClr>
        </a:solidFill>
        <a:ln w="25400" cap="flat" cmpd="sng" algn="ctr">
          <a:solidFill>
            <a:schemeClr val="accent2">
              <a:tint val="40000"/>
              <a:alpha val="90000"/>
              <a:hueOff val="-415022"/>
              <a:satOff val="-38"/>
              <a:lumOff val="1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8890" rIns="0" bIns="8890" numCol="1" spcCol="1270" anchor="ctr" anchorCtr="0">
          <a:noAutofit/>
        </a:bodyPr>
        <a:lstStyle/>
        <a:p>
          <a:pPr lvl="0" algn="ctr" defTabSz="622300">
            <a:lnSpc>
              <a:spcPct val="90000"/>
            </a:lnSpc>
            <a:spcBef>
              <a:spcPct val="0"/>
            </a:spcBef>
            <a:spcAft>
              <a:spcPct val="35000"/>
            </a:spcAft>
          </a:pPr>
          <a:r>
            <a:rPr lang="ru-RU" sz="1400" kern="1200" dirty="0" smtClean="0">
              <a:latin typeface="Times New Roman" panose="02020603050405020304" pitchFamily="18" charset="0"/>
              <a:cs typeface="Times New Roman" panose="02020603050405020304" pitchFamily="18" charset="0"/>
            </a:rPr>
            <a:t>707,1 тыс. руб.</a:t>
          </a:r>
          <a:endParaRPr lang="ru-RU" sz="1400" kern="1200" dirty="0">
            <a:latin typeface="Times New Roman" panose="02020603050405020304" pitchFamily="18" charset="0"/>
            <a:cs typeface="Times New Roman" panose="02020603050405020304" pitchFamily="18" charset="0"/>
          </a:endParaRPr>
        </a:p>
      </dsp:txBody>
      <dsp:txXfrm>
        <a:off x="4337629" y="1137792"/>
        <a:ext cx="1155810" cy="770539"/>
      </dsp:txXfrm>
    </dsp:sp>
    <dsp:sp modelId="{69A3B216-4E68-4230-81AB-4EADA6E0A316}">
      <dsp:nvSpPr>
        <dsp:cNvPr id="0" name=""/>
        <dsp:cNvSpPr/>
      </dsp:nvSpPr>
      <dsp:spPr>
        <a:xfrm>
          <a:off x="5609020" y="1137792"/>
          <a:ext cx="1926349" cy="770539"/>
        </a:xfrm>
        <a:prstGeom prst="chevron">
          <a:avLst/>
        </a:prstGeom>
        <a:solidFill>
          <a:schemeClr val="accent2">
            <a:tint val="40000"/>
            <a:alpha val="90000"/>
            <a:hueOff val="-622534"/>
            <a:satOff val="-57"/>
            <a:lumOff val="17"/>
            <a:alphaOff val="0"/>
          </a:schemeClr>
        </a:solidFill>
        <a:ln w="25400" cap="flat" cmpd="sng" algn="ctr">
          <a:solidFill>
            <a:schemeClr val="accent2">
              <a:tint val="40000"/>
              <a:alpha val="90000"/>
              <a:hueOff val="-622534"/>
              <a:satOff val="-57"/>
              <a:lumOff val="1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8890" rIns="0" bIns="8890" numCol="1" spcCol="1270" anchor="ctr" anchorCtr="0">
          <a:noAutofit/>
        </a:bodyPr>
        <a:lstStyle/>
        <a:p>
          <a:pPr lvl="0" algn="ctr" defTabSz="622300">
            <a:lnSpc>
              <a:spcPct val="90000"/>
            </a:lnSpc>
            <a:spcBef>
              <a:spcPct val="0"/>
            </a:spcBef>
            <a:spcAft>
              <a:spcPct val="35000"/>
            </a:spcAft>
          </a:pPr>
          <a:r>
            <a:rPr lang="ru-RU" sz="1400" kern="1200" dirty="0" smtClean="0">
              <a:latin typeface="Times New Roman" panose="02020603050405020304" pitchFamily="18" charset="0"/>
              <a:cs typeface="Times New Roman" panose="02020603050405020304" pitchFamily="18" charset="0"/>
            </a:rPr>
            <a:t>1 объект</a:t>
          </a:r>
          <a:endParaRPr lang="ru-RU" sz="1400" kern="1200" dirty="0">
            <a:latin typeface="Times New Roman" panose="02020603050405020304" pitchFamily="18" charset="0"/>
            <a:cs typeface="Times New Roman" panose="02020603050405020304" pitchFamily="18" charset="0"/>
          </a:endParaRPr>
        </a:p>
      </dsp:txBody>
      <dsp:txXfrm>
        <a:off x="5994290" y="1137792"/>
        <a:ext cx="1155810" cy="770539"/>
      </dsp:txXfrm>
    </dsp:sp>
    <dsp:sp modelId="{D6F42256-58BA-4326-9E03-BD823BE39135}">
      <dsp:nvSpPr>
        <dsp:cNvPr id="0" name=""/>
        <dsp:cNvSpPr/>
      </dsp:nvSpPr>
      <dsp:spPr>
        <a:xfrm>
          <a:off x="1933174" y="2117213"/>
          <a:ext cx="2320902" cy="928361"/>
        </a:xfrm>
        <a:prstGeom prst="chevron">
          <a:avLst/>
        </a:prstGeom>
        <a:solidFill>
          <a:schemeClr val="accent2">
            <a:hueOff val="-558749"/>
            <a:satOff val="-6439"/>
            <a:lumOff val="143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8890" rIns="0" bIns="8890" numCol="1" spcCol="1270" anchor="ctr" anchorCtr="0">
          <a:noAutofit/>
        </a:bodyPr>
        <a:lstStyle/>
        <a:p>
          <a:pPr lvl="0" algn="ctr" defTabSz="622300">
            <a:lnSpc>
              <a:spcPct val="90000"/>
            </a:lnSpc>
            <a:spcBef>
              <a:spcPct val="0"/>
            </a:spcBef>
            <a:spcAft>
              <a:spcPct val="35000"/>
            </a:spcAft>
          </a:pPr>
          <a:r>
            <a:rPr lang="ru-RU" sz="1400" kern="1200" smtClean="0">
              <a:latin typeface="Times New Roman" panose="02020603050405020304" pitchFamily="18" charset="0"/>
              <a:cs typeface="Times New Roman" panose="02020603050405020304" pitchFamily="18" charset="0"/>
            </a:rPr>
            <a:t>Адаптация учреждений физкультуры и спорта</a:t>
          </a:r>
          <a:endParaRPr lang="ru-RU" sz="1400" kern="1200">
            <a:latin typeface="Times New Roman" panose="02020603050405020304" pitchFamily="18" charset="0"/>
            <a:cs typeface="Times New Roman" panose="02020603050405020304" pitchFamily="18" charset="0"/>
          </a:endParaRPr>
        </a:p>
      </dsp:txBody>
      <dsp:txXfrm>
        <a:off x="2397355" y="2117213"/>
        <a:ext cx="1392541" cy="928361"/>
      </dsp:txXfrm>
    </dsp:sp>
    <dsp:sp modelId="{EC1CC27A-DA00-472F-9F63-B4DF60D84FF8}">
      <dsp:nvSpPr>
        <dsp:cNvPr id="0" name=""/>
        <dsp:cNvSpPr/>
      </dsp:nvSpPr>
      <dsp:spPr>
        <a:xfrm>
          <a:off x="3952359" y="2196123"/>
          <a:ext cx="1926349" cy="770539"/>
        </a:xfrm>
        <a:prstGeom prst="chevron">
          <a:avLst/>
        </a:prstGeom>
        <a:solidFill>
          <a:schemeClr val="accent2">
            <a:tint val="40000"/>
            <a:alpha val="90000"/>
            <a:hueOff val="-830045"/>
            <a:satOff val="-76"/>
            <a:lumOff val="22"/>
            <a:alphaOff val="0"/>
          </a:schemeClr>
        </a:solidFill>
        <a:ln w="25400" cap="flat" cmpd="sng" algn="ctr">
          <a:solidFill>
            <a:schemeClr val="accent2">
              <a:tint val="40000"/>
              <a:alpha val="90000"/>
              <a:hueOff val="-830045"/>
              <a:satOff val="-76"/>
              <a:lumOff val="2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8890" rIns="0" bIns="8890" numCol="1" spcCol="1270" anchor="ctr" anchorCtr="0">
          <a:noAutofit/>
        </a:bodyPr>
        <a:lstStyle/>
        <a:p>
          <a:pPr lvl="0" algn="ctr" defTabSz="622300">
            <a:lnSpc>
              <a:spcPct val="90000"/>
            </a:lnSpc>
            <a:spcBef>
              <a:spcPct val="0"/>
            </a:spcBef>
            <a:spcAft>
              <a:spcPct val="35000"/>
            </a:spcAft>
          </a:pPr>
          <a:r>
            <a:rPr lang="ru-RU" sz="1400" kern="1200" dirty="0" smtClean="0">
              <a:latin typeface="Times New Roman" panose="02020603050405020304" pitchFamily="18" charset="0"/>
              <a:cs typeface="Times New Roman" panose="02020603050405020304" pitchFamily="18" charset="0"/>
            </a:rPr>
            <a:t>130,3 тыс. руб.</a:t>
          </a:r>
          <a:endParaRPr lang="ru-RU" sz="1400" kern="1200" dirty="0">
            <a:latin typeface="Times New Roman" panose="02020603050405020304" pitchFamily="18" charset="0"/>
            <a:cs typeface="Times New Roman" panose="02020603050405020304" pitchFamily="18" charset="0"/>
          </a:endParaRPr>
        </a:p>
      </dsp:txBody>
      <dsp:txXfrm>
        <a:off x="4337629" y="2196123"/>
        <a:ext cx="1155810" cy="770539"/>
      </dsp:txXfrm>
    </dsp:sp>
    <dsp:sp modelId="{67C170CB-AF1D-4CED-8E22-7B68FCB4F4E2}">
      <dsp:nvSpPr>
        <dsp:cNvPr id="0" name=""/>
        <dsp:cNvSpPr/>
      </dsp:nvSpPr>
      <dsp:spPr>
        <a:xfrm>
          <a:off x="5609020" y="2196123"/>
          <a:ext cx="1926349" cy="770539"/>
        </a:xfrm>
        <a:prstGeom prst="chevron">
          <a:avLst/>
        </a:prstGeom>
        <a:solidFill>
          <a:schemeClr val="accent2">
            <a:tint val="40000"/>
            <a:alpha val="90000"/>
            <a:hueOff val="-1037556"/>
            <a:satOff val="-95"/>
            <a:lumOff val="28"/>
            <a:alphaOff val="0"/>
          </a:schemeClr>
        </a:solidFill>
        <a:ln w="25400" cap="flat" cmpd="sng" algn="ctr">
          <a:solidFill>
            <a:schemeClr val="accent2">
              <a:tint val="40000"/>
              <a:alpha val="90000"/>
              <a:hueOff val="-1037556"/>
              <a:satOff val="-95"/>
              <a:lumOff val="2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8890" rIns="0" bIns="8890" numCol="1" spcCol="1270" anchor="ctr" anchorCtr="0">
          <a:noAutofit/>
        </a:bodyPr>
        <a:lstStyle/>
        <a:p>
          <a:pPr lvl="0" algn="ctr" defTabSz="622300">
            <a:lnSpc>
              <a:spcPct val="90000"/>
            </a:lnSpc>
            <a:spcBef>
              <a:spcPct val="0"/>
            </a:spcBef>
            <a:spcAft>
              <a:spcPct val="35000"/>
            </a:spcAft>
          </a:pPr>
          <a:r>
            <a:rPr lang="ru-RU" sz="1400" kern="1200" dirty="0" smtClean="0">
              <a:latin typeface="Times New Roman" panose="02020603050405020304" pitchFamily="18" charset="0"/>
              <a:cs typeface="Times New Roman" panose="02020603050405020304" pitchFamily="18" charset="0"/>
            </a:rPr>
            <a:t>2 объекта</a:t>
          </a:r>
          <a:endParaRPr lang="ru-RU" sz="1400" kern="1200" dirty="0">
            <a:latin typeface="Times New Roman" panose="02020603050405020304" pitchFamily="18" charset="0"/>
            <a:cs typeface="Times New Roman" panose="02020603050405020304" pitchFamily="18" charset="0"/>
          </a:endParaRPr>
        </a:p>
      </dsp:txBody>
      <dsp:txXfrm>
        <a:off x="5994290" y="2196123"/>
        <a:ext cx="1155810" cy="770539"/>
      </dsp:txXfrm>
    </dsp:sp>
    <dsp:sp modelId="{741D05BD-AF35-4C4A-BD77-8EA275F368DD}">
      <dsp:nvSpPr>
        <dsp:cNvPr id="0" name=""/>
        <dsp:cNvSpPr/>
      </dsp:nvSpPr>
      <dsp:spPr>
        <a:xfrm>
          <a:off x="1933174" y="3175544"/>
          <a:ext cx="2320902" cy="928361"/>
        </a:xfrm>
        <a:prstGeom prst="chevron">
          <a:avLst/>
        </a:prstGeom>
        <a:solidFill>
          <a:schemeClr val="accent2">
            <a:hueOff val="-838123"/>
            <a:satOff val="-9658"/>
            <a:lumOff val="215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8890" rIns="0" bIns="8890" numCol="1" spcCol="1270" anchor="ctr" anchorCtr="0">
          <a:noAutofit/>
        </a:bodyPr>
        <a:lstStyle/>
        <a:p>
          <a:pPr lvl="0" algn="ctr" defTabSz="622300">
            <a:lnSpc>
              <a:spcPct val="90000"/>
            </a:lnSpc>
            <a:spcBef>
              <a:spcPct val="0"/>
            </a:spcBef>
            <a:spcAft>
              <a:spcPct val="35000"/>
            </a:spcAft>
          </a:pPr>
          <a:r>
            <a:rPr lang="ru-RU" sz="1400" kern="1200" smtClean="0">
              <a:latin typeface="Times New Roman" panose="02020603050405020304" pitchFamily="18" charset="0"/>
              <a:cs typeface="Times New Roman" panose="02020603050405020304" pitchFamily="18" charset="0"/>
            </a:rPr>
            <a:t>Адаптация учреждений культуры</a:t>
          </a:r>
          <a:endParaRPr lang="ru-RU" sz="1400" kern="1200">
            <a:latin typeface="Times New Roman" panose="02020603050405020304" pitchFamily="18" charset="0"/>
            <a:cs typeface="Times New Roman" panose="02020603050405020304" pitchFamily="18" charset="0"/>
          </a:endParaRPr>
        </a:p>
      </dsp:txBody>
      <dsp:txXfrm>
        <a:off x="2397355" y="3175544"/>
        <a:ext cx="1392541" cy="928361"/>
      </dsp:txXfrm>
    </dsp:sp>
    <dsp:sp modelId="{D2DC4247-73C5-44FF-8430-01B6B61A5E9B}">
      <dsp:nvSpPr>
        <dsp:cNvPr id="0" name=""/>
        <dsp:cNvSpPr/>
      </dsp:nvSpPr>
      <dsp:spPr>
        <a:xfrm>
          <a:off x="3952359" y="3254455"/>
          <a:ext cx="1926349" cy="770539"/>
        </a:xfrm>
        <a:prstGeom prst="chevron">
          <a:avLst/>
        </a:prstGeom>
        <a:solidFill>
          <a:schemeClr val="accent2">
            <a:tint val="40000"/>
            <a:alpha val="90000"/>
            <a:hueOff val="-1245067"/>
            <a:satOff val="-114"/>
            <a:lumOff val="33"/>
            <a:alphaOff val="0"/>
          </a:schemeClr>
        </a:solidFill>
        <a:ln w="25400" cap="flat" cmpd="sng" algn="ctr">
          <a:solidFill>
            <a:schemeClr val="accent2">
              <a:tint val="40000"/>
              <a:alpha val="90000"/>
              <a:hueOff val="-1245067"/>
              <a:satOff val="-114"/>
              <a:lumOff val="3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8890" rIns="0" bIns="8890" numCol="1" spcCol="1270" anchor="ctr" anchorCtr="0">
          <a:noAutofit/>
        </a:bodyPr>
        <a:lstStyle/>
        <a:p>
          <a:pPr lvl="0" algn="ctr" defTabSz="622300">
            <a:lnSpc>
              <a:spcPct val="90000"/>
            </a:lnSpc>
            <a:spcBef>
              <a:spcPct val="0"/>
            </a:spcBef>
            <a:spcAft>
              <a:spcPct val="35000"/>
            </a:spcAft>
          </a:pPr>
          <a:r>
            <a:rPr lang="ru-RU" sz="1400" kern="1200" dirty="0" smtClean="0">
              <a:latin typeface="Times New Roman" panose="02020603050405020304" pitchFamily="18" charset="0"/>
              <a:cs typeface="Times New Roman" panose="02020603050405020304" pitchFamily="18" charset="0"/>
            </a:rPr>
            <a:t>130,3 тыс. руб.</a:t>
          </a:r>
          <a:endParaRPr lang="ru-RU" sz="1400" kern="1200" dirty="0">
            <a:latin typeface="Times New Roman" panose="02020603050405020304" pitchFamily="18" charset="0"/>
            <a:cs typeface="Times New Roman" panose="02020603050405020304" pitchFamily="18" charset="0"/>
          </a:endParaRPr>
        </a:p>
      </dsp:txBody>
      <dsp:txXfrm>
        <a:off x="4337629" y="3254455"/>
        <a:ext cx="1155810" cy="770539"/>
      </dsp:txXfrm>
    </dsp:sp>
    <dsp:sp modelId="{0B2B1EAA-D908-4959-9EF5-D7B2D7F01FEB}">
      <dsp:nvSpPr>
        <dsp:cNvPr id="0" name=""/>
        <dsp:cNvSpPr/>
      </dsp:nvSpPr>
      <dsp:spPr>
        <a:xfrm>
          <a:off x="5609020" y="3254455"/>
          <a:ext cx="1926349" cy="770539"/>
        </a:xfrm>
        <a:prstGeom prst="chevron">
          <a:avLst/>
        </a:prstGeom>
        <a:solidFill>
          <a:schemeClr val="accent2">
            <a:tint val="40000"/>
            <a:alpha val="90000"/>
            <a:hueOff val="-1452578"/>
            <a:satOff val="-133"/>
            <a:lumOff val="39"/>
            <a:alphaOff val="0"/>
          </a:schemeClr>
        </a:solidFill>
        <a:ln w="25400" cap="flat" cmpd="sng" algn="ctr">
          <a:solidFill>
            <a:schemeClr val="accent2">
              <a:tint val="40000"/>
              <a:alpha val="90000"/>
              <a:hueOff val="-1452578"/>
              <a:satOff val="-133"/>
              <a:lumOff val="3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8890" rIns="0" bIns="8890" numCol="1" spcCol="1270" anchor="ctr" anchorCtr="0">
          <a:noAutofit/>
        </a:bodyPr>
        <a:lstStyle/>
        <a:p>
          <a:pPr lvl="0" algn="ctr" defTabSz="622300">
            <a:lnSpc>
              <a:spcPct val="90000"/>
            </a:lnSpc>
            <a:spcBef>
              <a:spcPct val="0"/>
            </a:spcBef>
            <a:spcAft>
              <a:spcPct val="35000"/>
            </a:spcAft>
          </a:pPr>
          <a:r>
            <a:rPr lang="ru-RU" sz="1400" kern="1200" dirty="0" smtClean="0">
              <a:latin typeface="Times New Roman" panose="02020603050405020304" pitchFamily="18" charset="0"/>
              <a:cs typeface="Times New Roman" panose="02020603050405020304" pitchFamily="18" charset="0"/>
            </a:rPr>
            <a:t>2 объектов</a:t>
          </a:r>
          <a:endParaRPr lang="ru-RU" sz="1400" kern="1200" dirty="0">
            <a:latin typeface="Times New Roman" panose="02020603050405020304" pitchFamily="18" charset="0"/>
            <a:cs typeface="Times New Roman" panose="02020603050405020304" pitchFamily="18" charset="0"/>
          </a:endParaRPr>
        </a:p>
      </dsp:txBody>
      <dsp:txXfrm>
        <a:off x="5994290" y="3254455"/>
        <a:ext cx="1155810" cy="770539"/>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6.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7.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8.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9.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3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3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0.10294</cdr:x>
      <cdr:y>0.16438</cdr:y>
    </cdr:from>
    <cdr:to>
      <cdr:x>0.22527</cdr:x>
      <cdr:y>0.27549</cdr:y>
    </cdr:to>
    <cdr:sp macro="" textlink="">
      <cdr:nvSpPr>
        <cdr:cNvPr id="2" name="TextBox 1"/>
        <cdr:cNvSpPr txBox="1"/>
      </cdr:nvSpPr>
      <cdr:spPr>
        <a:xfrm xmlns:a="http://schemas.openxmlformats.org/drawingml/2006/main">
          <a:off x="504056" y="864096"/>
          <a:ext cx="598974" cy="58405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ru-RU" sz="1400" b="1" dirty="0" smtClean="0">
              <a:latin typeface="Times New Roman" panose="02020603050405020304" pitchFamily="18" charset="0"/>
              <a:cs typeface="Times New Roman" panose="02020603050405020304" pitchFamily="18" charset="0"/>
            </a:rPr>
            <a:t>2 000,2</a:t>
          </a:r>
        </a:p>
      </cdr:txBody>
    </cdr:sp>
  </cdr:relSizeAnchor>
  <cdr:relSizeAnchor xmlns:cdr="http://schemas.openxmlformats.org/drawingml/2006/chartDrawing">
    <cdr:from>
      <cdr:x>0.76471</cdr:x>
      <cdr:y>0.0274</cdr:y>
    </cdr:from>
    <cdr:to>
      <cdr:x>0.87233</cdr:x>
      <cdr:y>0.13851</cdr:y>
    </cdr:to>
    <cdr:sp macro="" textlink="">
      <cdr:nvSpPr>
        <cdr:cNvPr id="4" name="TextBox 1"/>
        <cdr:cNvSpPr txBox="1"/>
      </cdr:nvSpPr>
      <cdr:spPr>
        <a:xfrm xmlns:a="http://schemas.openxmlformats.org/drawingml/2006/main">
          <a:off x="3744416" y="144016"/>
          <a:ext cx="526966" cy="584059"/>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ru-RU" sz="1400" b="1" dirty="0" smtClean="0">
              <a:latin typeface="Times New Roman" panose="02020603050405020304" pitchFamily="18" charset="0"/>
              <a:cs typeface="Times New Roman" panose="02020603050405020304" pitchFamily="18" charset="0"/>
            </a:rPr>
            <a:t>2 732,1</a:t>
          </a:r>
          <a:endParaRPr lang="ru-RU" sz="1400" b="1" dirty="0">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0.44118</cdr:x>
      <cdr:y>0.21918</cdr:y>
    </cdr:from>
    <cdr:to>
      <cdr:x>0.5488</cdr:x>
      <cdr:y>0.33029</cdr:y>
    </cdr:to>
    <cdr:sp macro="" textlink="">
      <cdr:nvSpPr>
        <cdr:cNvPr id="5" name="TextBox 1"/>
        <cdr:cNvSpPr txBox="1"/>
      </cdr:nvSpPr>
      <cdr:spPr>
        <a:xfrm xmlns:a="http://schemas.openxmlformats.org/drawingml/2006/main">
          <a:off x="2160240" y="1152128"/>
          <a:ext cx="526966" cy="584059"/>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ru-RU" sz="1400" b="1" dirty="0" smtClean="0">
              <a:latin typeface="Times New Roman" panose="02020603050405020304" pitchFamily="18" charset="0"/>
              <a:cs typeface="Times New Roman" panose="02020603050405020304" pitchFamily="18" charset="0"/>
            </a:rPr>
            <a:t>1 778,8</a:t>
          </a:r>
          <a:endParaRPr lang="ru-RU" sz="1400" b="1" dirty="0">
            <a:latin typeface="Times New Roman" panose="02020603050405020304" pitchFamily="18" charset="0"/>
            <a:cs typeface="Times New Roman" panose="02020603050405020304" pitchFamily="18" charset="0"/>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0.59459</cdr:x>
      <cdr:y>0.82857</cdr:y>
    </cdr:from>
    <cdr:to>
      <cdr:x>0.9054</cdr:x>
      <cdr:y>0.96015</cdr:y>
    </cdr:to>
    <cdr:sp macro="" textlink="">
      <cdr:nvSpPr>
        <cdr:cNvPr id="2" name="TextBox 1"/>
        <cdr:cNvSpPr txBox="1"/>
      </cdr:nvSpPr>
      <cdr:spPr>
        <a:xfrm xmlns:a="http://schemas.openxmlformats.org/drawingml/2006/main">
          <a:off x="4752528" y="2088232"/>
          <a:ext cx="2484269" cy="33161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ru-RU" sz="1600" b="1" dirty="0" smtClean="0">
              <a:latin typeface="Times New Roman" panose="02020603050405020304" pitchFamily="18" charset="0"/>
              <a:cs typeface="Times New Roman" panose="02020603050405020304" pitchFamily="18" charset="0"/>
            </a:rPr>
            <a:t>2 504,8 млн. руб.</a:t>
          </a:r>
          <a:endParaRPr lang="ru-RU" sz="1600" b="1" dirty="0">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0.02062</cdr:x>
      <cdr:y>0.06061</cdr:y>
    </cdr:from>
    <cdr:to>
      <cdr:x>0.30441</cdr:x>
      <cdr:y>0.19219</cdr:y>
    </cdr:to>
    <cdr:sp macro="" textlink="">
      <cdr:nvSpPr>
        <cdr:cNvPr id="3" name="TextBox 2"/>
        <cdr:cNvSpPr txBox="1"/>
      </cdr:nvSpPr>
      <cdr:spPr>
        <a:xfrm xmlns:a="http://schemas.openxmlformats.org/drawingml/2006/main">
          <a:off x="144016" y="144016"/>
          <a:ext cx="1982209" cy="31266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ru-RU" sz="1600" b="1" dirty="0" smtClean="0">
              <a:latin typeface="Times New Roman" panose="02020603050405020304" pitchFamily="18" charset="0"/>
              <a:cs typeface="Times New Roman" panose="02020603050405020304" pitchFamily="18" charset="0"/>
            </a:rPr>
            <a:t>170,5 млн. руб.</a:t>
          </a:r>
          <a:endParaRPr lang="ru-RU" sz="1600" b="1" dirty="0">
            <a:latin typeface="Times New Roman" panose="02020603050405020304" pitchFamily="18" charset="0"/>
            <a:cs typeface="Times New Roman" panose="02020603050405020304" pitchFamily="18" charset="0"/>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29837" cy="498852"/>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29761" y="0"/>
            <a:ext cx="2929837" cy="498852"/>
          </a:xfrm>
          <a:prstGeom prst="rect">
            <a:avLst/>
          </a:prstGeom>
        </p:spPr>
        <p:txBody>
          <a:bodyPr vert="horz" lIns="91440" tIns="45720" rIns="91440" bIns="45720" rtlCol="0"/>
          <a:lstStyle>
            <a:lvl1pPr algn="r">
              <a:defRPr sz="1200"/>
            </a:lvl1pPr>
          </a:lstStyle>
          <a:p>
            <a:fld id="{968069C8-F823-482E-92A4-F430C73A36A1}" type="datetimeFigureOut">
              <a:rPr lang="ru-RU" smtClean="0"/>
              <a:t>11.05.2020</a:t>
            </a:fld>
            <a:endParaRPr lang="ru-RU"/>
          </a:p>
        </p:txBody>
      </p:sp>
      <p:sp>
        <p:nvSpPr>
          <p:cNvPr id="4" name="Образ слайда 3"/>
          <p:cNvSpPr>
            <a:spLocks noGrp="1" noRot="1" noChangeAspect="1"/>
          </p:cNvSpPr>
          <p:nvPr>
            <p:ph type="sldImg" idx="2"/>
          </p:nvPr>
        </p:nvSpPr>
        <p:spPr>
          <a:xfrm>
            <a:off x="1144588" y="1243013"/>
            <a:ext cx="4471987" cy="3355975"/>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6117" y="4784835"/>
            <a:ext cx="5408930" cy="3914864"/>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443662"/>
            <a:ext cx="2929837" cy="498851"/>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29761" y="9443662"/>
            <a:ext cx="2929837" cy="498851"/>
          </a:xfrm>
          <a:prstGeom prst="rect">
            <a:avLst/>
          </a:prstGeom>
        </p:spPr>
        <p:txBody>
          <a:bodyPr vert="horz" lIns="91440" tIns="45720" rIns="91440" bIns="45720" rtlCol="0" anchor="b"/>
          <a:lstStyle>
            <a:lvl1pPr algn="r">
              <a:defRPr sz="1200"/>
            </a:lvl1pPr>
          </a:lstStyle>
          <a:p>
            <a:fld id="{9EC70E56-27CF-41F9-81FC-7DE6871CAC34}" type="slidenum">
              <a:rPr lang="ru-RU" smtClean="0"/>
              <a:t>‹#›</a:t>
            </a:fld>
            <a:endParaRPr lang="ru-RU"/>
          </a:p>
        </p:txBody>
      </p:sp>
    </p:spTree>
    <p:extLst>
      <p:ext uri="{BB962C8B-B14F-4D97-AF65-F5344CB8AC3E}">
        <p14:creationId xmlns:p14="http://schemas.microsoft.com/office/powerpoint/2010/main" val="42943078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9EC70E56-27CF-41F9-81FC-7DE6871CAC34}" type="slidenum">
              <a:rPr lang="ru-RU" smtClean="0"/>
              <a:t>3</a:t>
            </a:fld>
            <a:endParaRPr lang="ru-RU"/>
          </a:p>
        </p:txBody>
      </p:sp>
    </p:spTree>
    <p:extLst>
      <p:ext uri="{BB962C8B-B14F-4D97-AF65-F5344CB8AC3E}">
        <p14:creationId xmlns:p14="http://schemas.microsoft.com/office/powerpoint/2010/main" val="37033291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Date Placeholder 29"/>
          <p:cNvSpPr>
            <a:spLocks noGrp="1"/>
          </p:cNvSpPr>
          <p:nvPr>
            <p:ph type="dt" sz="half" idx="10"/>
          </p:nvPr>
        </p:nvSpPr>
        <p:spPr/>
        <p:txBody>
          <a:bodyPr/>
          <a:lstStyle/>
          <a:p>
            <a:fld id="{9CA07486-D32B-4EAC-BB84-2077DDD22B15}" type="datetime1">
              <a:rPr lang="ru-RU" smtClean="0"/>
              <a:t>11.05.2020</a:t>
            </a:fld>
            <a:endParaRPr lang="ru-RU"/>
          </a:p>
        </p:txBody>
      </p:sp>
      <p:sp>
        <p:nvSpPr>
          <p:cNvPr id="19" name="Footer Placeholder 18"/>
          <p:cNvSpPr>
            <a:spLocks noGrp="1"/>
          </p:cNvSpPr>
          <p:nvPr>
            <p:ph type="ftr" sz="quarter" idx="11"/>
          </p:nvPr>
        </p:nvSpPr>
        <p:spPr/>
        <p:txBody>
          <a:bodyPr/>
          <a:lstStyle/>
          <a:p>
            <a:endParaRPr lang="ru-RU"/>
          </a:p>
        </p:txBody>
      </p:sp>
      <p:sp>
        <p:nvSpPr>
          <p:cNvPr id="27" name="Slide Number Placeholder 26"/>
          <p:cNvSpPr>
            <a:spLocks noGrp="1"/>
          </p:cNvSpPr>
          <p:nvPr>
            <p:ph type="sldNum" sz="quarter" idx="12"/>
          </p:nvPr>
        </p:nvSpPr>
        <p:spPr/>
        <p:txBody>
          <a:bodyPr/>
          <a:lstStyle/>
          <a:p>
            <a:fld id="{B19B0651-EE4F-4900-A07F-96A6BFA9D0F0}"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ru-RU" smtClean="0"/>
              <a:t>Образец заголовка</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83E86B25-1E36-4F2C-A352-0C4BE422681F}" type="datetime1">
              <a:rPr lang="ru-RU" smtClean="0"/>
              <a:t>11.05.2020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86235D2A-F51F-4555-B6E3-B62378ED36AA}" type="datetime1">
              <a:rPr lang="ru-RU" smtClean="0"/>
              <a:t>11.05.2020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ru-RU" smtClean="0"/>
              <a:t>Образец заголовка</a:t>
            </a:r>
            <a:endParaRPr kumimoji="0" lang="en-US"/>
          </a:p>
        </p:txBody>
      </p:sp>
      <p:sp>
        <p:nvSpPr>
          <p:cNvPr id="3" name="Content Placeholder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30DCB74E-78F2-40C2-87D7-EA9DCF2C2BCA}" type="datetime1">
              <a:rPr lang="ru-RU" smtClean="0"/>
              <a:t>11.05.2020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Date Placeholder 3"/>
          <p:cNvSpPr>
            <a:spLocks noGrp="1"/>
          </p:cNvSpPr>
          <p:nvPr>
            <p:ph type="dt" sz="half" idx="10"/>
          </p:nvPr>
        </p:nvSpPr>
        <p:spPr/>
        <p:txBody>
          <a:bodyPr/>
          <a:lstStyle/>
          <a:p>
            <a:fld id="{10571B24-E47D-4464-9D2F-8949EE815A1F}" type="datetime1">
              <a:rPr lang="ru-RU" smtClean="0"/>
              <a:t>11.05.2020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Date Placeholder 4"/>
          <p:cNvSpPr>
            <a:spLocks noGrp="1"/>
          </p:cNvSpPr>
          <p:nvPr>
            <p:ph type="dt" sz="half" idx="10"/>
          </p:nvPr>
        </p:nvSpPr>
        <p:spPr/>
        <p:txBody>
          <a:bodyPr/>
          <a:lstStyle/>
          <a:p>
            <a:fld id="{0A6ADDB3-CFF6-44C8-8BBE-60AE17A4FF3E}" type="datetime1">
              <a:rPr lang="ru-RU" smtClean="0"/>
              <a:t>11.05.2020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Date Placeholder 6"/>
          <p:cNvSpPr>
            <a:spLocks noGrp="1"/>
          </p:cNvSpPr>
          <p:nvPr>
            <p:ph type="dt" sz="half" idx="10"/>
          </p:nvPr>
        </p:nvSpPr>
        <p:spPr/>
        <p:txBody>
          <a:bodyPr/>
          <a:lstStyle/>
          <a:p>
            <a:fld id="{D5F16979-4E91-4D24-B808-A673961346C1}" type="datetime1">
              <a:rPr lang="ru-RU" smtClean="0"/>
              <a:t>11.05.2020</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Date Placeholder 2"/>
          <p:cNvSpPr>
            <a:spLocks noGrp="1"/>
          </p:cNvSpPr>
          <p:nvPr>
            <p:ph type="dt" sz="half" idx="10"/>
          </p:nvPr>
        </p:nvSpPr>
        <p:spPr/>
        <p:txBody>
          <a:bodyPr/>
          <a:lstStyle/>
          <a:p>
            <a:fld id="{B9DE51F0-B40F-4BDB-8D2D-437E2B5164A9}" type="datetime1">
              <a:rPr lang="ru-RU" smtClean="0"/>
              <a:t>11.05.2020</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965D290-4FBB-4EDD-B2EE-A1027E473024}" type="datetime1">
              <a:rPr lang="ru-RU" smtClean="0"/>
              <a:t>11.05.2020</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Date Placeholder 4"/>
          <p:cNvSpPr>
            <a:spLocks noGrp="1"/>
          </p:cNvSpPr>
          <p:nvPr>
            <p:ph type="dt" sz="half" idx="10"/>
          </p:nvPr>
        </p:nvSpPr>
        <p:spPr/>
        <p:txBody>
          <a:bodyPr/>
          <a:lstStyle/>
          <a:p>
            <a:fld id="{E36EA989-8F14-46CE-A365-F5AC96C42CAD}" type="datetime1">
              <a:rPr lang="ru-RU" smtClean="0"/>
              <a:t>11.05.2020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Date Placeholder 4"/>
          <p:cNvSpPr>
            <a:spLocks noGrp="1"/>
          </p:cNvSpPr>
          <p:nvPr>
            <p:ph type="dt" sz="half" idx="10"/>
          </p:nvPr>
        </p:nvSpPr>
        <p:spPr/>
        <p:txBody>
          <a:bodyPr/>
          <a:lstStyle/>
          <a:p>
            <a:fld id="{7FD44E76-AA75-40D3-A56B-E2C691B6C815}" type="datetime1">
              <a:rPr lang="ru-RU" smtClean="0"/>
              <a:t>11.05.2020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a:xfrm>
            <a:off x="8077200" y="6356350"/>
            <a:ext cx="609600" cy="365125"/>
          </a:xfrm>
        </p:spPr>
        <p:txBody>
          <a:bodyPr/>
          <a:lstStyle/>
          <a:p>
            <a:fld id="{B19B0651-EE4F-4900-A07F-96A6BFA9D0F0}" type="slidenum">
              <a:rPr lang="ru-RU" smtClean="0"/>
              <a:t>‹#›</a:t>
            </a:fld>
            <a:endParaRPr lang="ru-RU"/>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BCB5C6E9-271D-4CD7-B02C-44AAA37AEA89}" type="datetime1">
              <a:rPr lang="ru-RU" smtClean="0"/>
              <a:t>11.05.2020</a:t>
            </a:fld>
            <a:endParaRPr lang="ru-RU"/>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19B0651-EE4F-4900-A07F-96A6BFA9D0F0}" type="slidenum">
              <a:rPr lang="ru-RU" smtClean="0"/>
              <a:t>‹#›</a:t>
            </a:fld>
            <a:endParaRPr lang="ru-RU"/>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hf hd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chart" Target="../charts/chart15.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chart" Target="../charts/chart18.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chart" Target="../charts/chart19.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chart" Target="../charts/chart20.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chart" Target="../charts/chart21.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chart" Target="../charts/chart2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chart" Target="../charts/chart24.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chart" Target="../charts/chart25.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chart" Target="../charts/chart26.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chart" Target="../charts/chart27.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chart" Target="../charts/chart28.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chart" Target="../charts/chart30.xml"/><Relationship Id="rId1" Type="http://schemas.openxmlformats.org/officeDocument/2006/relationships/slideLayout" Target="../slideLayouts/slideLayout7.xml"/><Relationship Id="rId6" Type="http://schemas.openxmlformats.org/officeDocument/2006/relationships/chart" Target="../charts/chart31.xml"/><Relationship Id="rId5" Type="http://schemas.openxmlformats.org/officeDocument/2006/relationships/image" Target="../media/image6.jpeg"/><Relationship Id="rId4" Type="http://schemas.openxmlformats.org/officeDocument/2006/relationships/image" Target="../media/image5.jpeg"/></Relationships>
</file>

<file path=ppt/slides/_rels/slide2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chart" Target="../charts/chart32.xml"/><Relationship Id="rId1" Type="http://schemas.openxmlformats.org/officeDocument/2006/relationships/slideLayout" Target="../slideLayouts/slideLayout7.xml"/><Relationship Id="rId6" Type="http://schemas.openxmlformats.org/officeDocument/2006/relationships/chart" Target="../charts/chart33.xml"/><Relationship Id="rId5" Type="http://schemas.openxmlformats.org/officeDocument/2006/relationships/image" Target="../media/image9.jpeg"/><Relationship Id="rId4" Type="http://schemas.openxmlformats.org/officeDocument/2006/relationships/image" Target="../media/image8.jpeg"/></Relationships>
</file>

<file path=ppt/slides/_rels/slide2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chart" Target="../charts/chart34.xml"/><Relationship Id="rId1" Type="http://schemas.openxmlformats.org/officeDocument/2006/relationships/slideLayout" Target="../slideLayouts/slideLayout7.xml"/><Relationship Id="rId5" Type="http://schemas.openxmlformats.org/officeDocument/2006/relationships/chart" Target="../charts/chart35.xml"/><Relationship Id="rId4" Type="http://schemas.openxmlformats.org/officeDocument/2006/relationships/image" Target="../media/image11.jpe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chart" Target="../charts/chart37.xml"/><Relationship Id="rId2" Type="http://schemas.openxmlformats.org/officeDocument/2006/relationships/chart" Target="../charts/chart36.xml"/><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hyperlink" Target="http://192.168.253.240/dokumenty/2017/may/29.05.2017/kylt/4.JPG" TargetMode="External"/><Relationship Id="rId4" Type="http://schemas.openxmlformats.org/officeDocument/2006/relationships/image" Target="../media/image13.jpeg"/></Relationships>
</file>

<file path=ppt/slides/_rels/slide3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chart" Target="../charts/chart38.xml"/><Relationship Id="rId1" Type="http://schemas.openxmlformats.org/officeDocument/2006/relationships/slideLayout" Target="../slideLayouts/slideLayout7.xml"/><Relationship Id="rId6" Type="http://schemas.openxmlformats.org/officeDocument/2006/relationships/chart" Target="../charts/chart39.xml"/><Relationship Id="rId5" Type="http://schemas.openxmlformats.org/officeDocument/2006/relationships/image" Target="../media/image17.jpeg"/><Relationship Id="rId4" Type="http://schemas.openxmlformats.org/officeDocument/2006/relationships/image" Target="../media/image16.jpeg"/></Relationships>
</file>

<file path=ppt/slides/_rels/slide3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 Id="rId6" Type="http://schemas.openxmlformats.org/officeDocument/2006/relationships/chart" Target="../charts/chart41.xml"/><Relationship Id="rId5" Type="http://schemas.openxmlformats.org/officeDocument/2006/relationships/chart" Target="../charts/chart40.xml"/><Relationship Id="rId4" Type="http://schemas.openxmlformats.org/officeDocument/2006/relationships/image" Target="../media/image20.jpeg"/></Relationships>
</file>

<file path=ppt/slides/_rels/slide33.xml.rels><?xml version="1.0" encoding="UTF-8" standalone="yes"?>
<Relationships xmlns="http://schemas.openxmlformats.org/package/2006/relationships"><Relationship Id="rId3" Type="http://schemas.openxmlformats.org/officeDocument/2006/relationships/chart" Target="../charts/chart43.xml"/><Relationship Id="rId2" Type="http://schemas.openxmlformats.org/officeDocument/2006/relationships/chart" Target="../charts/chart42.xml"/><Relationship Id="rId1" Type="http://schemas.openxmlformats.org/officeDocument/2006/relationships/slideLayout" Target="../slideLayouts/slideLayout7.xml"/><Relationship Id="rId4" Type="http://schemas.openxmlformats.org/officeDocument/2006/relationships/chart" Target="../charts/chart4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chart" Target="../charts/chart45.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42.xml.rels><?xml version="1.0" encoding="UTF-8" standalone="yes"?>
<Relationships xmlns="http://schemas.openxmlformats.org/package/2006/relationships"><Relationship Id="rId2" Type="http://schemas.openxmlformats.org/officeDocument/2006/relationships/chart" Target="../charts/chart46.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7.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9.xml"/><Relationship Id="rId7" Type="http://schemas.openxmlformats.org/officeDocument/2006/relationships/chart" Target="../charts/chart47.xml"/><Relationship Id="rId2" Type="http://schemas.openxmlformats.org/officeDocument/2006/relationships/diagramData" Target="../diagrams/data9.xml"/><Relationship Id="rId1" Type="http://schemas.openxmlformats.org/officeDocument/2006/relationships/slideLayout" Target="../slideLayouts/slideLayout7.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45.xml.rels><?xml version="1.0" encoding="UTF-8" standalone="yes"?>
<Relationships xmlns="http://schemas.openxmlformats.org/package/2006/relationships"><Relationship Id="rId2" Type="http://schemas.openxmlformats.org/officeDocument/2006/relationships/chart" Target="../charts/chart48.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chart" Target="../charts/chart50.xml"/><Relationship Id="rId2" Type="http://schemas.openxmlformats.org/officeDocument/2006/relationships/chart" Target="../charts/chart49.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chart" Target="../charts/chart51.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chart" Target="../charts/chart53.xml"/><Relationship Id="rId2" Type="http://schemas.openxmlformats.org/officeDocument/2006/relationships/chart" Target="../charts/chart52.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7.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7.xml"/><Relationship Id="rId4" Type="http://schemas.openxmlformats.org/officeDocument/2006/relationships/chart" Target="../charts/chart4.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7.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51.xml.rels><?xml version="1.0" encoding="UTF-8" standalone="yes"?>
<Relationships xmlns="http://schemas.openxmlformats.org/package/2006/relationships"><Relationship Id="rId3" Type="http://schemas.openxmlformats.org/officeDocument/2006/relationships/chart" Target="../charts/chart55.xml"/><Relationship Id="rId2" Type="http://schemas.openxmlformats.org/officeDocument/2006/relationships/chart" Target="../charts/chart54.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7.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53.xml.rels><?xml version="1.0" encoding="UTF-8" standalone="yes"?>
<Relationships xmlns="http://schemas.openxmlformats.org/package/2006/relationships"><Relationship Id="rId8" Type="http://schemas.openxmlformats.org/officeDocument/2006/relationships/diagramLayout" Target="../diagrams/layout14.xml"/><Relationship Id="rId13" Type="http://schemas.openxmlformats.org/officeDocument/2006/relationships/diagramLayout" Target="../diagrams/layout15.xml"/><Relationship Id="rId18" Type="http://schemas.openxmlformats.org/officeDocument/2006/relationships/diagramLayout" Target="../diagrams/layout16.xml"/><Relationship Id="rId3" Type="http://schemas.openxmlformats.org/officeDocument/2006/relationships/diagramLayout" Target="../diagrams/layout13.xml"/><Relationship Id="rId21" Type="http://schemas.microsoft.com/office/2007/relationships/diagramDrawing" Target="../diagrams/drawing16.xml"/><Relationship Id="rId7" Type="http://schemas.openxmlformats.org/officeDocument/2006/relationships/diagramData" Target="../diagrams/data14.xml"/><Relationship Id="rId12" Type="http://schemas.openxmlformats.org/officeDocument/2006/relationships/diagramData" Target="../diagrams/data15.xml"/><Relationship Id="rId17" Type="http://schemas.openxmlformats.org/officeDocument/2006/relationships/diagramData" Target="../diagrams/data16.xml"/><Relationship Id="rId2" Type="http://schemas.openxmlformats.org/officeDocument/2006/relationships/diagramData" Target="../diagrams/data13.xml"/><Relationship Id="rId16" Type="http://schemas.microsoft.com/office/2007/relationships/diagramDrawing" Target="../diagrams/drawing15.xml"/><Relationship Id="rId20" Type="http://schemas.openxmlformats.org/officeDocument/2006/relationships/diagramColors" Target="../diagrams/colors16.xml"/><Relationship Id="rId1" Type="http://schemas.openxmlformats.org/officeDocument/2006/relationships/slideLayout" Target="../slideLayouts/slideLayout7.xml"/><Relationship Id="rId6" Type="http://schemas.microsoft.com/office/2007/relationships/diagramDrawing" Target="../diagrams/drawing13.xml"/><Relationship Id="rId11" Type="http://schemas.microsoft.com/office/2007/relationships/diagramDrawing" Target="../diagrams/drawing14.xml"/><Relationship Id="rId5" Type="http://schemas.openxmlformats.org/officeDocument/2006/relationships/diagramColors" Target="../diagrams/colors13.xml"/><Relationship Id="rId15" Type="http://schemas.openxmlformats.org/officeDocument/2006/relationships/diagramColors" Target="../diagrams/colors15.xml"/><Relationship Id="rId10" Type="http://schemas.openxmlformats.org/officeDocument/2006/relationships/diagramColors" Target="../diagrams/colors14.xml"/><Relationship Id="rId19" Type="http://schemas.openxmlformats.org/officeDocument/2006/relationships/diagramQuickStyle" Target="../diagrams/quickStyle16.xml"/><Relationship Id="rId4" Type="http://schemas.openxmlformats.org/officeDocument/2006/relationships/diagramQuickStyle" Target="../diagrams/quickStyle13.xml"/><Relationship Id="rId9" Type="http://schemas.openxmlformats.org/officeDocument/2006/relationships/diagramQuickStyle" Target="../diagrams/quickStyle14.xml"/><Relationship Id="rId14" Type="http://schemas.openxmlformats.org/officeDocument/2006/relationships/diagramQuickStyle" Target="../diagrams/quickStyle15.xml"/></Relationships>
</file>

<file path=ppt/slides/_rels/slide54.xml.rels><?xml version="1.0" encoding="UTF-8" standalone="yes"?>
<Relationships xmlns="http://schemas.openxmlformats.org/package/2006/relationships"><Relationship Id="rId2" Type="http://schemas.openxmlformats.org/officeDocument/2006/relationships/chart" Target="../charts/chart56.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7.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56.xml.rels><?xml version="1.0" encoding="UTF-8" standalone="yes"?>
<Relationships xmlns="http://schemas.openxmlformats.org/package/2006/relationships"><Relationship Id="rId8" Type="http://schemas.openxmlformats.org/officeDocument/2006/relationships/diagramLayout" Target="../diagrams/layout19.xml"/><Relationship Id="rId13" Type="http://schemas.openxmlformats.org/officeDocument/2006/relationships/diagramLayout" Target="../diagrams/layout20.xml"/><Relationship Id="rId3" Type="http://schemas.openxmlformats.org/officeDocument/2006/relationships/diagramLayout" Target="../diagrams/layout18.xml"/><Relationship Id="rId7" Type="http://schemas.openxmlformats.org/officeDocument/2006/relationships/diagramData" Target="../diagrams/data19.xml"/><Relationship Id="rId12" Type="http://schemas.openxmlformats.org/officeDocument/2006/relationships/diagramData" Target="../diagrams/data20.xml"/><Relationship Id="rId2" Type="http://schemas.openxmlformats.org/officeDocument/2006/relationships/diagramData" Target="../diagrams/data18.xml"/><Relationship Id="rId16" Type="http://schemas.microsoft.com/office/2007/relationships/diagramDrawing" Target="../diagrams/drawing20.xml"/><Relationship Id="rId1" Type="http://schemas.openxmlformats.org/officeDocument/2006/relationships/slideLayout" Target="../slideLayouts/slideLayout7.xml"/><Relationship Id="rId6" Type="http://schemas.microsoft.com/office/2007/relationships/diagramDrawing" Target="../diagrams/drawing18.xml"/><Relationship Id="rId11" Type="http://schemas.microsoft.com/office/2007/relationships/diagramDrawing" Target="../diagrams/drawing19.xml"/><Relationship Id="rId5" Type="http://schemas.openxmlformats.org/officeDocument/2006/relationships/diagramColors" Target="../diagrams/colors18.xml"/><Relationship Id="rId15" Type="http://schemas.openxmlformats.org/officeDocument/2006/relationships/diagramColors" Target="../diagrams/colors20.xml"/><Relationship Id="rId10" Type="http://schemas.openxmlformats.org/officeDocument/2006/relationships/diagramColors" Target="../diagrams/colors19.xml"/><Relationship Id="rId4" Type="http://schemas.openxmlformats.org/officeDocument/2006/relationships/diagramQuickStyle" Target="../diagrams/quickStyle18.xml"/><Relationship Id="rId9" Type="http://schemas.openxmlformats.org/officeDocument/2006/relationships/diagramQuickStyle" Target="../diagrams/quickStyle19.xml"/><Relationship Id="rId14" Type="http://schemas.openxmlformats.org/officeDocument/2006/relationships/diagramQuickStyle" Target="../diagrams/quickStyle20.xml"/></Relationships>
</file>

<file path=ppt/slides/_rels/slide57.xml.rels><?xml version="1.0" encoding="UTF-8" standalone="yes"?>
<Relationships xmlns="http://schemas.openxmlformats.org/package/2006/relationships"><Relationship Id="rId3" Type="http://schemas.openxmlformats.org/officeDocument/2006/relationships/chart" Target="../charts/chart58.xml"/><Relationship Id="rId2" Type="http://schemas.openxmlformats.org/officeDocument/2006/relationships/chart" Target="../charts/chart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7.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59.xml.rels><?xml version="1.0" encoding="UTF-8" standalone="yes"?>
<Relationships xmlns="http://schemas.openxmlformats.org/package/2006/relationships"><Relationship Id="rId3" Type="http://schemas.openxmlformats.org/officeDocument/2006/relationships/chart" Target="../charts/chart60.xml"/><Relationship Id="rId2" Type="http://schemas.openxmlformats.org/officeDocument/2006/relationships/chart" Target="../charts/chart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7.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61.xml.rels><?xml version="1.0" encoding="UTF-8" standalone="yes"?>
<Relationships xmlns="http://schemas.openxmlformats.org/package/2006/relationships"><Relationship Id="rId3" Type="http://schemas.openxmlformats.org/officeDocument/2006/relationships/chart" Target="../charts/chart62.xml"/><Relationship Id="rId2" Type="http://schemas.openxmlformats.org/officeDocument/2006/relationships/chart" Target="../charts/chart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7.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63.xml.rels><?xml version="1.0" encoding="UTF-8" standalone="yes"?>
<Relationships xmlns="http://schemas.openxmlformats.org/package/2006/relationships"><Relationship Id="rId3" Type="http://schemas.openxmlformats.org/officeDocument/2006/relationships/diagramLayout" Target="../diagrams/layout24.xml"/><Relationship Id="rId2" Type="http://schemas.openxmlformats.org/officeDocument/2006/relationships/diagramData" Target="../diagrams/data24.xml"/><Relationship Id="rId1" Type="http://schemas.openxmlformats.org/officeDocument/2006/relationships/slideLayout" Target="../slideLayouts/slideLayout7.xml"/><Relationship Id="rId6" Type="http://schemas.microsoft.com/office/2007/relationships/diagramDrawing" Target="../diagrams/drawing24.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diagramLayout" Target="../diagrams/layout25.xml"/><Relationship Id="rId2" Type="http://schemas.openxmlformats.org/officeDocument/2006/relationships/diagramData" Target="../diagrams/data25.xml"/><Relationship Id="rId1" Type="http://schemas.openxmlformats.org/officeDocument/2006/relationships/slideLayout" Target="../slideLayouts/slideLayout7.xml"/><Relationship Id="rId6" Type="http://schemas.microsoft.com/office/2007/relationships/diagramDrawing" Target="../diagrams/drawing25.xml"/><Relationship Id="rId5" Type="http://schemas.openxmlformats.org/officeDocument/2006/relationships/diagramColors" Target="../diagrams/colors25.xml"/><Relationship Id="rId4" Type="http://schemas.openxmlformats.org/officeDocument/2006/relationships/diagramQuickStyle" Target="../diagrams/quickStyle25.xml"/></Relationships>
</file>

<file path=ppt/slides/_rels/slide66.xml.rels><?xml version="1.0" encoding="UTF-8" standalone="yes"?>
<Relationships xmlns="http://schemas.openxmlformats.org/package/2006/relationships"><Relationship Id="rId3" Type="http://schemas.openxmlformats.org/officeDocument/2006/relationships/chart" Target="../charts/chart64.xml"/><Relationship Id="rId2" Type="http://schemas.openxmlformats.org/officeDocument/2006/relationships/chart" Target="../charts/chart63.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chart" Target="../charts/chart65.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chart" Target="../charts/chart67.xml"/><Relationship Id="rId2" Type="http://schemas.openxmlformats.org/officeDocument/2006/relationships/chart" Target="../charts/chart66.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chart" Target="../charts/chart69.xml"/><Relationship Id="rId2" Type="http://schemas.openxmlformats.org/officeDocument/2006/relationships/chart" Target="../charts/chart68.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chart" Target="../charts/chart71.xml"/><Relationship Id="rId2" Type="http://schemas.openxmlformats.org/officeDocument/2006/relationships/chart" Target="../charts/chart7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chart" Target="../charts/chart73.xml"/><Relationship Id="rId2" Type="http://schemas.openxmlformats.org/officeDocument/2006/relationships/chart" Target="../charts/chart72.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8" Type="http://schemas.openxmlformats.org/officeDocument/2006/relationships/diagramLayout" Target="../diagrams/layout27.xml"/><Relationship Id="rId13" Type="http://schemas.openxmlformats.org/officeDocument/2006/relationships/diagramLayout" Target="../diagrams/layout28.xml"/><Relationship Id="rId18" Type="http://schemas.openxmlformats.org/officeDocument/2006/relationships/diagramLayout" Target="../diagrams/layout29.xml"/><Relationship Id="rId3" Type="http://schemas.openxmlformats.org/officeDocument/2006/relationships/diagramLayout" Target="../diagrams/layout26.xml"/><Relationship Id="rId21" Type="http://schemas.microsoft.com/office/2007/relationships/diagramDrawing" Target="../diagrams/drawing29.xml"/><Relationship Id="rId7" Type="http://schemas.openxmlformats.org/officeDocument/2006/relationships/diagramData" Target="../diagrams/data27.xml"/><Relationship Id="rId12" Type="http://schemas.openxmlformats.org/officeDocument/2006/relationships/diagramData" Target="../diagrams/data28.xml"/><Relationship Id="rId17" Type="http://schemas.openxmlformats.org/officeDocument/2006/relationships/diagramData" Target="../diagrams/data29.xml"/><Relationship Id="rId2" Type="http://schemas.openxmlformats.org/officeDocument/2006/relationships/diagramData" Target="../diagrams/data26.xml"/><Relationship Id="rId16" Type="http://schemas.microsoft.com/office/2007/relationships/diagramDrawing" Target="../diagrams/drawing28.xml"/><Relationship Id="rId20" Type="http://schemas.openxmlformats.org/officeDocument/2006/relationships/diagramColors" Target="../diagrams/colors29.xml"/><Relationship Id="rId1" Type="http://schemas.openxmlformats.org/officeDocument/2006/relationships/slideLayout" Target="../slideLayouts/slideLayout7.xml"/><Relationship Id="rId6" Type="http://schemas.microsoft.com/office/2007/relationships/diagramDrawing" Target="../diagrams/drawing26.xml"/><Relationship Id="rId11" Type="http://schemas.microsoft.com/office/2007/relationships/diagramDrawing" Target="../diagrams/drawing27.xml"/><Relationship Id="rId5" Type="http://schemas.openxmlformats.org/officeDocument/2006/relationships/diagramColors" Target="../diagrams/colors26.xml"/><Relationship Id="rId15" Type="http://schemas.openxmlformats.org/officeDocument/2006/relationships/diagramColors" Target="../diagrams/colors28.xml"/><Relationship Id="rId10" Type="http://schemas.openxmlformats.org/officeDocument/2006/relationships/diagramColors" Target="../diagrams/colors27.xml"/><Relationship Id="rId19" Type="http://schemas.openxmlformats.org/officeDocument/2006/relationships/diagramQuickStyle" Target="../diagrams/quickStyle29.xml"/><Relationship Id="rId4" Type="http://schemas.openxmlformats.org/officeDocument/2006/relationships/diagramQuickStyle" Target="../diagrams/quickStyle26.xml"/><Relationship Id="rId9" Type="http://schemas.openxmlformats.org/officeDocument/2006/relationships/diagramQuickStyle" Target="../diagrams/quickStyle27.xml"/><Relationship Id="rId14" Type="http://schemas.openxmlformats.org/officeDocument/2006/relationships/diagramQuickStyle" Target="../diagrams/quickStyle28.xml"/></Relationships>
</file>

<file path=ppt/slides/_rels/slide73.xml.rels><?xml version="1.0" encoding="UTF-8" standalone="yes"?>
<Relationships xmlns="http://schemas.openxmlformats.org/package/2006/relationships"><Relationship Id="rId3" Type="http://schemas.openxmlformats.org/officeDocument/2006/relationships/diagramLayout" Target="../diagrams/layout30.xml"/><Relationship Id="rId2" Type="http://schemas.openxmlformats.org/officeDocument/2006/relationships/diagramData" Target="../diagrams/data30.xml"/><Relationship Id="rId1" Type="http://schemas.openxmlformats.org/officeDocument/2006/relationships/slideLayout" Target="../slideLayouts/slideLayout7.xml"/><Relationship Id="rId6" Type="http://schemas.microsoft.com/office/2007/relationships/diagramDrawing" Target="../diagrams/drawing30.xml"/><Relationship Id="rId5" Type="http://schemas.openxmlformats.org/officeDocument/2006/relationships/diagramColors" Target="../diagrams/colors30.xml"/><Relationship Id="rId4" Type="http://schemas.openxmlformats.org/officeDocument/2006/relationships/diagramQuickStyle" Target="../diagrams/quickStyle30.xml"/></Relationships>
</file>

<file path=ppt/slides/_rels/slide74.xml.rels><?xml version="1.0" encoding="UTF-8" standalone="yes"?>
<Relationships xmlns="http://schemas.openxmlformats.org/package/2006/relationships"><Relationship Id="rId8" Type="http://schemas.openxmlformats.org/officeDocument/2006/relationships/diagramLayout" Target="../diagrams/layout32.xml"/><Relationship Id="rId3" Type="http://schemas.openxmlformats.org/officeDocument/2006/relationships/diagramLayout" Target="../diagrams/layout31.xml"/><Relationship Id="rId7" Type="http://schemas.openxmlformats.org/officeDocument/2006/relationships/diagramData" Target="../diagrams/data32.xml"/><Relationship Id="rId2" Type="http://schemas.openxmlformats.org/officeDocument/2006/relationships/diagramData" Target="../diagrams/data31.xml"/><Relationship Id="rId1" Type="http://schemas.openxmlformats.org/officeDocument/2006/relationships/slideLayout" Target="../slideLayouts/slideLayout7.xml"/><Relationship Id="rId6" Type="http://schemas.microsoft.com/office/2007/relationships/diagramDrawing" Target="../diagrams/drawing31.xml"/><Relationship Id="rId11" Type="http://schemas.microsoft.com/office/2007/relationships/diagramDrawing" Target="../diagrams/drawing32.xml"/><Relationship Id="rId5" Type="http://schemas.openxmlformats.org/officeDocument/2006/relationships/diagramColors" Target="../diagrams/colors31.xml"/><Relationship Id="rId10" Type="http://schemas.openxmlformats.org/officeDocument/2006/relationships/diagramColors" Target="../diagrams/colors32.xml"/><Relationship Id="rId4" Type="http://schemas.openxmlformats.org/officeDocument/2006/relationships/diagramQuickStyle" Target="../diagrams/quickStyle31.xml"/><Relationship Id="rId9" Type="http://schemas.openxmlformats.org/officeDocument/2006/relationships/diagramQuickStyle" Target="../diagrams/quickStyle32.xml"/></Relationships>
</file>

<file path=ppt/slides/_rels/slide7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diagramLayout" Target="../diagrams/layout33.xml"/><Relationship Id="rId2" Type="http://schemas.openxmlformats.org/officeDocument/2006/relationships/diagramData" Target="../diagrams/data33.xml"/><Relationship Id="rId1" Type="http://schemas.openxmlformats.org/officeDocument/2006/relationships/slideLayout" Target="../slideLayouts/slideLayout7.xml"/><Relationship Id="rId6" Type="http://schemas.microsoft.com/office/2007/relationships/diagramDrawing" Target="../diagrams/drawing33.xml"/><Relationship Id="rId5" Type="http://schemas.openxmlformats.org/officeDocument/2006/relationships/diagramColors" Target="../diagrams/colors33.xml"/><Relationship Id="rId4" Type="http://schemas.openxmlformats.org/officeDocument/2006/relationships/diagramQuickStyle" Target="../diagrams/quickStyle33.xml"/></Relationships>
</file>

<file path=ppt/slides/_rels/slide85.xml.rels><?xml version="1.0" encoding="UTF-8" standalone="yes"?>
<Relationships xmlns="http://schemas.openxmlformats.org/package/2006/relationships"><Relationship Id="rId3" Type="http://schemas.openxmlformats.org/officeDocument/2006/relationships/hyperlink" Target="http://nevelysk.sakhalin.gov.ru/open_budget/2019/godovoy-otchet-ob-ispolnenii-byudzheta/" TargetMode="External"/><Relationship Id="rId2" Type="http://schemas.openxmlformats.org/officeDocument/2006/relationships/hyperlink" Target="mailto:nevelsk@fu.adm.sakhalin.ru"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7.xml"/><Relationship Id="rId5" Type="http://schemas.openxmlformats.org/officeDocument/2006/relationships/chart" Target="../charts/chart12.xml"/><Relationship Id="rId4" Type="http://schemas.openxmlformats.org/officeDocument/2006/relationships/chart" Target="../charts/char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1520" y="908720"/>
            <a:ext cx="8712968" cy="5601533"/>
          </a:xfrm>
          <a:prstGeom prst="rect">
            <a:avLst/>
          </a:prstGeom>
          <a:noFill/>
        </p:spPr>
        <p:txBody>
          <a:bodyPr wrap="square" rtlCol="0">
            <a:spAutoFit/>
          </a:bodyPr>
          <a:lstStyle/>
          <a:p>
            <a:pPr algn="ctr"/>
            <a:r>
              <a:rPr lang="ru-RU" sz="2000" b="1" dirty="0">
                <a:latin typeface="Times New Roman" panose="02020603050405020304" pitchFamily="18" charset="0"/>
                <a:cs typeface="Times New Roman" panose="02020603050405020304" pitchFamily="18" charset="0"/>
              </a:rPr>
              <a:t>Муниципальное образование «Невельский городской округ»</a:t>
            </a:r>
          </a:p>
          <a:p>
            <a:pPr algn="ctr"/>
            <a:r>
              <a:rPr lang="ru-RU" sz="3600" b="1" dirty="0"/>
              <a:t> </a:t>
            </a:r>
          </a:p>
          <a:p>
            <a:pPr algn="ctr"/>
            <a:endParaRPr lang="ru-RU" sz="3200" b="1" dirty="0" smtClean="0">
              <a:latin typeface="Times New Roman" panose="02020603050405020304" pitchFamily="18" charset="0"/>
              <a:cs typeface="Times New Roman" panose="02020603050405020304" pitchFamily="18" charset="0"/>
            </a:endParaRPr>
          </a:p>
          <a:p>
            <a:pPr algn="ctr"/>
            <a:r>
              <a:rPr lang="ru-RU" sz="3200" b="1" dirty="0" smtClean="0">
                <a:latin typeface="Times New Roman" panose="02020603050405020304" pitchFamily="18" charset="0"/>
                <a:cs typeface="Times New Roman" panose="02020603050405020304" pitchFamily="18" charset="0"/>
              </a:rPr>
              <a:t>БЮДЖЕТ </a:t>
            </a:r>
            <a:r>
              <a:rPr lang="ru-RU" sz="3200" b="1" dirty="0">
                <a:latin typeface="Times New Roman" panose="02020603050405020304" pitchFamily="18" charset="0"/>
                <a:cs typeface="Times New Roman" panose="02020603050405020304" pitchFamily="18" charset="0"/>
              </a:rPr>
              <a:t>ДЛЯ ГРАЖДАН</a:t>
            </a:r>
          </a:p>
          <a:p>
            <a:pPr algn="ctr"/>
            <a:endParaRPr lang="ru-RU" sz="2800" b="1" dirty="0" smtClean="0">
              <a:latin typeface="Times New Roman" panose="02020603050405020304" pitchFamily="18" charset="0"/>
              <a:cs typeface="Times New Roman" panose="02020603050405020304" pitchFamily="18" charset="0"/>
            </a:endParaRPr>
          </a:p>
          <a:p>
            <a:pPr algn="ctr"/>
            <a:r>
              <a:rPr lang="ru-RU" sz="2600" b="1" dirty="0" smtClean="0">
                <a:latin typeface="Times New Roman" panose="02020603050405020304" pitchFamily="18" charset="0"/>
                <a:cs typeface="Times New Roman" panose="02020603050405020304" pitchFamily="18" charset="0"/>
              </a:rPr>
              <a:t>к </a:t>
            </a:r>
            <a:r>
              <a:rPr lang="ru-RU" sz="2600" b="1" dirty="0">
                <a:latin typeface="Times New Roman" panose="02020603050405020304" pitchFamily="18" charset="0"/>
                <a:cs typeface="Times New Roman" panose="02020603050405020304" pitchFamily="18" charset="0"/>
              </a:rPr>
              <a:t>решению Собрания Невельского </a:t>
            </a:r>
            <a:r>
              <a:rPr lang="ru-RU" sz="2600" b="1" dirty="0" smtClean="0">
                <a:latin typeface="Times New Roman" panose="02020603050405020304" pitchFamily="18" charset="0"/>
                <a:cs typeface="Times New Roman" panose="02020603050405020304" pitchFamily="18" charset="0"/>
              </a:rPr>
              <a:t>городского округа «Об исполнении местного бюджета Невельского городского округа за 2019 год»</a:t>
            </a:r>
          </a:p>
          <a:p>
            <a:pPr algn="ctr"/>
            <a:r>
              <a:rPr lang="ru-RU" sz="3600" b="1" dirty="0">
                <a:latin typeface="Times New Roman" panose="02020603050405020304" pitchFamily="18" charset="0"/>
                <a:cs typeface="Times New Roman" panose="02020603050405020304" pitchFamily="18" charset="0"/>
              </a:rPr>
              <a:t> </a:t>
            </a:r>
          </a:p>
          <a:p>
            <a:pPr algn="ctr"/>
            <a:endParaRPr lang="ru-RU" sz="2400" b="1" dirty="0" smtClean="0">
              <a:latin typeface="Times New Roman" panose="02020603050405020304" pitchFamily="18" charset="0"/>
              <a:cs typeface="Times New Roman" panose="02020603050405020304" pitchFamily="18" charset="0"/>
            </a:endParaRPr>
          </a:p>
          <a:p>
            <a:pPr algn="ctr"/>
            <a:endParaRPr lang="ru-RU" sz="2400" b="1" dirty="0" smtClean="0">
              <a:latin typeface="Times New Roman" panose="02020603050405020304" pitchFamily="18" charset="0"/>
              <a:cs typeface="Times New Roman" panose="02020603050405020304" pitchFamily="18" charset="0"/>
            </a:endParaRPr>
          </a:p>
          <a:p>
            <a:pPr algn="ctr"/>
            <a:endParaRPr lang="ru-RU" sz="2400" b="1" dirty="0">
              <a:latin typeface="Times New Roman" panose="02020603050405020304" pitchFamily="18" charset="0"/>
              <a:cs typeface="Times New Roman" panose="02020603050405020304" pitchFamily="18" charset="0"/>
            </a:endParaRPr>
          </a:p>
          <a:p>
            <a:pPr algn="ctr"/>
            <a:r>
              <a:rPr lang="ru-RU" sz="2400" b="1" dirty="0" smtClean="0">
                <a:latin typeface="Times New Roman" panose="02020603050405020304" pitchFamily="18" charset="0"/>
                <a:cs typeface="Times New Roman" panose="02020603050405020304" pitchFamily="18" charset="0"/>
              </a:rPr>
              <a:t>г</a:t>
            </a:r>
            <a:r>
              <a:rPr lang="ru-RU" sz="2400" b="1" dirty="0">
                <a:latin typeface="Times New Roman" panose="02020603050405020304" pitchFamily="18" charset="0"/>
                <a:cs typeface="Times New Roman" panose="02020603050405020304" pitchFamily="18" charset="0"/>
              </a:rPr>
              <a:t>. Невельск, </a:t>
            </a:r>
            <a:r>
              <a:rPr lang="ru-RU" sz="2400" b="1" dirty="0" smtClean="0">
                <a:latin typeface="Times New Roman" panose="02020603050405020304" pitchFamily="18" charset="0"/>
                <a:cs typeface="Times New Roman" panose="02020603050405020304" pitchFamily="18" charset="0"/>
              </a:rPr>
              <a:t>2020г</a:t>
            </a:r>
            <a:r>
              <a:rPr lang="ru-RU" sz="2400" b="1"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06093916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544" y="3717032"/>
            <a:ext cx="8208912" cy="369332"/>
          </a:xfrm>
          <a:prstGeom prst="rect">
            <a:avLst/>
          </a:prstGeom>
          <a:ln/>
        </p:spPr>
        <p:style>
          <a:lnRef idx="1">
            <a:schemeClr val="accent6"/>
          </a:lnRef>
          <a:fillRef idx="2">
            <a:schemeClr val="accent6"/>
          </a:fillRef>
          <a:effectRef idx="1">
            <a:schemeClr val="accent6"/>
          </a:effectRef>
          <a:fontRef idx="minor">
            <a:schemeClr val="dk1"/>
          </a:fontRef>
        </p:style>
        <p:txBody>
          <a:bodyPr wrap="square">
            <a:spAutoFit/>
          </a:bodyPr>
          <a:lstStyle/>
          <a:p>
            <a:pPr algn="ctr"/>
            <a:r>
              <a:rPr lang="ru-RU" b="1" dirty="0"/>
              <a:t>Основные направления бюджетной политики на </a:t>
            </a:r>
            <a:r>
              <a:rPr lang="ru-RU" b="1" dirty="0" smtClean="0"/>
              <a:t>2019-2021 годы:</a:t>
            </a:r>
            <a:endParaRPr lang="ru-RU" b="1" dirty="0"/>
          </a:p>
        </p:txBody>
      </p:sp>
      <p:grpSp>
        <p:nvGrpSpPr>
          <p:cNvPr id="4" name="Группа 3"/>
          <p:cNvGrpSpPr/>
          <p:nvPr/>
        </p:nvGrpSpPr>
        <p:grpSpPr>
          <a:xfrm>
            <a:off x="539552" y="332656"/>
            <a:ext cx="7776864" cy="3069850"/>
            <a:chOff x="514772" y="1052736"/>
            <a:chExt cx="8064896" cy="3069850"/>
          </a:xfrm>
        </p:grpSpPr>
        <p:sp>
          <p:nvSpPr>
            <p:cNvPr id="5" name="Прямоугольник 4"/>
            <p:cNvSpPr/>
            <p:nvPr/>
          </p:nvSpPr>
          <p:spPr>
            <a:xfrm>
              <a:off x="514772" y="1052736"/>
              <a:ext cx="8064895" cy="369332"/>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pPr algn="ctr"/>
              <a:r>
                <a:rPr lang="ru-RU" b="1" dirty="0">
                  <a:solidFill>
                    <a:schemeClr val="bg1"/>
                  </a:solidFill>
                </a:rPr>
                <a:t>Составление проекта местного бюджета основывается на</a:t>
              </a:r>
              <a:endParaRPr lang="ru-RU" dirty="0">
                <a:solidFill>
                  <a:schemeClr val="bg1"/>
                </a:solidFill>
              </a:endParaRPr>
            </a:p>
          </p:txBody>
        </p:sp>
        <p:sp>
          <p:nvSpPr>
            <p:cNvPr id="6" name="Стрелка вниз 2"/>
            <p:cNvSpPr>
              <a:spLocks noChangeArrowheads="1"/>
            </p:cNvSpPr>
            <p:nvPr/>
          </p:nvSpPr>
          <p:spPr bwMode="auto">
            <a:xfrm>
              <a:off x="4427626" y="1676313"/>
              <a:ext cx="484188" cy="657270"/>
            </a:xfrm>
            <a:prstGeom prst="downArrow">
              <a:avLst>
                <a:gd name="adj1" fmla="val 50000"/>
                <a:gd name="adj2" fmla="val 50105"/>
              </a:avLst>
            </a:prstGeom>
            <a:ln>
              <a:headEnd/>
              <a:tailEn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anchor="ctr" anchorCtr="0" compatLnSpc="1">
              <a:prstTxWarp prst="textNoShape">
                <a:avLst/>
              </a:prstTxWarp>
            </a:bodyPr>
            <a:lstStyle/>
            <a:p>
              <a:endParaRPr lang="ru-RU"/>
            </a:p>
          </p:txBody>
        </p:sp>
        <p:sp>
          <p:nvSpPr>
            <p:cNvPr id="7" name="Стрелка вниз 3"/>
            <p:cNvSpPr>
              <a:spLocks noChangeArrowheads="1"/>
            </p:cNvSpPr>
            <p:nvPr/>
          </p:nvSpPr>
          <p:spPr bwMode="auto">
            <a:xfrm rot="1159715">
              <a:off x="1532063" y="1581457"/>
              <a:ext cx="484188" cy="691482"/>
            </a:xfrm>
            <a:prstGeom prst="downArrow">
              <a:avLst>
                <a:gd name="adj1" fmla="val 50000"/>
                <a:gd name="adj2" fmla="val 50105"/>
              </a:avLst>
            </a:prstGeom>
            <a:ln>
              <a:headEnd/>
              <a:tailEn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anchor="ctr" anchorCtr="0" compatLnSpc="1">
              <a:prstTxWarp prst="textNoShape">
                <a:avLst/>
              </a:prstTxWarp>
            </a:bodyPr>
            <a:lstStyle/>
            <a:p>
              <a:endParaRPr lang="ru-RU"/>
            </a:p>
          </p:txBody>
        </p:sp>
        <p:sp>
          <p:nvSpPr>
            <p:cNvPr id="8" name="Стрелка вниз 4"/>
            <p:cNvSpPr>
              <a:spLocks noChangeArrowheads="1"/>
            </p:cNvSpPr>
            <p:nvPr/>
          </p:nvSpPr>
          <p:spPr bwMode="auto">
            <a:xfrm rot="-1793588">
              <a:off x="7169706" y="1564686"/>
              <a:ext cx="484188" cy="679852"/>
            </a:xfrm>
            <a:prstGeom prst="downArrow">
              <a:avLst>
                <a:gd name="adj1" fmla="val 50000"/>
                <a:gd name="adj2" fmla="val 50024"/>
              </a:avLst>
            </a:prstGeom>
            <a:ln>
              <a:headEnd/>
              <a:tailEn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anchor="ctr" anchorCtr="0" compatLnSpc="1">
              <a:prstTxWarp prst="textNoShape">
                <a:avLst/>
              </a:prstTxWarp>
            </a:bodyPr>
            <a:lstStyle/>
            <a:p>
              <a:endParaRPr lang="ru-RU"/>
            </a:p>
          </p:txBody>
        </p:sp>
        <p:sp>
          <p:nvSpPr>
            <p:cNvPr id="9" name="Прямоугольник 8"/>
            <p:cNvSpPr/>
            <p:nvPr/>
          </p:nvSpPr>
          <p:spPr>
            <a:xfrm>
              <a:off x="514772" y="2368260"/>
              <a:ext cx="1944216" cy="1477328"/>
            </a:xfrm>
            <a:prstGeom prst="rect">
              <a:avLst/>
            </a:prstGeom>
            <a:ln/>
          </p:spPr>
          <p:style>
            <a:lnRef idx="1">
              <a:schemeClr val="accent1"/>
            </a:lnRef>
            <a:fillRef idx="2">
              <a:schemeClr val="accent1"/>
            </a:fillRef>
            <a:effectRef idx="1">
              <a:schemeClr val="accent1"/>
            </a:effectRef>
            <a:fontRef idx="minor">
              <a:schemeClr val="dk1"/>
            </a:fontRef>
          </p:style>
          <p:txBody>
            <a:bodyPr wrap="square">
              <a:spAutoFit/>
            </a:bodyPr>
            <a:lstStyle/>
            <a:p>
              <a:pPr algn="ctr">
                <a:spcAft>
                  <a:spcPts val="0"/>
                </a:spcAft>
              </a:pPr>
              <a:r>
                <a:rPr lang="ru-RU" dirty="0"/>
                <a:t>Бюджетном послании Президента Российской Федерации</a:t>
              </a:r>
              <a:endParaRPr lang="ru-RU" sz="1000" dirty="0"/>
            </a:p>
          </p:txBody>
        </p:sp>
        <p:sp>
          <p:nvSpPr>
            <p:cNvPr id="10" name="Прямоугольник 9"/>
            <p:cNvSpPr/>
            <p:nvPr/>
          </p:nvSpPr>
          <p:spPr>
            <a:xfrm>
              <a:off x="3539108" y="2368260"/>
              <a:ext cx="2232248" cy="1754326"/>
            </a:xfrm>
            <a:prstGeom prst="rect">
              <a:avLst/>
            </a:prstGeom>
            <a:ln/>
          </p:spPr>
          <p:style>
            <a:lnRef idx="1">
              <a:schemeClr val="accent1"/>
            </a:lnRef>
            <a:fillRef idx="2">
              <a:schemeClr val="accent1"/>
            </a:fillRef>
            <a:effectRef idx="1">
              <a:schemeClr val="accent1"/>
            </a:effectRef>
            <a:fontRef idx="minor">
              <a:schemeClr val="dk1"/>
            </a:fontRef>
          </p:style>
          <p:txBody>
            <a:bodyPr wrap="square">
              <a:spAutoFit/>
            </a:bodyPr>
            <a:lstStyle/>
            <a:p>
              <a:pPr algn="ctr">
                <a:spcAft>
                  <a:spcPts val="0"/>
                </a:spcAft>
              </a:pPr>
              <a:r>
                <a:rPr lang="ru-RU" dirty="0"/>
                <a:t>Прогнозе социально-экономическом развитии муниципального образования</a:t>
              </a:r>
              <a:endParaRPr lang="ru-RU" sz="1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1" name="Прямоугольник 10"/>
            <p:cNvSpPr/>
            <p:nvPr/>
          </p:nvSpPr>
          <p:spPr>
            <a:xfrm>
              <a:off x="6563444" y="2368260"/>
              <a:ext cx="2016224" cy="1477328"/>
            </a:xfrm>
            <a:prstGeom prst="rect">
              <a:avLst/>
            </a:prstGeom>
            <a:ln/>
          </p:spPr>
          <p:style>
            <a:lnRef idx="1">
              <a:schemeClr val="accent1"/>
            </a:lnRef>
            <a:fillRef idx="2">
              <a:schemeClr val="accent1"/>
            </a:fillRef>
            <a:effectRef idx="1">
              <a:schemeClr val="accent1"/>
            </a:effectRef>
            <a:fontRef idx="minor">
              <a:schemeClr val="dk1"/>
            </a:fontRef>
          </p:style>
          <p:txBody>
            <a:bodyPr wrap="square">
              <a:spAutoFit/>
            </a:bodyPr>
            <a:lstStyle/>
            <a:p>
              <a:pPr algn="ctr">
                <a:spcAft>
                  <a:spcPts val="0"/>
                </a:spcAft>
              </a:pPr>
              <a:r>
                <a:rPr lang="ru-RU" dirty="0"/>
                <a:t>Основных направлениях бюджетной и налоговой политики</a:t>
              </a:r>
              <a:endParaRPr lang="ru-RU" sz="1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13" name="Номер слайда 12"/>
          <p:cNvSpPr>
            <a:spLocks noGrp="1"/>
          </p:cNvSpPr>
          <p:nvPr>
            <p:ph type="sldNum" sz="quarter" idx="12"/>
          </p:nvPr>
        </p:nvSpPr>
        <p:spPr/>
        <p:txBody>
          <a:bodyPr/>
          <a:lstStyle/>
          <a:p>
            <a:fld id="{B19B0651-EE4F-4900-A07F-96A6BFA9D0F0}" type="slidenum">
              <a:rPr lang="ru-RU" smtClean="0"/>
              <a:t>10</a:t>
            </a:fld>
            <a:endParaRPr lang="ru-RU"/>
          </a:p>
        </p:txBody>
      </p:sp>
      <p:sp>
        <p:nvSpPr>
          <p:cNvPr id="14" name="Объект 2"/>
          <p:cNvSpPr txBox="1">
            <a:spLocks/>
          </p:cNvSpPr>
          <p:nvPr/>
        </p:nvSpPr>
        <p:spPr>
          <a:xfrm>
            <a:off x="611560" y="4365104"/>
            <a:ext cx="8064896" cy="2232248"/>
          </a:xfrm>
          <a:prstGeom prst="rect">
            <a:avLst/>
          </a:prstGeom>
        </p:spPr>
        <p:style>
          <a:lnRef idx="0">
            <a:scrgbClr r="0" g="0" b="0"/>
          </a:lnRef>
          <a:fillRef idx="0">
            <a:scrgbClr r="0" g="0" b="0"/>
          </a:fillRef>
          <a:effectRef idx="0">
            <a:scrgbClr r="0" g="0" b="0"/>
          </a:effectRef>
          <a:fontRef idx="minor">
            <a:schemeClr val="lt1"/>
          </a:fontRef>
        </p:style>
        <p:txBody>
          <a:bodyPr>
            <a:noAutofit/>
          </a:bodyPr>
          <a:lst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lt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lt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lt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lt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lt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lt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lt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lt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lt1"/>
                </a:solidFill>
                <a:latin typeface="+mn-lt"/>
                <a:ea typeface="+mn-ea"/>
                <a:cs typeface="+mn-cs"/>
              </a:defRPr>
            </a:lvl9pPr>
            <a:extLst/>
          </a:lstStyle>
          <a:p>
            <a:pPr algn="just">
              <a:buFont typeface="Wingdings" panose="05000000000000000000" pitchFamily="2" charset="2"/>
              <a:buChar char="ü"/>
            </a:pPr>
            <a:r>
              <a:rPr lang="ru-RU" sz="1800" dirty="0" smtClean="0">
                <a:solidFill>
                  <a:schemeClr val="tx1"/>
                </a:solidFill>
              </a:rPr>
              <a:t>сбалансированность и устойчивость бюджетной системы</a:t>
            </a:r>
          </a:p>
          <a:p>
            <a:pPr algn="just">
              <a:buFont typeface="Wingdings" panose="05000000000000000000" pitchFamily="2" charset="2"/>
              <a:buChar char="ü"/>
            </a:pPr>
            <a:r>
              <a:rPr lang="ru-RU" sz="1800" dirty="0" smtClean="0">
                <a:solidFill>
                  <a:schemeClr val="tx1"/>
                </a:solidFill>
              </a:rPr>
              <a:t>безусловное исполнение расходных обязательств  бюджета муниципального образования «Невельский городской округ»</a:t>
            </a:r>
          </a:p>
          <a:p>
            <a:pPr algn="just">
              <a:buFont typeface="Wingdings" panose="05000000000000000000" pitchFamily="2" charset="2"/>
              <a:buChar char="ü"/>
            </a:pPr>
            <a:r>
              <a:rPr lang="ru-RU" sz="1800" dirty="0" smtClean="0">
                <a:solidFill>
                  <a:schemeClr val="tx1"/>
                </a:solidFill>
              </a:rPr>
              <a:t> увеличения поступления налоговых и неналоговых доходов</a:t>
            </a:r>
          </a:p>
          <a:p>
            <a:pPr algn="just">
              <a:buFont typeface="Wingdings" panose="05000000000000000000" pitchFamily="2" charset="2"/>
              <a:buChar char="ü"/>
            </a:pPr>
            <a:r>
              <a:rPr lang="ru-RU" sz="1800" dirty="0" smtClean="0">
                <a:solidFill>
                  <a:schemeClr val="tx1"/>
                </a:solidFill>
              </a:rPr>
              <a:t> повышение эффективности расходования бюджетных средств местного бюджета</a:t>
            </a:r>
            <a:endParaRPr lang="ru-RU" sz="1800" dirty="0">
              <a:solidFill>
                <a:schemeClr val="tx1"/>
              </a:solidFill>
            </a:endParaRPr>
          </a:p>
        </p:txBody>
      </p:sp>
    </p:spTree>
    <p:extLst>
      <p:ext uri="{BB962C8B-B14F-4D97-AF65-F5344CB8AC3E}">
        <p14:creationId xmlns:p14="http://schemas.microsoft.com/office/powerpoint/2010/main" val="186885408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179348"/>
            <a:ext cx="8496944" cy="369332"/>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smtClean="0">
                <a:solidFill>
                  <a:schemeClr val="tx1"/>
                </a:solidFill>
              </a:rPr>
              <a:t>ОСНОВНЫЕ ХАРАКТЕРИСТИКИ МЕСТНОГО БЮДЖЕТА В 2019 ГОДУ</a:t>
            </a:r>
          </a:p>
        </p:txBody>
      </p:sp>
      <p:graphicFrame>
        <p:nvGraphicFramePr>
          <p:cNvPr id="3" name="Диаграмма 2"/>
          <p:cNvGraphicFramePr/>
          <p:nvPr>
            <p:extLst>
              <p:ext uri="{D42A27DB-BD31-4B8C-83A1-F6EECF244321}">
                <p14:modId xmlns:p14="http://schemas.microsoft.com/office/powerpoint/2010/main" val="847974249"/>
              </p:ext>
            </p:extLst>
          </p:nvPr>
        </p:nvGraphicFramePr>
        <p:xfrm>
          <a:off x="467544" y="773996"/>
          <a:ext cx="8280920" cy="3231068"/>
        </p:xfrm>
        <a:graphic>
          <a:graphicData uri="http://schemas.openxmlformats.org/drawingml/2006/chart">
            <c:chart xmlns:c="http://schemas.openxmlformats.org/drawingml/2006/chart" xmlns:r="http://schemas.openxmlformats.org/officeDocument/2006/relationships" r:id="rId2"/>
          </a:graphicData>
        </a:graphic>
      </p:graphicFrame>
      <p:sp>
        <p:nvSpPr>
          <p:cNvPr id="4" name="Прямоугольник 3"/>
          <p:cNvSpPr/>
          <p:nvPr/>
        </p:nvSpPr>
        <p:spPr>
          <a:xfrm>
            <a:off x="251520" y="4077072"/>
            <a:ext cx="8568952" cy="2554545"/>
          </a:xfrm>
          <a:prstGeom prst="rect">
            <a:avLst/>
          </a:prstGeom>
        </p:spPr>
        <p:txBody>
          <a:bodyPr wrap="square">
            <a:spAutoFit/>
          </a:bodyPr>
          <a:lstStyle/>
          <a:p>
            <a:pPr algn="just"/>
            <a:r>
              <a:rPr lang="ru-RU" sz="1600" dirty="0"/>
              <a:t>Уточненный план по доходам местного бюджета Невельского городского округа, утвержденный на 2019 год в сумме 2 745 800,2 тыс. руб., выполнен в сумме 2 732 145,13 тыс. руб., или на  99,50%. </a:t>
            </a:r>
          </a:p>
          <a:p>
            <a:pPr algn="just"/>
            <a:r>
              <a:rPr lang="ru-RU" sz="1600" dirty="0"/>
              <a:t>В общем объеме фактических поступлений доходов в бюджет округа учтен возврат остатков субвенций и субсидий прошлых лет в сумме 160,9 тыс. руб.</a:t>
            </a:r>
          </a:p>
          <a:p>
            <a:pPr algn="just"/>
            <a:r>
              <a:rPr lang="ru-RU" sz="1600" dirty="0"/>
              <a:t>У</a:t>
            </a:r>
            <a:r>
              <a:rPr lang="ru-RU" sz="1600" dirty="0" smtClean="0"/>
              <a:t>точненный </a:t>
            </a:r>
            <a:r>
              <a:rPr lang="ru-RU" sz="1600" dirty="0"/>
              <a:t>план по расходам на конец 2019 года составил </a:t>
            </a:r>
            <a:r>
              <a:rPr lang="ru-RU" sz="1600" dirty="0" smtClean="0"/>
              <a:t>2 </a:t>
            </a:r>
            <a:r>
              <a:rPr lang="ru-RU" sz="1600" dirty="0"/>
              <a:t>756 793,9 тыс. руб. Расходная часть бюджета Невельского городского округа исполнена за 2019 год в объеме 2 675 251,8 тыс. руб., что составляет 97,0</a:t>
            </a:r>
            <a:r>
              <a:rPr lang="ru-RU" sz="1600" dirty="0" smtClean="0"/>
              <a:t>%.</a:t>
            </a:r>
          </a:p>
          <a:p>
            <a:pPr algn="just"/>
            <a:r>
              <a:rPr lang="ru-RU" sz="1600" dirty="0"/>
              <a:t>Местный бюджет Невельского городского округа за 2019 год исполнен с профицитом  56 </a:t>
            </a:r>
            <a:r>
              <a:rPr lang="ru-RU" sz="1600" dirty="0" smtClean="0"/>
              <a:t>893,4 тыс</a:t>
            </a:r>
            <a:r>
              <a:rPr lang="ru-RU" sz="1600" dirty="0"/>
              <a:t>. руб. </a:t>
            </a:r>
            <a:r>
              <a:rPr lang="ru-RU" sz="1600" dirty="0" smtClean="0">
                <a:latin typeface="Times New Roman" panose="02020603050405020304" pitchFamily="18" charset="0"/>
                <a:cs typeface="Times New Roman" panose="02020603050405020304" pitchFamily="18" charset="0"/>
              </a:rPr>
              <a:t> </a:t>
            </a:r>
            <a:endParaRPr lang="ru-RU" sz="1600" dirty="0">
              <a:latin typeface="Times New Roman" panose="02020603050405020304" pitchFamily="18" charset="0"/>
              <a:cs typeface="Times New Roman" panose="02020603050405020304" pitchFamily="18" charset="0"/>
            </a:endParaRPr>
          </a:p>
        </p:txBody>
      </p:sp>
      <p:sp>
        <p:nvSpPr>
          <p:cNvPr id="6" name="Номер слайда 5"/>
          <p:cNvSpPr>
            <a:spLocks noGrp="1"/>
          </p:cNvSpPr>
          <p:nvPr>
            <p:ph type="sldNum" sz="quarter" idx="12"/>
          </p:nvPr>
        </p:nvSpPr>
        <p:spPr/>
        <p:txBody>
          <a:bodyPr/>
          <a:lstStyle/>
          <a:p>
            <a:fld id="{B19B0651-EE4F-4900-A07F-96A6BFA9D0F0}" type="slidenum">
              <a:rPr lang="ru-RU" smtClean="0"/>
              <a:t>11</a:t>
            </a:fld>
            <a:endParaRPr lang="ru-RU"/>
          </a:p>
        </p:txBody>
      </p:sp>
    </p:spTree>
    <p:extLst>
      <p:ext uri="{BB962C8B-B14F-4D97-AF65-F5344CB8AC3E}">
        <p14:creationId xmlns:p14="http://schemas.microsoft.com/office/powerpoint/2010/main" val="137334014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Диаграмма 1"/>
          <p:cNvGraphicFramePr/>
          <p:nvPr>
            <p:extLst>
              <p:ext uri="{D42A27DB-BD31-4B8C-83A1-F6EECF244321}">
                <p14:modId xmlns:p14="http://schemas.microsoft.com/office/powerpoint/2010/main" val="1564527394"/>
              </p:ext>
            </p:extLst>
          </p:nvPr>
        </p:nvGraphicFramePr>
        <p:xfrm>
          <a:off x="467430" y="908720"/>
          <a:ext cx="8281033" cy="5544616"/>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251520" y="260648"/>
            <a:ext cx="8316700" cy="369332"/>
          </a:xfrm>
          <a:prstGeom prst="rect">
            <a:avLst/>
          </a:prstGeom>
          <a:ln/>
        </p:spPr>
        <p:style>
          <a:lnRef idx="1">
            <a:schemeClr val="accent1"/>
          </a:lnRef>
          <a:fillRef idx="2">
            <a:schemeClr val="accent1"/>
          </a:fillRef>
          <a:effectRef idx="1">
            <a:schemeClr val="accent1"/>
          </a:effectRef>
          <a:fontRef idx="minor">
            <a:schemeClr val="dk1"/>
          </a:fontRef>
        </p:style>
        <p:txBody>
          <a:bodyPr wrap="none" rtlCol="0">
            <a:spAutoFit/>
          </a:bodyPr>
          <a:lstStyle/>
          <a:p>
            <a:r>
              <a:rPr lang="ru-RU" dirty="0" smtClean="0">
                <a:solidFill>
                  <a:schemeClr val="tx1"/>
                </a:solidFill>
              </a:rPr>
              <a:t>ДИНАМИКА ОСНОВНЫХ ХАРАКТЕРИСТИК МЕСТНОГО БЮДЖЕТА</a:t>
            </a:r>
          </a:p>
        </p:txBody>
      </p:sp>
      <p:sp>
        <p:nvSpPr>
          <p:cNvPr id="4" name="Стрелка вправо 3"/>
          <p:cNvSpPr/>
          <p:nvPr/>
        </p:nvSpPr>
        <p:spPr>
          <a:xfrm rot="1915964">
            <a:off x="1097741" y="3237135"/>
            <a:ext cx="978408" cy="484632"/>
          </a:xfrm>
          <a:prstGeom prst="right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sz="1400" b="1" dirty="0" smtClean="0">
                <a:latin typeface="Times New Roman" panose="02020603050405020304" pitchFamily="18" charset="0"/>
                <a:cs typeface="Times New Roman" panose="02020603050405020304" pitchFamily="18" charset="0"/>
              </a:rPr>
              <a:t>88,9%</a:t>
            </a:r>
            <a:endParaRPr lang="ru-RU" sz="1400" b="1" dirty="0">
              <a:latin typeface="Times New Roman" panose="02020603050405020304" pitchFamily="18" charset="0"/>
              <a:cs typeface="Times New Roman" panose="02020603050405020304" pitchFamily="18" charset="0"/>
            </a:endParaRPr>
          </a:p>
        </p:txBody>
      </p:sp>
      <p:sp>
        <p:nvSpPr>
          <p:cNvPr id="5" name="Стрелка вправо 4"/>
          <p:cNvSpPr/>
          <p:nvPr/>
        </p:nvSpPr>
        <p:spPr>
          <a:xfrm rot="19522041">
            <a:off x="1958734" y="2785381"/>
            <a:ext cx="978408" cy="484632"/>
          </a:xfrm>
          <a:prstGeom prst="right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sz="1400" b="1" dirty="0" smtClean="0">
                <a:latin typeface="Times New Roman" panose="02020603050405020304" pitchFamily="18" charset="0"/>
                <a:cs typeface="Times New Roman" panose="02020603050405020304" pitchFamily="18" charset="0"/>
              </a:rPr>
              <a:t>153,6%</a:t>
            </a:r>
            <a:endParaRPr lang="ru-RU" sz="1400" b="1" dirty="0">
              <a:latin typeface="Times New Roman" panose="02020603050405020304" pitchFamily="18" charset="0"/>
              <a:cs typeface="Times New Roman" panose="02020603050405020304" pitchFamily="18" charset="0"/>
            </a:endParaRPr>
          </a:p>
        </p:txBody>
      </p:sp>
      <p:sp>
        <p:nvSpPr>
          <p:cNvPr id="6" name="Стрелка вправо 5"/>
          <p:cNvSpPr/>
          <p:nvPr/>
        </p:nvSpPr>
        <p:spPr>
          <a:xfrm rot="20687616">
            <a:off x="4456300" y="2540720"/>
            <a:ext cx="978408" cy="484632"/>
          </a:xfrm>
          <a:prstGeom prst="right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sz="1400" b="1" dirty="0" smtClean="0">
                <a:latin typeface="Times New Roman" panose="02020603050405020304" pitchFamily="18" charset="0"/>
                <a:cs typeface="Times New Roman" panose="02020603050405020304" pitchFamily="18" charset="0"/>
              </a:rPr>
              <a:t>136%</a:t>
            </a:r>
            <a:endParaRPr lang="ru-RU" sz="1400" b="1" dirty="0">
              <a:latin typeface="Times New Roman" panose="02020603050405020304" pitchFamily="18" charset="0"/>
              <a:cs typeface="Times New Roman" panose="02020603050405020304" pitchFamily="18" charset="0"/>
            </a:endParaRPr>
          </a:p>
        </p:txBody>
      </p:sp>
      <p:sp>
        <p:nvSpPr>
          <p:cNvPr id="7" name="Стрелка вправо 6"/>
          <p:cNvSpPr/>
          <p:nvPr/>
        </p:nvSpPr>
        <p:spPr>
          <a:xfrm rot="20308014">
            <a:off x="3881630" y="3282513"/>
            <a:ext cx="978408" cy="484632"/>
          </a:xfrm>
          <a:prstGeom prst="right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sz="1400" b="1" dirty="0" smtClean="0">
                <a:latin typeface="Times New Roman" panose="02020603050405020304" pitchFamily="18" charset="0"/>
                <a:cs typeface="Times New Roman" panose="02020603050405020304" pitchFamily="18" charset="0"/>
              </a:rPr>
              <a:t>101,2%</a:t>
            </a:r>
            <a:endParaRPr lang="ru-RU" sz="1400" b="1" dirty="0">
              <a:latin typeface="Times New Roman" panose="02020603050405020304" pitchFamily="18" charset="0"/>
              <a:cs typeface="Times New Roman" panose="02020603050405020304" pitchFamily="18" charset="0"/>
            </a:endParaRPr>
          </a:p>
        </p:txBody>
      </p:sp>
      <p:sp>
        <p:nvSpPr>
          <p:cNvPr id="9" name="Номер слайда 8"/>
          <p:cNvSpPr>
            <a:spLocks noGrp="1"/>
          </p:cNvSpPr>
          <p:nvPr>
            <p:ph type="sldNum" sz="quarter" idx="12"/>
          </p:nvPr>
        </p:nvSpPr>
        <p:spPr/>
        <p:txBody>
          <a:bodyPr/>
          <a:lstStyle/>
          <a:p>
            <a:fld id="{B19B0651-EE4F-4900-A07F-96A6BFA9D0F0}" type="slidenum">
              <a:rPr lang="ru-RU" smtClean="0"/>
              <a:t>12</a:t>
            </a:fld>
            <a:endParaRPr lang="ru-RU"/>
          </a:p>
        </p:txBody>
      </p:sp>
    </p:spTree>
    <p:extLst>
      <p:ext uri="{BB962C8B-B14F-4D97-AF65-F5344CB8AC3E}">
        <p14:creationId xmlns:p14="http://schemas.microsoft.com/office/powerpoint/2010/main" val="60346761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Диаграмма 1"/>
          <p:cNvGraphicFramePr/>
          <p:nvPr>
            <p:extLst>
              <p:ext uri="{D42A27DB-BD31-4B8C-83A1-F6EECF244321}">
                <p14:modId xmlns:p14="http://schemas.microsoft.com/office/powerpoint/2010/main" val="2454768746"/>
              </p:ext>
            </p:extLst>
          </p:nvPr>
        </p:nvGraphicFramePr>
        <p:xfrm>
          <a:off x="323528" y="1052736"/>
          <a:ext cx="4896544" cy="5256584"/>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395536" y="260648"/>
            <a:ext cx="8064896" cy="369332"/>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smtClean="0">
                <a:solidFill>
                  <a:schemeClr val="tx1"/>
                </a:solidFill>
              </a:rPr>
              <a:t>ДОХОДЫ МЕСТНОГО БЮДЖЕТА</a:t>
            </a:r>
            <a:endParaRPr lang="ru-RU" dirty="0">
              <a:solidFill>
                <a:schemeClr val="tx1"/>
              </a:solidFill>
            </a:endParaRPr>
          </a:p>
        </p:txBody>
      </p:sp>
      <p:sp>
        <p:nvSpPr>
          <p:cNvPr id="4" name="Прямоугольник 3"/>
          <p:cNvSpPr/>
          <p:nvPr/>
        </p:nvSpPr>
        <p:spPr>
          <a:xfrm>
            <a:off x="5292080" y="4293096"/>
            <a:ext cx="3528392" cy="2308324"/>
          </a:xfrm>
          <a:prstGeom prst="rect">
            <a:avLst/>
          </a:prstGeom>
        </p:spPr>
        <p:txBody>
          <a:bodyPr wrap="square">
            <a:spAutoFit/>
          </a:bodyPr>
          <a:lstStyle/>
          <a:p>
            <a:pPr algn="just"/>
            <a:r>
              <a:rPr lang="ru-RU" sz="1600" dirty="0" smtClean="0">
                <a:latin typeface="Times New Roman" panose="02020603050405020304" pitchFamily="18" charset="0"/>
                <a:cs typeface="Times New Roman" panose="02020603050405020304" pitchFamily="18" charset="0"/>
              </a:rPr>
              <a:t>Налоговые и неналоговые </a:t>
            </a:r>
            <a:r>
              <a:rPr lang="ru-RU" sz="1600" dirty="0">
                <a:latin typeface="Times New Roman" panose="02020603050405020304" pitchFamily="18" charset="0"/>
                <a:cs typeface="Times New Roman" panose="02020603050405020304" pitchFamily="18" charset="0"/>
              </a:rPr>
              <a:t>доходы бюджета в сравнении с </a:t>
            </a:r>
            <a:r>
              <a:rPr lang="ru-RU" sz="1600" dirty="0" smtClean="0">
                <a:latin typeface="Times New Roman" panose="02020603050405020304" pitchFamily="18" charset="0"/>
                <a:cs typeface="Times New Roman" panose="02020603050405020304" pitchFamily="18" charset="0"/>
              </a:rPr>
              <a:t>2018 </a:t>
            </a:r>
            <a:r>
              <a:rPr lang="ru-RU" sz="1600" dirty="0">
                <a:latin typeface="Times New Roman" panose="02020603050405020304" pitchFamily="18" charset="0"/>
                <a:cs typeface="Times New Roman" panose="02020603050405020304" pitchFamily="18" charset="0"/>
              </a:rPr>
              <a:t>годом </a:t>
            </a:r>
            <a:r>
              <a:rPr lang="ru-RU" sz="1600" dirty="0" smtClean="0">
                <a:latin typeface="Times New Roman" panose="02020603050405020304" pitchFamily="18" charset="0"/>
                <a:cs typeface="Times New Roman" panose="02020603050405020304" pitchFamily="18" charset="0"/>
              </a:rPr>
              <a:t>увеличились на 4,3% в связи с увеличением поступлений налога на доходы физических лиц, акцизов на топливо, государственной пошлины, доходов от использования имущества, доходов от продажи материальных и нематериальных активов.</a:t>
            </a:r>
            <a:endParaRPr lang="ru-RU" sz="1600" dirty="0">
              <a:latin typeface="Times New Roman" panose="02020603050405020304" pitchFamily="18" charset="0"/>
              <a:cs typeface="Times New Roman" panose="02020603050405020304" pitchFamily="18" charset="0"/>
            </a:endParaRPr>
          </a:p>
        </p:txBody>
      </p:sp>
      <p:graphicFrame>
        <p:nvGraphicFramePr>
          <p:cNvPr id="5" name="Диаграмма 4"/>
          <p:cNvGraphicFramePr/>
          <p:nvPr>
            <p:extLst>
              <p:ext uri="{D42A27DB-BD31-4B8C-83A1-F6EECF244321}">
                <p14:modId xmlns:p14="http://schemas.microsoft.com/office/powerpoint/2010/main" val="724449170"/>
              </p:ext>
            </p:extLst>
          </p:nvPr>
        </p:nvGraphicFramePr>
        <p:xfrm>
          <a:off x="5148064" y="836712"/>
          <a:ext cx="3503712" cy="3271912"/>
        </p:xfrm>
        <a:graphic>
          <a:graphicData uri="http://schemas.openxmlformats.org/drawingml/2006/chart">
            <c:chart xmlns:c="http://schemas.openxmlformats.org/drawingml/2006/chart" xmlns:r="http://schemas.openxmlformats.org/officeDocument/2006/relationships" r:id="rId3"/>
          </a:graphicData>
        </a:graphic>
      </p:graphicFrame>
      <p:sp>
        <p:nvSpPr>
          <p:cNvPr id="7" name="Номер слайда 6"/>
          <p:cNvSpPr>
            <a:spLocks noGrp="1"/>
          </p:cNvSpPr>
          <p:nvPr>
            <p:ph type="sldNum" sz="quarter" idx="12"/>
          </p:nvPr>
        </p:nvSpPr>
        <p:spPr/>
        <p:txBody>
          <a:bodyPr/>
          <a:lstStyle/>
          <a:p>
            <a:fld id="{B19B0651-EE4F-4900-A07F-96A6BFA9D0F0}" type="slidenum">
              <a:rPr lang="ru-RU" smtClean="0"/>
              <a:t>13</a:t>
            </a:fld>
            <a:endParaRPr lang="ru-RU"/>
          </a:p>
        </p:txBody>
      </p:sp>
    </p:spTree>
    <p:extLst>
      <p:ext uri="{BB962C8B-B14F-4D97-AF65-F5344CB8AC3E}">
        <p14:creationId xmlns:p14="http://schemas.microsoft.com/office/powerpoint/2010/main" val="25699671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6544" y="188640"/>
            <a:ext cx="8147904" cy="369332"/>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smtClean="0">
                <a:solidFill>
                  <a:schemeClr val="tx1"/>
                </a:solidFill>
              </a:rPr>
              <a:t>БЕЗВОЗМЕЗДНЫЕ ПОСТУПЛЕНИЯ В 2019 ГОДУ</a:t>
            </a:r>
            <a:endParaRPr lang="ru-RU" dirty="0">
              <a:solidFill>
                <a:schemeClr val="tx1"/>
              </a:solidFill>
            </a:endParaRPr>
          </a:p>
        </p:txBody>
      </p:sp>
      <p:graphicFrame>
        <p:nvGraphicFramePr>
          <p:cNvPr id="3" name="Диаграмма 2"/>
          <p:cNvGraphicFramePr/>
          <p:nvPr>
            <p:extLst>
              <p:ext uri="{D42A27DB-BD31-4B8C-83A1-F6EECF244321}">
                <p14:modId xmlns:p14="http://schemas.microsoft.com/office/powerpoint/2010/main" val="2303308206"/>
              </p:ext>
            </p:extLst>
          </p:nvPr>
        </p:nvGraphicFramePr>
        <p:xfrm>
          <a:off x="581056" y="764703"/>
          <a:ext cx="8023392" cy="4248473"/>
        </p:xfrm>
        <a:graphic>
          <a:graphicData uri="http://schemas.openxmlformats.org/drawingml/2006/chart">
            <c:chart xmlns:c="http://schemas.openxmlformats.org/drawingml/2006/chart" xmlns:r="http://schemas.openxmlformats.org/officeDocument/2006/relationships" r:id="rId2"/>
          </a:graphicData>
        </a:graphic>
      </p:graphicFrame>
      <p:sp>
        <p:nvSpPr>
          <p:cNvPr id="4" name="Прямоугольник 3"/>
          <p:cNvSpPr/>
          <p:nvPr/>
        </p:nvSpPr>
        <p:spPr>
          <a:xfrm>
            <a:off x="395536" y="5140349"/>
            <a:ext cx="8280920" cy="1384995"/>
          </a:xfrm>
          <a:prstGeom prst="rect">
            <a:avLst/>
          </a:prstGeom>
        </p:spPr>
        <p:txBody>
          <a:bodyPr wrap="square">
            <a:spAutoFit/>
          </a:bodyPr>
          <a:lstStyle/>
          <a:p>
            <a:pPr algn="just"/>
            <a:r>
              <a:rPr lang="ru-RU" sz="1400" dirty="0"/>
              <a:t>Годовой план по безвозмездным поступлениям из областного бюджета, утвержденный в сумме 2 272 790,2 тыс. руб., выполнен в сумме 2 253 511,5 тыс. руб. или на 99,2%. План по данным поступлениям не выполнен в сумме 11 344,5 тыс. руб. или на 0,9%, в связи с не выполнением плана по следующим поступлениям из областного бюджета:</a:t>
            </a:r>
          </a:p>
          <a:p>
            <a:pPr algn="just"/>
            <a:r>
              <a:rPr lang="ru-RU" sz="1400" dirty="0"/>
              <a:t>- субсидий в размере 17 917,7 тыс. руб. или на 2,2 % от плана;</a:t>
            </a:r>
          </a:p>
          <a:p>
            <a:pPr algn="just"/>
            <a:r>
              <a:rPr lang="ru-RU" sz="1400" dirty="0"/>
              <a:t>- субвенций в сумме 1 361,0 тыс. руб. или 1,7% от </a:t>
            </a:r>
            <a:r>
              <a:rPr lang="ru-RU" sz="1400" dirty="0" smtClean="0"/>
              <a:t>плана</a:t>
            </a:r>
            <a:r>
              <a:rPr lang="ru-RU" sz="1400" dirty="0"/>
              <a:t>.</a:t>
            </a:r>
          </a:p>
        </p:txBody>
      </p:sp>
      <p:sp>
        <p:nvSpPr>
          <p:cNvPr id="6" name="Номер слайда 5"/>
          <p:cNvSpPr>
            <a:spLocks noGrp="1"/>
          </p:cNvSpPr>
          <p:nvPr>
            <p:ph type="sldNum" sz="quarter" idx="12"/>
          </p:nvPr>
        </p:nvSpPr>
        <p:spPr/>
        <p:txBody>
          <a:bodyPr/>
          <a:lstStyle/>
          <a:p>
            <a:fld id="{B19B0651-EE4F-4900-A07F-96A6BFA9D0F0}" type="slidenum">
              <a:rPr lang="ru-RU" smtClean="0"/>
              <a:t>14</a:t>
            </a:fld>
            <a:endParaRPr lang="ru-RU"/>
          </a:p>
        </p:txBody>
      </p:sp>
    </p:spTree>
    <p:extLst>
      <p:ext uri="{BB962C8B-B14F-4D97-AF65-F5344CB8AC3E}">
        <p14:creationId xmlns:p14="http://schemas.microsoft.com/office/powerpoint/2010/main" val="24368912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Диаграмма 1"/>
          <p:cNvGraphicFramePr/>
          <p:nvPr>
            <p:extLst>
              <p:ext uri="{D42A27DB-BD31-4B8C-83A1-F6EECF244321}">
                <p14:modId xmlns:p14="http://schemas.microsoft.com/office/powerpoint/2010/main" val="2368358018"/>
              </p:ext>
            </p:extLst>
          </p:nvPr>
        </p:nvGraphicFramePr>
        <p:xfrm>
          <a:off x="107504" y="836712"/>
          <a:ext cx="8640960" cy="5400600"/>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251520" y="260648"/>
            <a:ext cx="8712968" cy="369332"/>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smtClean="0">
                <a:solidFill>
                  <a:schemeClr val="tx1"/>
                </a:solidFill>
              </a:rPr>
              <a:t>СТРУКТУРА БЕЗВОЗМЕЗДНЫХ ПОСТУПЛЕНИЙ В 2019 ГОДУ</a:t>
            </a:r>
            <a:endParaRPr lang="ru-RU" dirty="0">
              <a:solidFill>
                <a:schemeClr val="tx1"/>
              </a:solidFill>
            </a:endParaRPr>
          </a:p>
        </p:txBody>
      </p:sp>
      <p:sp>
        <p:nvSpPr>
          <p:cNvPr id="5" name="Номер слайда 4"/>
          <p:cNvSpPr>
            <a:spLocks noGrp="1"/>
          </p:cNvSpPr>
          <p:nvPr>
            <p:ph type="sldNum" sz="quarter" idx="12"/>
          </p:nvPr>
        </p:nvSpPr>
        <p:spPr/>
        <p:txBody>
          <a:bodyPr/>
          <a:lstStyle/>
          <a:p>
            <a:fld id="{B19B0651-EE4F-4900-A07F-96A6BFA9D0F0}" type="slidenum">
              <a:rPr lang="ru-RU" smtClean="0"/>
              <a:t>15</a:t>
            </a:fld>
            <a:endParaRPr lang="ru-RU"/>
          </a:p>
        </p:txBody>
      </p:sp>
    </p:spTree>
    <p:extLst>
      <p:ext uri="{BB962C8B-B14F-4D97-AF65-F5344CB8AC3E}">
        <p14:creationId xmlns:p14="http://schemas.microsoft.com/office/powerpoint/2010/main" val="179797598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179348"/>
            <a:ext cx="8352928" cy="369332"/>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smtClean="0">
                <a:solidFill>
                  <a:schemeClr val="tx1"/>
                </a:solidFill>
              </a:rPr>
              <a:t>СТРУКТУРА БЕЗВОЗМЕЗДНЫХ ПОСТУПЛЕНИЙ</a:t>
            </a:r>
            <a:endParaRPr lang="ru-RU" dirty="0">
              <a:solidFill>
                <a:schemeClr val="tx1"/>
              </a:solidFill>
            </a:endParaRPr>
          </a:p>
        </p:txBody>
      </p:sp>
      <p:graphicFrame>
        <p:nvGraphicFramePr>
          <p:cNvPr id="8" name="Диаграмма 7"/>
          <p:cNvGraphicFramePr/>
          <p:nvPr>
            <p:extLst>
              <p:ext uri="{D42A27DB-BD31-4B8C-83A1-F6EECF244321}">
                <p14:modId xmlns:p14="http://schemas.microsoft.com/office/powerpoint/2010/main" val="2854241127"/>
              </p:ext>
            </p:extLst>
          </p:nvPr>
        </p:nvGraphicFramePr>
        <p:xfrm>
          <a:off x="251520" y="548680"/>
          <a:ext cx="8496944" cy="6048672"/>
        </p:xfrm>
        <a:graphic>
          <a:graphicData uri="http://schemas.openxmlformats.org/drawingml/2006/chart">
            <c:chart xmlns:c="http://schemas.openxmlformats.org/drawingml/2006/chart" xmlns:r="http://schemas.openxmlformats.org/officeDocument/2006/relationships" r:id="rId2"/>
          </a:graphicData>
        </a:graphic>
      </p:graphicFrame>
      <p:sp>
        <p:nvSpPr>
          <p:cNvPr id="3" name="Номер слайда 2"/>
          <p:cNvSpPr>
            <a:spLocks noGrp="1"/>
          </p:cNvSpPr>
          <p:nvPr>
            <p:ph type="sldNum" sz="quarter" idx="12"/>
          </p:nvPr>
        </p:nvSpPr>
        <p:spPr/>
        <p:txBody>
          <a:bodyPr/>
          <a:lstStyle/>
          <a:p>
            <a:fld id="{B19B0651-EE4F-4900-A07F-96A6BFA9D0F0}" type="slidenum">
              <a:rPr lang="ru-RU" smtClean="0"/>
              <a:t>16</a:t>
            </a:fld>
            <a:endParaRPr lang="ru-RU"/>
          </a:p>
        </p:txBody>
      </p:sp>
    </p:spTree>
    <p:extLst>
      <p:ext uri="{BB962C8B-B14F-4D97-AF65-F5344CB8AC3E}">
        <p14:creationId xmlns:p14="http://schemas.microsoft.com/office/powerpoint/2010/main" val="275458613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116632"/>
            <a:ext cx="8136904" cy="369332"/>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smtClean="0">
                <a:solidFill>
                  <a:schemeClr val="tx1"/>
                </a:solidFill>
              </a:rPr>
              <a:t> НАЛОГОВЫЕ ДОХОДЫ 2019 ГОД </a:t>
            </a:r>
            <a:endParaRPr lang="ru-RU" dirty="0">
              <a:solidFill>
                <a:schemeClr val="tx1"/>
              </a:solidFill>
            </a:endParaRPr>
          </a:p>
        </p:txBody>
      </p:sp>
      <p:graphicFrame>
        <p:nvGraphicFramePr>
          <p:cNvPr id="10" name="Диаграмма 9"/>
          <p:cNvGraphicFramePr/>
          <p:nvPr>
            <p:extLst>
              <p:ext uri="{D42A27DB-BD31-4B8C-83A1-F6EECF244321}">
                <p14:modId xmlns:p14="http://schemas.microsoft.com/office/powerpoint/2010/main" val="4096776191"/>
              </p:ext>
            </p:extLst>
          </p:nvPr>
        </p:nvGraphicFramePr>
        <p:xfrm>
          <a:off x="431540" y="386213"/>
          <a:ext cx="8460940" cy="3906883"/>
        </p:xfrm>
        <a:graphic>
          <a:graphicData uri="http://schemas.openxmlformats.org/drawingml/2006/chart">
            <c:chart xmlns:c="http://schemas.openxmlformats.org/drawingml/2006/chart" xmlns:r="http://schemas.openxmlformats.org/officeDocument/2006/relationships" r:id="rId2"/>
          </a:graphicData>
        </a:graphic>
      </p:graphicFrame>
      <p:sp>
        <p:nvSpPr>
          <p:cNvPr id="3" name="Прямоугольник 2"/>
          <p:cNvSpPr/>
          <p:nvPr/>
        </p:nvSpPr>
        <p:spPr>
          <a:xfrm>
            <a:off x="323528" y="4293096"/>
            <a:ext cx="8496944" cy="2246769"/>
          </a:xfrm>
          <a:prstGeom prst="rect">
            <a:avLst/>
          </a:prstGeom>
        </p:spPr>
        <p:txBody>
          <a:bodyPr wrap="square">
            <a:spAutoFit/>
          </a:bodyPr>
          <a:lstStyle/>
          <a:p>
            <a:pPr algn="just"/>
            <a:r>
              <a:rPr lang="ru-RU" sz="1400" dirty="0"/>
              <a:t>Уточненный план по налогу на доходы физических лиц, утвержденный в сумме 215 690,0 тыс. руб., выполнен в сумме 220 531,95 тыс. руб. или на 102,2%.                </a:t>
            </a:r>
          </a:p>
          <a:p>
            <a:pPr algn="just"/>
            <a:r>
              <a:rPr lang="ru-RU" sz="1400" dirty="0"/>
              <a:t>Уточненный план по акцизам на нефтепродукты, утвержденный в сумме 16 150,2 тыс. руб., выполнен в сумме 16 095,2 тыс. руб. или 99,7%</a:t>
            </a:r>
          </a:p>
          <a:p>
            <a:pPr algn="just"/>
            <a:r>
              <a:rPr lang="ru-RU" sz="1400" dirty="0"/>
              <a:t>Уточненный план по поступлению налогов на совокупный доход, утвержденный на 2019 год в сумме 102 690,0 тыс. руб., выполнен в сумме 104 055,1 тыс. руб. или на 101,3</a:t>
            </a:r>
            <a:r>
              <a:rPr lang="ru-RU" sz="1400" dirty="0" smtClean="0"/>
              <a:t>%.             </a:t>
            </a:r>
            <a:endParaRPr lang="ru-RU" sz="1400" dirty="0"/>
          </a:p>
          <a:p>
            <a:pPr algn="just"/>
            <a:r>
              <a:rPr lang="ru-RU" sz="1400" dirty="0"/>
              <a:t>Уточненный план по поступлениям налогов на имущество в 2019 году, утвержденный в сумме </a:t>
            </a:r>
            <a:r>
              <a:rPr lang="ru-RU" sz="1400" dirty="0" smtClean="0"/>
              <a:t>103849,8 </a:t>
            </a:r>
            <a:r>
              <a:rPr lang="ru-RU" sz="1400" dirty="0"/>
              <a:t>тыс. руб. выполнен в сумме 102 837,9 тыс. руб. или 99,0%. </a:t>
            </a:r>
          </a:p>
          <a:p>
            <a:pPr algn="just"/>
            <a:r>
              <a:rPr lang="ru-RU" sz="1400" dirty="0" smtClean="0"/>
              <a:t>Уточненный </a:t>
            </a:r>
            <a:r>
              <a:rPr lang="ru-RU" sz="1400" dirty="0"/>
              <a:t>план по поступлению государственной пошлины, утвержденный на 2019 год в сумме </a:t>
            </a:r>
            <a:r>
              <a:rPr lang="ru-RU" sz="1400" dirty="0" smtClean="0"/>
              <a:t>2700,0 </a:t>
            </a:r>
            <a:r>
              <a:rPr lang="ru-RU" sz="1400" dirty="0"/>
              <a:t>тыс. руб., выполнен в сумме 2 746 тыс. руб. или на 101,7%. </a:t>
            </a:r>
          </a:p>
        </p:txBody>
      </p:sp>
      <p:sp>
        <p:nvSpPr>
          <p:cNvPr id="5" name="Номер слайда 4"/>
          <p:cNvSpPr>
            <a:spLocks noGrp="1"/>
          </p:cNvSpPr>
          <p:nvPr>
            <p:ph type="sldNum" sz="quarter" idx="12"/>
          </p:nvPr>
        </p:nvSpPr>
        <p:spPr/>
        <p:txBody>
          <a:bodyPr/>
          <a:lstStyle/>
          <a:p>
            <a:fld id="{B19B0651-EE4F-4900-A07F-96A6BFA9D0F0}" type="slidenum">
              <a:rPr lang="ru-RU" smtClean="0"/>
              <a:t>17</a:t>
            </a:fld>
            <a:endParaRPr lang="ru-RU"/>
          </a:p>
        </p:txBody>
      </p:sp>
    </p:spTree>
    <p:extLst>
      <p:ext uri="{BB962C8B-B14F-4D97-AF65-F5344CB8AC3E}">
        <p14:creationId xmlns:p14="http://schemas.microsoft.com/office/powerpoint/2010/main" val="207841577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Диаграмма 1"/>
          <p:cNvGraphicFramePr/>
          <p:nvPr>
            <p:extLst>
              <p:ext uri="{D42A27DB-BD31-4B8C-83A1-F6EECF244321}">
                <p14:modId xmlns:p14="http://schemas.microsoft.com/office/powerpoint/2010/main" val="2609306007"/>
              </p:ext>
            </p:extLst>
          </p:nvPr>
        </p:nvGraphicFramePr>
        <p:xfrm>
          <a:off x="179512" y="476672"/>
          <a:ext cx="4392488" cy="36004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Диаграмма 2"/>
          <p:cNvGraphicFramePr/>
          <p:nvPr>
            <p:extLst>
              <p:ext uri="{D42A27DB-BD31-4B8C-83A1-F6EECF244321}">
                <p14:modId xmlns:p14="http://schemas.microsoft.com/office/powerpoint/2010/main" val="1772148146"/>
              </p:ext>
            </p:extLst>
          </p:nvPr>
        </p:nvGraphicFramePr>
        <p:xfrm>
          <a:off x="4572000" y="783288"/>
          <a:ext cx="4392488" cy="34378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1043608" y="1818402"/>
            <a:ext cx="1223156" cy="738664"/>
          </a:xfrm>
          <a:prstGeom prst="rect">
            <a:avLst/>
          </a:prstGeom>
          <a:noFill/>
        </p:spPr>
        <p:txBody>
          <a:bodyPr wrap="none" rtlCol="0">
            <a:spAutoFit/>
          </a:bodyPr>
          <a:lstStyle/>
          <a:p>
            <a:pPr algn="ctr"/>
            <a:r>
              <a:rPr lang="ru-RU" sz="1400" b="1" dirty="0" smtClean="0">
                <a:latin typeface="Times New Roman" panose="02020603050405020304" pitchFamily="18" charset="0"/>
                <a:cs typeface="Times New Roman" panose="02020603050405020304" pitchFamily="18" charset="0"/>
              </a:rPr>
              <a:t>Налоги на</a:t>
            </a:r>
          </a:p>
          <a:p>
            <a:pPr algn="ctr"/>
            <a:r>
              <a:rPr lang="ru-RU" sz="1400" b="1" dirty="0" smtClean="0">
                <a:latin typeface="Times New Roman" panose="02020603050405020304" pitchFamily="18" charset="0"/>
                <a:cs typeface="Times New Roman" panose="02020603050405020304" pitchFamily="18" charset="0"/>
              </a:rPr>
              <a:t>совокупный </a:t>
            </a:r>
          </a:p>
          <a:p>
            <a:pPr algn="ctr"/>
            <a:r>
              <a:rPr lang="ru-RU" sz="1400" b="1" dirty="0" smtClean="0">
                <a:latin typeface="Times New Roman" panose="02020603050405020304" pitchFamily="18" charset="0"/>
                <a:cs typeface="Times New Roman" panose="02020603050405020304" pitchFamily="18" charset="0"/>
              </a:rPr>
              <a:t>доход</a:t>
            </a:r>
            <a:endParaRPr lang="ru-RU" sz="1400" b="1" dirty="0">
              <a:latin typeface="Times New Roman" panose="02020603050405020304" pitchFamily="18" charset="0"/>
              <a:cs typeface="Times New Roman" panose="02020603050405020304" pitchFamily="18" charset="0"/>
            </a:endParaRPr>
          </a:p>
        </p:txBody>
      </p:sp>
      <p:sp>
        <p:nvSpPr>
          <p:cNvPr id="6" name="TextBox 5"/>
          <p:cNvSpPr txBox="1"/>
          <p:nvPr/>
        </p:nvSpPr>
        <p:spPr>
          <a:xfrm>
            <a:off x="5148064" y="1926124"/>
            <a:ext cx="1326966" cy="523220"/>
          </a:xfrm>
          <a:prstGeom prst="rect">
            <a:avLst/>
          </a:prstGeom>
          <a:noFill/>
        </p:spPr>
        <p:txBody>
          <a:bodyPr wrap="none" rtlCol="0">
            <a:spAutoFit/>
          </a:bodyPr>
          <a:lstStyle/>
          <a:p>
            <a:pPr algn="ctr"/>
            <a:r>
              <a:rPr lang="ru-RU" sz="1400" b="1" dirty="0" smtClean="0">
                <a:latin typeface="Times New Roman" panose="02020603050405020304" pitchFamily="18" charset="0"/>
                <a:cs typeface="Times New Roman" panose="02020603050405020304" pitchFamily="18" charset="0"/>
              </a:rPr>
              <a:t>Налоги </a:t>
            </a:r>
          </a:p>
          <a:p>
            <a:pPr algn="ctr"/>
            <a:r>
              <a:rPr lang="ru-RU" sz="1400" b="1" dirty="0" smtClean="0">
                <a:latin typeface="Times New Roman" panose="02020603050405020304" pitchFamily="18" charset="0"/>
                <a:cs typeface="Times New Roman" panose="02020603050405020304" pitchFamily="18" charset="0"/>
              </a:rPr>
              <a:t>на имущество</a:t>
            </a:r>
            <a:endParaRPr lang="ru-RU" sz="1400" b="1" dirty="0">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323529" y="3703672"/>
            <a:ext cx="4464495" cy="2677656"/>
          </a:xfrm>
          <a:prstGeom prst="rect">
            <a:avLst/>
          </a:prstGeom>
        </p:spPr>
        <p:txBody>
          <a:bodyPr wrap="square">
            <a:spAutoFit/>
          </a:bodyPr>
          <a:lstStyle/>
          <a:p>
            <a:pPr algn="just"/>
            <a:r>
              <a:rPr lang="ru-RU" sz="1400" dirty="0"/>
              <a:t>Уточненный план по поступлению налогов на совокупный </a:t>
            </a:r>
            <a:r>
              <a:rPr lang="ru-RU" sz="1400" dirty="0" smtClean="0"/>
              <a:t>доход выполнен: </a:t>
            </a:r>
          </a:p>
          <a:p>
            <a:pPr marL="285750" indent="-285750" algn="just">
              <a:buFont typeface="Wingdings" panose="05000000000000000000" pitchFamily="2" charset="2"/>
              <a:buChar char="ü"/>
            </a:pPr>
            <a:r>
              <a:rPr lang="ru-RU" sz="1400" dirty="0" smtClean="0"/>
              <a:t>по единому налогу </a:t>
            </a:r>
            <a:r>
              <a:rPr lang="ru-RU" sz="1400" dirty="0"/>
              <a:t>на вмененный доход для отдельных видов </a:t>
            </a:r>
            <a:r>
              <a:rPr lang="ru-RU" sz="1400" dirty="0" smtClean="0"/>
              <a:t>деятельности на 99,0%;</a:t>
            </a:r>
          </a:p>
          <a:p>
            <a:pPr marL="285750" indent="-285750" algn="just">
              <a:buFont typeface="Wingdings" panose="05000000000000000000" pitchFamily="2" charset="2"/>
              <a:buChar char="ü"/>
            </a:pPr>
            <a:r>
              <a:rPr lang="ru-RU" sz="1400" dirty="0" smtClean="0"/>
              <a:t>по налогу, взимаемому </a:t>
            </a:r>
            <a:r>
              <a:rPr lang="ru-RU" sz="1400" dirty="0"/>
              <a:t>в связи с применением упрощенной системы налогообложения, </a:t>
            </a:r>
            <a:r>
              <a:rPr lang="ru-RU" sz="1400" dirty="0" smtClean="0"/>
              <a:t>на 103,3%;</a:t>
            </a:r>
          </a:p>
          <a:p>
            <a:pPr marL="285750" indent="-285750" algn="just">
              <a:buFont typeface="Wingdings" panose="05000000000000000000" pitchFamily="2" charset="2"/>
              <a:buChar char="ü"/>
            </a:pPr>
            <a:r>
              <a:rPr lang="ru-RU" sz="1400" dirty="0" smtClean="0"/>
              <a:t>по единому сельскохозяйственному налогу на 98,8%;</a:t>
            </a:r>
          </a:p>
          <a:p>
            <a:pPr marL="285750" indent="-285750" algn="just">
              <a:buFont typeface="Wingdings" panose="05000000000000000000" pitchFamily="2" charset="2"/>
              <a:buChar char="ü"/>
            </a:pPr>
            <a:r>
              <a:rPr lang="ru-RU" sz="1400" dirty="0" smtClean="0"/>
              <a:t>по налогу, взимаемому </a:t>
            </a:r>
            <a:r>
              <a:rPr lang="ru-RU" sz="1400" dirty="0"/>
              <a:t>в связи с применением патентной системы налогообложения, </a:t>
            </a:r>
            <a:r>
              <a:rPr lang="ru-RU" sz="1400" dirty="0" smtClean="0"/>
              <a:t>на 107,8%.</a:t>
            </a:r>
            <a:r>
              <a:rPr lang="ru-RU" sz="1400" dirty="0"/>
              <a:t>             </a:t>
            </a:r>
            <a:r>
              <a:rPr lang="ru-RU" sz="1400" dirty="0" smtClean="0">
                <a:latin typeface="Times New Roman" panose="02020603050405020304" pitchFamily="18" charset="0"/>
                <a:cs typeface="Times New Roman" panose="02020603050405020304" pitchFamily="18" charset="0"/>
              </a:rPr>
              <a:t> </a:t>
            </a:r>
            <a:endParaRPr lang="ru-RU" sz="1400" dirty="0">
              <a:latin typeface="Times New Roman" panose="02020603050405020304" pitchFamily="18" charset="0"/>
              <a:cs typeface="Times New Roman" panose="02020603050405020304" pitchFamily="18" charset="0"/>
            </a:endParaRPr>
          </a:p>
        </p:txBody>
      </p:sp>
      <p:sp>
        <p:nvSpPr>
          <p:cNvPr id="8" name="TextBox 7"/>
          <p:cNvSpPr txBox="1"/>
          <p:nvPr/>
        </p:nvSpPr>
        <p:spPr>
          <a:xfrm>
            <a:off x="323528" y="188640"/>
            <a:ext cx="8496944" cy="369332"/>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smtClean="0">
                <a:solidFill>
                  <a:schemeClr val="tx1"/>
                </a:solidFill>
              </a:rPr>
              <a:t> НАЛОГОВЫЕ ДОХОДЫ 2019 ГОД </a:t>
            </a:r>
            <a:endParaRPr lang="ru-RU" dirty="0">
              <a:solidFill>
                <a:schemeClr val="tx1"/>
              </a:solidFill>
            </a:endParaRPr>
          </a:p>
        </p:txBody>
      </p:sp>
      <p:sp>
        <p:nvSpPr>
          <p:cNvPr id="9" name="Прямоугольник 8"/>
          <p:cNvSpPr/>
          <p:nvPr/>
        </p:nvSpPr>
        <p:spPr>
          <a:xfrm>
            <a:off x="5076056" y="3717032"/>
            <a:ext cx="3600400" cy="2031325"/>
          </a:xfrm>
          <a:prstGeom prst="rect">
            <a:avLst/>
          </a:prstGeom>
        </p:spPr>
        <p:txBody>
          <a:bodyPr wrap="square">
            <a:spAutoFit/>
          </a:bodyPr>
          <a:lstStyle/>
          <a:p>
            <a:r>
              <a:rPr lang="ru-RU" sz="1400" dirty="0" smtClean="0"/>
              <a:t>Уточненный </a:t>
            </a:r>
            <a:r>
              <a:rPr lang="ru-RU" sz="1400" dirty="0"/>
              <a:t>план по поступлениям налогов на имущество </a:t>
            </a:r>
            <a:r>
              <a:rPr lang="ru-RU" sz="1400" dirty="0" smtClean="0"/>
              <a:t>выполнен:</a:t>
            </a:r>
          </a:p>
          <a:p>
            <a:pPr marL="285750" indent="-285750">
              <a:buFont typeface="Wingdings" panose="05000000000000000000" pitchFamily="2" charset="2"/>
              <a:buChar char="ü"/>
            </a:pPr>
            <a:r>
              <a:rPr lang="ru-RU" sz="1400" dirty="0" smtClean="0"/>
              <a:t>по налогу </a:t>
            </a:r>
            <a:r>
              <a:rPr lang="ru-RU" sz="1400" dirty="0"/>
              <a:t>на имущество физических </a:t>
            </a:r>
            <a:r>
              <a:rPr lang="ru-RU" sz="1400" dirty="0" smtClean="0"/>
              <a:t>лиц на 102,8%;</a:t>
            </a:r>
            <a:r>
              <a:rPr lang="ru-RU" sz="1400" dirty="0"/>
              <a:t>                           </a:t>
            </a:r>
          </a:p>
          <a:p>
            <a:pPr marL="285750" indent="-285750">
              <a:buFont typeface="Wingdings" panose="05000000000000000000" pitchFamily="2" charset="2"/>
              <a:buChar char="ü"/>
            </a:pPr>
            <a:r>
              <a:rPr lang="ru-RU" sz="1400" dirty="0" smtClean="0"/>
              <a:t>по налогу </a:t>
            </a:r>
            <a:r>
              <a:rPr lang="ru-RU" sz="1400" dirty="0"/>
              <a:t>на имущество </a:t>
            </a:r>
            <a:r>
              <a:rPr lang="ru-RU" sz="1400" dirty="0" smtClean="0"/>
              <a:t>организаций на 97,2%;</a:t>
            </a:r>
            <a:r>
              <a:rPr lang="ru-RU" sz="1400" dirty="0"/>
              <a:t> </a:t>
            </a:r>
          </a:p>
          <a:p>
            <a:pPr marL="285750" indent="-285750">
              <a:buFont typeface="Wingdings" panose="05000000000000000000" pitchFamily="2" charset="2"/>
              <a:buChar char="ü"/>
            </a:pPr>
            <a:r>
              <a:rPr lang="ru-RU" sz="1400" dirty="0" smtClean="0"/>
              <a:t>по транспортному налогу на 102,8%;</a:t>
            </a:r>
            <a:endParaRPr lang="ru-RU" sz="1400" dirty="0"/>
          </a:p>
          <a:p>
            <a:pPr marL="285750" indent="-285750">
              <a:buFont typeface="Wingdings" panose="05000000000000000000" pitchFamily="2" charset="2"/>
              <a:buChar char="ü"/>
            </a:pPr>
            <a:r>
              <a:rPr lang="ru-RU" sz="1400" dirty="0" smtClean="0"/>
              <a:t>по земельному налогу на 97,7%.</a:t>
            </a:r>
            <a:r>
              <a:rPr lang="ru-RU" sz="1400" dirty="0"/>
              <a:t>      </a:t>
            </a:r>
          </a:p>
          <a:p>
            <a:pPr algn="just"/>
            <a:r>
              <a:rPr lang="ru-RU" sz="1400" dirty="0" smtClean="0">
                <a:latin typeface="Times New Roman" panose="02020603050405020304" pitchFamily="18" charset="0"/>
                <a:cs typeface="Times New Roman" panose="02020603050405020304" pitchFamily="18" charset="0"/>
              </a:rPr>
              <a:t> </a:t>
            </a:r>
            <a:endParaRPr lang="ru-RU" sz="1400" dirty="0">
              <a:latin typeface="Times New Roman" panose="02020603050405020304" pitchFamily="18" charset="0"/>
              <a:cs typeface="Times New Roman" panose="02020603050405020304" pitchFamily="18" charset="0"/>
            </a:endParaRPr>
          </a:p>
        </p:txBody>
      </p:sp>
      <p:sp>
        <p:nvSpPr>
          <p:cNvPr id="10" name="Номер слайда 9"/>
          <p:cNvSpPr>
            <a:spLocks noGrp="1"/>
          </p:cNvSpPr>
          <p:nvPr>
            <p:ph type="sldNum" sz="quarter" idx="12"/>
          </p:nvPr>
        </p:nvSpPr>
        <p:spPr/>
        <p:txBody>
          <a:bodyPr/>
          <a:lstStyle/>
          <a:p>
            <a:fld id="{B19B0651-EE4F-4900-A07F-96A6BFA9D0F0}" type="slidenum">
              <a:rPr lang="ru-RU" smtClean="0"/>
              <a:t>18</a:t>
            </a:fld>
            <a:endParaRPr lang="ru-RU"/>
          </a:p>
        </p:txBody>
      </p:sp>
    </p:spTree>
    <p:extLst>
      <p:ext uri="{BB962C8B-B14F-4D97-AF65-F5344CB8AC3E}">
        <p14:creationId xmlns:p14="http://schemas.microsoft.com/office/powerpoint/2010/main" val="230034096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Диаграмма 1"/>
          <p:cNvGraphicFramePr/>
          <p:nvPr>
            <p:extLst>
              <p:ext uri="{D42A27DB-BD31-4B8C-83A1-F6EECF244321}">
                <p14:modId xmlns:p14="http://schemas.microsoft.com/office/powerpoint/2010/main" val="1964280033"/>
              </p:ext>
            </p:extLst>
          </p:nvPr>
        </p:nvGraphicFramePr>
        <p:xfrm>
          <a:off x="143508" y="836712"/>
          <a:ext cx="8748972" cy="4104455"/>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395536" y="188640"/>
            <a:ext cx="8136904" cy="369332"/>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smtClean="0">
                <a:solidFill>
                  <a:schemeClr val="tx1"/>
                </a:solidFill>
              </a:rPr>
              <a:t> НЕНАЛОГОВЫЕ ДОХОДЫ 2019 ГОД </a:t>
            </a:r>
            <a:endParaRPr lang="ru-RU" dirty="0">
              <a:solidFill>
                <a:schemeClr val="tx1"/>
              </a:solidFill>
            </a:endParaRPr>
          </a:p>
        </p:txBody>
      </p:sp>
      <p:sp>
        <p:nvSpPr>
          <p:cNvPr id="5" name="Прямоугольник 4"/>
          <p:cNvSpPr/>
          <p:nvPr/>
        </p:nvSpPr>
        <p:spPr>
          <a:xfrm>
            <a:off x="1403648" y="5068341"/>
            <a:ext cx="6497819" cy="1384995"/>
          </a:xfrm>
          <a:prstGeom prst="rect">
            <a:avLst/>
          </a:prstGeom>
        </p:spPr>
        <p:txBody>
          <a:bodyPr wrap="square">
            <a:spAutoFit/>
          </a:bodyPr>
          <a:lstStyle/>
          <a:p>
            <a:pPr algn="just"/>
            <a:r>
              <a:rPr lang="ru-RU" sz="1400" dirty="0">
                <a:latin typeface="Times New Roman" panose="02020603050405020304" pitchFamily="18" charset="0"/>
                <a:cs typeface="Times New Roman" panose="02020603050405020304" pitchFamily="18" charset="0"/>
              </a:rPr>
              <a:t>Уточненный годовой план по </a:t>
            </a:r>
            <a:r>
              <a:rPr lang="ru-RU" sz="1400" dirty="0" smtClean="0">
                <a:latin typeface="Times New Roman" panose="02020603050405020304" pitchFamily="18" charset="0"/>
                <a:cs typeface="Times New Roman" panose="02020603050405020304" pitchFamily="18" charset="0"/>
              </a:rPr>
              <a:t>неналоговым </a:t>
            </a:r>
            <a:r>
              <a:rPr lang="ru-RU" sz="1400" dirty="0">
                <a:latin typeface="Times New Roman" panose="02020603050405020304" pitchFamily="18" charset="0"/>
                <a:cs typeface="Times New Roman" panose="02020603050405020304" pitchFamily="18" charset="0"/>
              </a:rPr>
              <a:t>(собственным) доходам </a:t>
            </a:r>
            <a:r>
              <a:rPr lang="ru-RU" sz="1400" dirty="0" smtClean="0">
                <a:latin typeface="Times New Roman" panose="02020603050405020304" pitchFamily="18" charset="0"/>
                <a:cs typeface="Times New Roman" panose="02020603050405020304" pitchFamily="18" charset="0"/>
              </a:rPr>
              <a:t>выполнен:</a:t>
            </a:r>
            <a:endParaRPr lang="ru-RU" sz="1400" dirty="0">
              <a:latin typeface="Times New Roman" panose="02020603050405020304" pitchFamily="18" charset="0"/>
              <a:cs typeface="Times New Roman" panose="02020603050405020304" pitchFamily="18" charset="0"/>
            </a:endParaRPr>
          </a:p>
          <a:p>
            <a:pPr algn="just"/>
            <a:r>
              <a:rPr lang="ru-RU" sz="1400" dirty="0" smtClean="0">
                <a:latin typeface="Times New Roman" panose="02020603050405020304" pitchFamily="18" charset="0"/>
                <a:cs typeface="Times New Roman" panose="02020603050405020304" pitchFamily="18" charset="0"/>
              </a:rPr>
              <a:t>по </a:t>
            </a:r>
            <a:r>
              <a:rPr lang="ru-RU" sz="1400" dirty="0">
                <a:latin typeface="Times New Roman" panose="02020603050405020304" pitchFamily="18" charset="0"/>
                <a:cs typeface="Times New Roman" panose="02020603050405020304" pitchFamily="18" charset="0"/>
              </a:rPr>
              <a:t>доходам от использования муниципального имущества - на </a:t>
            </a:r>
            <a:r>
              <a:rPr lang="ru-RU" sz="1400" dirty="0" smtClean="0">
                <a:latin typeface="Times New Roman" panose="02020603050405020304" pitchFamily="18" charset="0"/>
                <a:cs typeface="Times New Roman" panose="02020603050405020304" pitchFamily="18" charset="0"/>
              </a:rPr>
              <a:t>102,2%:</a:t>
            </a:r>
            <a:endParaRPr lang="ru-RU" sz="1400" dirty="0">
              <a:latin typeface="Times New Roman" panose="02020603050405020304" pitchFamily="18" charset="0"/>
              <a:cs typeface="Times New Roman" panose="02020603050405020304" pitchFamily="18" charset="0"/>
            </a:endParaRPr>
          </a:p>
          <a:p>
            <a:pPr algn="just"/>
            <a:r>
              <a:rPr lang="ru-RU" sz="1400" dirty="0">
                <a:latin typeface="Times New Roman" panose="02020603050405020304" pitchFamily="18" charset="0"/>
                <a:cs typeface="Times New Roman" panose="02020603050405020304" pitchFamily="18" charset="0"/>
              </a:rPr>
              <a:t>п</a:t>
            </a:r>
            <a:r>
              <a:rPr lang="ru-RU" sz="1400" dirty="0" smtClean="0">
                <a:latin typeface="Times New Roman" panose="02020603050405020304" pitchFamily="18" charset="0"/>
                <a:cs typeface="Times New Roman" panose="02020603050405020304" pitchFamily="18" charset="0"/>
              </a:rPr>
              <a:t>о </a:t>
            </a:r>
            <a:r>
              <a:rPr lang="ru-RU" sz="1400" dirty="0">
                <a:latin typeface="Times New Roman" panose="02020603050405020304" pitchFamily="18" charset="0"/>
                <a:cs typeface="Times New Roman" panose="02020603050405020304" pitchFamily="18" charset="0"/>
              </a:rPr>
              <a:t>плате за негативное воздействие на окружающую среду - на </a:t>
            </a:r>
            <a:r>
              <a:rPr lang="ru-RU" sz="1400" dirty="0" smtClean="0">
                <a:latin typeface="Times New Roman" panose="02020603050405020304" pitchFamily="18" charset="0"/>
                <a:cs typeface="Times New Roman" panose="02020603050405020304" pitchFamily="18" charset="0"/>
              </a:rPr>
              <a:t>97,0%. </a:t>
            </a:r>
            <a:endParaRPr lang="ru-RU" sz="1400" dirty="0">
              <a:latin typeface="Times New Roman" panose="02020603050405020304" pitchFamily="18" charset="0"/>
              <a:cs typeface="Times New Roman" panose="02020603050405020304" pitchFamily="18" charset="0"/>
            </a:endParaRPr>
          </a:p>
          <a:p>
            <a:pPr algn="just"/>
            <a:r>
              <a:rPr lang="ru-RU" sz="1400" dirty="0" smtClean="0">
                <a:latin typeface="Times New Roman" panose="02020603050405020304" pitchFamily="18" charset="0"/>
                <a:cs typeface="Times New Roman" panose="02020603050405020304" pitchFamily="18" charset="0"/>
              </a:rPr>
              <a:t>по </a:t>
            </a:r>
            <a:r>
              <a:rPr lang="ru-RU" sz="1400" dirty="0">
                <a:latin typeface="Times New Roman" panose="02020603050405020304" pitchFamily="18" charset="0"/>
                <a:cs typeface="Times New Roman" panose="02020603050405020304" pitchFamily="18" charset="0"/>
              </a:rPr>
              <a:t>доходам от оказания услуг и компенсации затрат государства - на </a:t>
            </a:r>
            <a:r>
              <a:rPr lang="ru-RU" sz="1400" dirty="0" smtClean="0">
                <a:latin typeface="Times New Roman" panose="02020603050405020304" pitchFamily="18" charset="0"/>
                <a:cs typeface="Times New Roman" panose="02020603050405020304" pitchFamily="18" charset="0"/>
              </a:rPr>
              <a:t>96,9%. </a:t>
            </a:r>
            <a:endParaRPr lang="ru-RU" sz="1400" dirty="0">
              <a:latin typeface="Times New Roman" panose="02020603050405020304" pitchFamily="18" charset="0"/>
              <a:cs typeface="Times New Roman" panose="02020603050405020304" pitchFamily="18" charset="0"/>
            </a:endParaRPr>
          </a:p>
          <a:p>
            <a:pPr algn="just"/>
            <a:r>
              <a:rPr lang="ru-RU" sz="1400" dirty="0" smtClean="0">
                <a:latin typeface="Times New Roman" panose="02020603050405020304" pitchFamily="18" charset="0"/>
                <a:cs typeface="Times New Roman" panose="02020603050405020304" pitchFamily="18" charset="0"/>
              </a:rPr>
              <a:t>по </a:t>
            </a:r>
            <a:r>
              <a:rPr lang="ru-RU" sz="1400" dirty="0">
                <a:latin typeface="Times New Roman" panose="02020603050405020304" pitchFamily="18" charset="0"/>
                <a:cs typeface="Times New Roman" panose="02020603050405020304" pitchFamily="18" charset="0"/>
              </a:rPr>
              <a:t>доходам от продажи материальных и нематериальных активов - на </a:t>
            </a:r>
            <a:r>
              <a:rPr lang="ru-RU" sz="1400" dirty="0" smtClean="0">
                <a:latin typeface="Times New Roman" panose="02020603050405020304" pitchFamily="18" charset="0"/>
                <a:cs typeface="Times New Roman" panose="02020603050405020304" pitchFamily="18" charset="0"/>
              </a:rPr>
              <a:t>100,5%. </a:t>
            </a:r>
            <a:endParaRPr lang="ru-RU" sz="1400" dirty="0">
              <a:latin typeface="Times New Roman" panose="02020603050405020304" pitchFamily="18" charset="0"/>
              <a:cs typeface="Times New Roman" panose="02020603050405020304" pitchFamily="18" charset="0"/>
            </a:endParaRPr>
          </a:p>
          <a:p>
            <a:pPr algn="just"/>
            <a:r>
              <a:rPr lang="ru-RU" sz="1400" dirty="0" smtClean="0">
                <a:latin typeface="Times New Roman" panose="02020603050405020304" pitchFamily="18" charset="0"/>
                <a:cs typeface="Times New Roman" panose="02020603050405020304" pitchFamily="18" charset="0"/>
              </a:rPr>
              <a:t>по </a:t>
            </a:r>
            <a:r>
              <a:rPr lang="ru-RU" sz="1400" dirty="0">
                <a:latin typeface="Times New Roman" panose="02020603050405020304" pitchFamily="18" charset="0"/>
                <a:cs typeface="Times New Roman" panose="02020603050405020304" pitchFamily="18" charset="0"/>
              </a:rPr>
              <a:t>поступлениям денежных взысканий (штрафов) - на </a:t>
            </a:r>
            <a:r>
              <a:rPr lang="ru-RU" sz="1400" dirty="0" smtClean="0">
                <a:latin typeface="Times New Roman" panose="02020603050405020304" pitchFamily="18" charset="0"/>
                <a:cs typeface="Times New Roman" panose="02020603050405020304" pitchFamily="18" charset="0"/>
              </a:rPr>
              <a:t>106,7%. </a:t>
            </a:r>
            <a:endParaRPr lang="ru-RU" sz="1400" dirty="0">
              <a:latin typeface="Times New Roman" panose="02020603050405020304" pitchFamily="18" charset="0"/>
              <a:cs typeface="Times New Roman" panose="02020603050405020304" pitchFamily="18" charset="0"/>
            </a:endParaRPr>
          </a:p>
        </p:txBody>
      </p:sp>
      <p:sp>
        <p:nvSpPr>
          <p:cNvPr id="6" name="Номер слайда 5"/>
          <p:cNvSpPr>
            <a:spLocks noGrp="1"/>
          </p:cNvSpPr>
          <p:nvPr>
            <p:ph type="sldNum" sz="quarter" idx="12"/>
          </p:nvPr>
        </p:nvSpPr>
        <p:spPr/>
        <p:txBody>
          <a:bodyPr/>
          <a:lstStyle/>
          <a:p>
            <a:fld id="{B19B0651-EE4F-4900-A07F-96A6BFA9D0F0}" type="slidenum">
              <a:rPr lang="ru-RU" smtClean="0"/>
              <a:t>19</a:t>
            </a:fld>
            <a:endParaRPr lang="ru-RU"/>
          </a:p>
        </p:txBody>
      </p:sp>
    </p:spTree>
    <p:extLst>
      <p:ext uri="{BB962C8B-B14F-4D97-AF65-F5344CB8AC3E}">
        <p14:creationId xmlns:p14="http://schemas.microsoft.com/office/powerpoint/2010/main" val="20622549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5576" y="-27384"/>
            <a:ext cx="7776864" cy="7109639"/>
          </a:xfrm>
          <a:prstGeom prst="rect">
            <a:avLst/>
          </a:prstGeom>
        </p:spPr>
        <p:txBody>
          <a:bodyPr wrap="square">
            <a:spAutoFit/>
          </a:bodyPr>
          <a:lstStyle/>
          <a:p>
            <a:r>
              <a:rPr lang="ru-RU" sz="1200" b="1" dirty="0">
                <a:latin typeface="Times New Roman" panose="02020603050405020304" pitchFamily="18" charset="0"/>
                <a:cs typeface="Times New Roman" panose="02020603050405020304" pitchFamily="18" charset="0"/>
              </a:rPr>
              <a:t>Содержание</a:t>
            </a:r>
            <a:endParaRPr lang="ru-RU" sz="1200" dirty="0">
              <a:latin typeface="Times New Roman" panose="02020603050405020304" pitchFamily="18" charset="0"/>
              <a:cs typeface="Times New Roman" panose="02020603050405020304" pitchFamily="18" charset="0"/>
            </a:endParaRPr>
          </a:p>
          <a:p>
            <a:r>
              <a:rPr lang="ru-RU" sz="1200" b="1"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p>
          <a:p>
            <a:r>
              <a:rPr lang="ru-RU" sz="1200" dirty="0">
                <a:latin typeface="Times New Roman" panose="02020603050405020304" pitchFamily="18" charset="0"/>
                <a:cs typeface="Times New Roman" panose="02020603050405020304" pitchFamily="18" charset="0"/>
              </a:rPr>
              <a:t>Административно-территориальное деление муниципального </a:t>
            </a:r>
          </a:p>
          <a:p>
            <a:r>
              <a:rPr lang="ru-RU" sz="1200" dirty="0">
                <a:latin typeface="Times New Roman" panose="02020603050405020304" pitchFamily="18" charset="0"/>
                <a:cs typeface="Times New Roman" panose="02020603050405020304" pitchFamily="18" charset="0"/>
              </a:rPr>
              <a:t>образования «Невельский городской округ</a:t>
            </a:r>
            <a:r>
              <a:rPr lang="ru-RU" sz="1200" dirty="0" smtClean="0">
                <a:latin typeface="Times New Roman" panose="02020603050405020304" pitchFamily="18" charset="0"/>
                <a:cs typeface="Times New Roman" panose="02020603050405020304" pitchFamily="18" charset="0"/>
              </a:rPr>
              <a:t>» …………………………………………………………............................3</a:t>
            </a:r>
            <a:endParaRPr lang="ru-RU" sz="1200" dirty="0">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rPr>
              <a:t> </a:t>
            </a:r>
          </a:p>
          <a:p>
            <a:r>
              <a:rPr lang="ru-RU" sz="1200" dirty="0">
                <a:latin typeface="Times New Roman" panose="02020603050405020304" pitchFamily="18" charset="0"/>
                <a:cs typeface="Times New Roman" panose="02020603050405020304" pitchFamily="18" charset="0"/>
              </a:rPr>
              <a:t>Основные показатели социально-экономического </a:t>
            </a:r>
            <a:r>
              <a:rPr lang="ru-RU" sz="1200" dirty="0" smtClean="0">
                <a:latin typeface="Times New Roman" panose="02020603050405020304" pitchFamily="18" charset="0"/>
                <a:cs typeface="Times New Roman" panose="02020603050405020304" pitchFamily="18" charset="0"/>
              </a:rPr>
              <a:t>развития муниципального </a:t>
            </a:r>
          </a:p>
          <a:p>
            <a:r>
              <a:rPr lang="ru-RU" sz="1200" dirty="0" smtClean="0">
                <a:latin typeface="Times New Roman" panose="02020603050405020304" pitchFamily="18" charset="0"/>
                <a:cs typeface="Times New Roman" panose="02020603050405020304" pitchFamily="18" charset="0"/>
              </a:rPr>
              <a:t>образования </a:t>
            </a:r>
            <a:r>
              <a:rPr lang="ru-RU" sz="1200" dirty="0">
                <a:latin typeface="Times New Roman" panose="02020603050405020304" pitchFamily="18" charset="0"/>
                <a:cs typeface="Times New Roman" panose="02020603050405020304" pitchFamily="18" charset="0"/>
              </a:rPr>
              <a:t>«Невельский городской округ</a:t>
            </a:r>
            <a:r>
              <a:rPr lang="ru-RU" sz="1200" dirty="0" smtClean="0">
                <a:latin typeface="Times New Roman" panose="02020603050405020304" pitchFamily="18" charset="0"/>
                <a:cs typeface="Times New Roman" panose="02020603050405020304" pitchFamily="18" charset="0"/>
              </a:rPr>
              <a:t>» за </a:t>
            </a:r>
            <a:r>
              <a:rPr lang="ru-RU" sz="1200" dirty="0" smtClean="0">
                <a:latin typeface="Times New Roman" panose="02020603050405020304" pitchFamily="18" charset="0"/>
                <a:cs typeface="Times New Roman" panose="02020603050405020304" pitchFamily="18" charset="0"/>
              </a:rPr>
              <a:t>2019 </a:t>
            </a:r>
            <a:r>
              <a:rPr lang="ru-RU" sz="1200" dirty="0" smtClean="0">
                <a:latin typeface="Times New Roman" panose="02020603050405020304" pitchFamily="18" charset="0"/>
                <a:cs typeface="Times New Roman" panose="02020603050405020304" pitchFamily="18" charset="0"/>
              </a:rPr>
              <a:t>год…………………………………………………………….....4</a:t>
            </a:r>
          </a:p>
          <a:p>
            <a:endParaRPr lang="ru-RU" sz="1200" dirty="0">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rPr>
              <a:t>Основные показатели социально-экономического развития муниципального </a:t>
            </a:r>
          </a:p>
          <a:p>
            <a:r>
              <a:rPr lang="ru-RU" sz="1200" dirty="0">
                <a:latin typeface="Times New Roman" panose="02020603050405020304" pitchFamily="18" charset="0"/>
                <a:cs typeface="Times New Roman" panose="02020603050405020304" pitchFamily="18" charset="0"/>
              </a:rPr>
              <a:t>образования «Невельский городской округ» </a:t>
            </a:r>
            <a:r>
              <a:rPr lang="ru-RU" sz="1200" dirty="0" smtClean="0">
                <a:latin typeface="Times New Roman" panose="02020603050405020304" pitchFamily="18" charset="0"/>
                <a:cs typeface="Times New Roman" panose="02020603050405020304" pitchFamily="18" charset="0"/>
              </a:rPr>
              <a:t>в сравнении с муниципальными </a:t>
            </a:r>
          </a:p>
          <a:p>
            <a:r>
              <a:rPr lang="ru-RU" sz="1200" dirty="0" smtClean="0">
                <a:latin typeface="Times New Roman" panose="02020603050405020304" pitchFamily="18" charset="0"/>
                <a:cs typeface="Times New Roman" panose="02020603050405020304" pitchFamily="18" charset="0"/>
              </a:rPr>
              <a:t>образованиями Сахалинской области………………………………………………………………….............................9</a:t>
            </a:r>
          </a:p>
          <a:p>
            <a:endParaRPr lang="ru-RU" sz="1200" dirty="0">
              <a:latin typeface="Times New Roman" panose="02020603050405020304" pitchFamily="18" charset="0"/>
              <a:cs typeface="Times New Roman" panose="02020603050405020304" pitchFamily="18" charset="0"/>
            </a:endParaRPr>
          </a:p>
          <a:p>
            <a:r>
              <a:rPr lang="ru-RU" sz="1200" dirty="0" smtClean="0">
                <a:latin typeface="Times New Roman" panose="02020603050405020304" pitchFamily="18" charset="0"/>
                <a:cs typeface="Times New Roman" panose="02020603050405020304" pitchFamily="18" charset="0"/>
              </a:rPr>
              <a:t>Основные направления бюджетной политики………………………………………………………..............................10 </a:t>
            </a:r>
            <a:endParaRPr lang="ru-RU" sz="1200" dirty="0">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rPr>
              <a:t> </a:t>
            </a:r>
          </a:p>
          <a:p>
            <a:r>
              <a:rPr lang="ru-RU" sz="1200" dirty="0">
                <a:latin typeface="Times New Roman" panose="02020603050405020304" pitchFamily="18" charset="0"/>
                <a:cs typeface="Times New Roman" panose="02020603050405020304" pitchFamily="18" charset="0"/>
              </a:rPr>
              <a:t>Основные характеристики </a:t>
            </a:r>
            <a:r>
              <a:rPr lang="ru-RU" sz="1200" dirty="0" smtClean="0">
                <a:latin typeface="Times New Roman" panose="02020603050405020304" pitchFamily="18" charset="0"/>
                <a:cs typeface="Times New Roman" panose="02020603050405020304" pitchFamily="18" charset="0"/>
              </a:rPr>
              <a:t>бюджета……………………………………………………………………………………..11</a:t>
            </a:r>
          </a:p>
          <a:p>
            <a:endParaRPr lang="ru-RU" sz="1200" dirty="0">
              <a:latin typeface="Times New Roman" panose="02020603050405020304" pitchFamily="18" charset="0"/>
              <a:cs typeface="Times New Roman" panose="02020603050405020304" pitchFamily="18" charset="0"/>
            </a:endParaRPr>
          </a:p>
          <a:p>
            <a:r>
              <a:rPr lang="ru-RU" sz="1200" dirty="0" smtClean="0">
                <a:latin typeface="Times New Roman" panose="02020603050405020304" pitchFamily="18" charset="0"/>
                <a:cs typeface="Times New Roman" panose="02020603050405020304" pitchFamily="18" charset="0"/>
              </a:rPr>
              <a:t>Динамика основных характеристик бюджета ………………………………………………………..............................12</a:t>
            </a:r>
          </a:p>
          <a:p>
            <a:endParaRPr lang="ru-RU" sz="1200" dirty="0">
              <a:latin typeface="Times New Roman" panose="02020603050405020304" pitchFamily="18" charset="0"/>
              <a:cs typeface="Times New Roman" panose="02020603050405020304" pitchFamily="18" charset="0"/>
            </a:endParaRPr>
          </a:p>
          <a:p>
            <a:r>
              <a:rPr lang="ru-RU" sz="1200" dirty="0" smtClean="0">
                <a:latin typeface="Times New Roman" panose="02020603050405020304" pitchFamily="18" charset="0"/>
                <a:cs typeface="Times New Roman" panose="02020603050405020304" pitchFamily="18" charset="0"/>
              </a:rPr>
              <a:t>Доходы местного бюджета ……………………………………………………………………………………………….13</a:t>
            </a:r>
          </a:p>
          <a:p>
            <a:endParaRPr lang="ru-RU" sz="1200" dirty="0">
              <a:latin typeface="Times New Roman" panose="02020603050405020304" pitchFamily="18" charset="0"/>
              <a:cs typeface="Times New Roman" panose="02020603050405020304" pitchFamily="18" charset="0"/>
            </a:endParaRPr>
          </a:p>
          <a:p>
            <a:r>
              <a:rPr lang="ru-RU" sz="1200" dirty="0" smtClean="0">
                <a:latin typeface="Times New Roman" panose="02020603050405020304" pitchFamily="18" charset="0"/>
                <a:cs typeface="Times New Roman" panose="02020603050405020304" pitchFamily="18" charset="0"/>
              </a:rPr>
              <a:t>Расходы местного бюджета…………………………………………………………………………….............................24</a:t>
            </a:r>
            <a:endParaRPr lang="ru-RU" sz="1200" dirty="0">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rPr>
              <a:t> </a:t>
            </a:r>
          </a:p>
          <a:p>
            <a:r>
              <a:rPr lang="ru-RU" sz="1200" dirty="0" smtClean="0">
                <a:latin typeface="Times New Roman" panose="02020603050405020304" pitchFamily="18" charset="0"/>
                <a:cs typeface="Times New Roman" panose="02020603050405020304" pitchFamily="18" charset="0"/>
              </a:rPr>
              <a:t>Расходы местного бюджета по разделам, подразделам БК ………………………………………….............................26</a:t>
            </a:r>
            <a:endParaRPr lang="ru-RU" sz="1200" dirty="0">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rPr>
              <a:t> </a:t>
            </a:r>
          </a:p>
          <a:p>
            <a:r>
              <a:rPr lang="ru-RU" sz="1200" dirty="0" smtClean="0">
                <a:latin typeface="Times New Roman" panose="02020603050405020304" pitchFamily="18" charset="0"/>
                <a:cs typeface="Times New Roman" panose="02020603050405020304" pitchFamily="18" charset="0"/>
              </a:rPr>
              <a:t>Расходы местного бюджета в разрезе муниципальных программ …………………………………….........................35</a:t>
            </a:r>
            <a:endParaRPr lang="ru-RU" sz="1200" dirty="0">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rPr>
              <a:t> </a:t>
            </a:r>
          </a:p>
          <a:p>
            <a:r>
              <a:rPr lang="ru-RU" sz="1200" dirty="0" smtClean="0">
                <a:latin typeface="Times New Roman" panose="02020603050405020304" pitchFamily="18" charset="0"/>
                <a:cs typeface="Times New Roman" panose="02020603050405020304" pitchFamily="18" charset="0"/>
              </a:rPr>
              <a:t>Непрограммные расходы местного бюджета…………………………………………………………………………....71</a:t>
            </a:r>
            <a:endParaRPr lang="ru-RU" sz="1200" dirty="0">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rPr>
              <a:t> </a:t>
            </a:r>
          </a:p>
          <a:p>
            <a:r>
              <a:rPr lang="ru-RU" sz="1200" dirty="0" smtClean="0">
                <a:latin typeface="Times New Roman" panose="02020603050405020304" pitchFamily="18" charset="0"/>
                <a:cs typeface="Times New Roman" panose="02020603050405020304" pitchFamily="18" charset="0"/>
              </a:rPr>
              <a:t>Долговая нагрузка местного бюджета …………………………………………………………………………………...72</a:t>
            </a:r>
          </a:p>
          <a:p>
            <a:endParaRPr lang="ru-RU" sz="1200" dirty="0">
              <a:latin typeface="Times New Roman" panose="02020603050405020304" pitchFamily="18" charset="0"/>
              <a:cs typeface="Times New Roman" panose="02020603050405020304" pitchFamily="18" charset="0"/>
            </a:endParaRPr>
          </a:p>
          <a:p>
            <a:r>
              <a:rPr lang="ru-RU" sz="1200" dirty="0" smtClean="0">
                <a:latin typeface="Times New Roman" panose="02020603050405020304" pitchFamily="18" charset="0"/>
                <a:cs typeface="Times New Roman" panose="02020603050405020304" pitchFamily="18" charset="0"/>
              </a:rPr>
              <a:t>Основные общественно-значимые проекты……………………………………………………………………………..73</a:t>
            </a:r>
          </a:p>
          <a:p>
            <a:endParaRPr lang="ru-RU" sz="1200" dirty="0">
              <a:latin typeface="Times New Roman" panose="02020603050405020304" pitchFamily="18" charset="0"/>
              <a:cs typeface="Times New Roman" panose="02020603050405020304" pitchFamily="18" charset="0"/>
            </a:endParaRPr>
          </a:p>
          <a:p>
            <a:r>
              <a:rPr lang="ru-RU" sz="1200" dirty="0" smtClean="0">
                <a:latin typeface="Times New Roman" panose="02020603050405020304" pitchFamily="18" charset="0"/>
                <a:cs typeface="Times New Roman" panose="02020603050405020304" pitchFamily="18" charset="0"/>
              </a:rPr>
              <a:t>Открытость и прозрачность бюджетных данных …………………………………………………................................74</a:t>
            </a:r>
          </a:p>
          <a:p>
            <a:endParaRPr lang="ru-RU" sz="1200" dirty="0">
              <a:latin typeface="Times New Roman" panose="02020603050405020304" pitchFamily="18" charset="0"/>
              <a:cs typeface="Times New Roman" panose="02020603050405020304" pitchFamily="18" charset="0"/>
            </a:endParaRPr>
          </a:p>
          <a:p>
            <a:r>
              <a:rPr lang="ru-RU" sz="1200" dirty="0" smtClean="0">
                <a:latin typeface="Times New Roman" panose="02020603050405020304" pitchFamily="18" charset="0"/>
                <a:cs typeface="Times New Roman" panose="02020603050405020304" pitchFamily="18" charset="0"/>
              </a:rPr>
              <a:t>Глоссарий </a:t>
            </a:r>
            <a:r>
              <a:rPr lang="ru-RU" sz="1200" dirty="0" smtClean="0">
                <a:latin typeface="Times New Roman" panose="02020603050405020304" pitchFamily="18" charset="0"/>
                <a:cs typeface="Times New Roman" panose="02020603050405020304" pitchFamily="18" charset="0"/>
              </a:rPr>
              <a:t>………………………………………………………………………………………………………………….84</a:t>
            </a:r>
            <a:endParaRPr lang="ru-RU" sz="1200" dirty="0" smtClean="0">
              <a:latin typeface="Times New Roman" panose="02020603050405020304" pitchFamily="18" charset="0"/>
              <a:cs typeface="Times New Roman" panose="02020603050405020304" pitchFamily="18" charset="0"/>
            </a:endParaRPr>
          </a:p>
          <a:p>
            <a:endParaRPr lang="ru-RU" sz="1200" dirty="0" smtClean="0">
              <a:latin typeface="Times New Roman" panose="02020603050405020304" pitchFamily="18" charset="0"/>
              <a:cs typeface="Times New Roman" panose="02020603050405020304" pitchFamily="18" charset="0"/>
            </a:endParaRPr>
          </a:p>
          <a:p>
            <a:r>
              <a:rPr lang="ru-RU" sz="1200" dirty="0" smtClean="0">
                <a:latin typeface="Times New Roman" panose="02020603050405020304" pitchFamily="18" charset="0"/>
                <a:cs typeface="Times New Roman" panose="02020603050405020304" pitchFamily="18" charset="0"/>
              </a:rPr>
              <a:t>Контактные данные </a:t>
            </a:r>
            <a:r>
              <a:rPr lang="ru-RU" sz="1200" dirty="0" smtClean="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85</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endParaRPr lang="ru-RU" sz="1200" dirty="0">
              <a:latin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2"/>
          </p:nvPr>
        </p:nvSpPr>
        <p:spPr/>
        <p:txBody>
          <a:bodyPr/>
          <a:lstStyle/>
          <a:p>
            <a:fld id="{B19B0651-EE4F-4900-A07F-96A6BFA9D0F0}" type="slidenum">
              <a:rPr lang="ru-RU" smtClean="0"/>
              <a:t>2</a:t>
            </a:fld>
            <a:endParaRPr lang="ru-RU"/>
          </a:p>
        </p:txBody>
      </p:sp>
    </p:spTree>
    <p:extLst>
      <p:ext uri="{BB962C8B-B14F-4D97-AF65-F5344CB8AC3E}">
        <p14:creationId xmlns:p14="http://schemas.microsoft.com/office/powerpoint/2010/main" val="2331930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Диаграмма 2"/>
          <p:cNvGraphicFramePr/>
          <p:nvPr>
            <p:extLst>
              <p:ext uri="{D42A27DB-BD31-4B8C-83A1-F6EECF244321}">
                <p14:modId xmlns:p14="http://schemas.microsoft.com/office/powerpoint/2010/main" val="4243066649"/>
              </p:ext>
            </p:extLst>
          </p:nvPr>
        </p:nvGraphicFramePr>
        <p:xfrm>
          <a:off x="-396552" y="179348"/>
          <a:ext cx="9721080" cy="6490012"/>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467544" y="179348"/>
            <a:ext cx="8064896" cy="369332"/>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smtClean="0">
                <a:solidFill>
                  <a:schemeClr val="tx1"/>
                </a:solidFill>
              </a:rPr>
              <a:t> НАЛОГОВЫЕ И НЕНАЛОГОВЫЕ ДОХОДЫ 2019 ГОД </a:t>
            </a:r>
            <a:endParaRPr lang="ru-RU" dirty="0">
              <a:solidFill>
                <a:schemeClr val="tx1"/>
              </a:solidFill>
            </a:endParaRPr>
          </a:p>
        </p:txBody>
      </p:sp>
      <p:sp>
        <p:nvSpPr>
          <p:cNvPr id="4" name="Номер слайда 3"/>
          <p:cNvSpPr>
            <a:spLocks noGrp="1"/>
          </p:cNvSpPr>
          <p:nvPr>
            <p:ph type="sldNum" sz="quarter" idx="12"/>
          </p:nvPr>
        </p:nvSpPr>
        <p:spPr/>
        <p:txBody>
          <a:bodyPr/>
          <a:lstStyle/>
          <a:p>
            <a:fld id="{B19B0651-EE4F-4900-A07F-96A6BFA9D0F0}" type="slidenum">
              <a:rPr lang="ru-RU" smtClean="0"/>
              <a:t>20</a:t>
            </a:fld>
            <a:endParaRPr lang="ru-RU"/>
          </a:p>
        </p:txBody>
      </p:sp>
    </p:spTree>
    <p:extLst>
      <p:ext uri="{BB962C8B-B14F-4D97-AF65-F5344CB8AC3E}">
        <p14:creationId xmlns:p14="http://schemas.microsoft.com/office/powerpoint/2010/main" val="386611840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Диаграмма 1"/>
          <p:cNvGraphicFramePr/>
          <p:nvPr>
            <p:extLst>
              <p:ext uri="{D42A27DB-BD31-4B8C-83A1-F6EECF244321}">
                <p14:modId xmlns:p14="http://schemas.microsoft.com/office/powerpoint/2010/main" val="205109854"/>
              </p:ext>
            </p:extLst>
          </p:nvPr>
        </p:nvGraphicFramePr>
        <p:xfrm>
          <a:off x="107504" y="692696"/>
          <a:ext cx="8928992" cy="6017314"/>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251521" y="116632"/>
            <a:ext cx="8424935" cy="646331"/>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smtClean="0">
                <a:solidFill>
                  <a:schemeClr val="tx1"/>
                </a:solidFill>
              </a:rPr>
              <a:t> ПОСТУПЛЕНИЕ НАЛОГОВЫХ И НЕНАЛОГОВЫХ ДОХОДОВ </a:t>
            </a:r>
          </a:p>
          <a:p>
            <a:pPr algn="ctr"/>
            <a:r>
              <a:rPr lang="ru-RU" dirty="0" smtClean="0">
                <a:solidFill>
                  <a:schemeClr val="tx1"/>
                </a:solidFill>
              </a:rPr>
              <a:t>в 2017-2019 ГОДАХ </a:t>
            </a:r>
            <a:endParaRPr lang="ru-RU" dirty="0">
              <a:solidFill>
                <a:schemeClr val="tx1"/>
              </a:solidFill>
            </a:endParaRPr>
          </a:p>
        </p:txBody>
      </p:sp>
      <p:sp>
        <p:nvSpPr>
          <p:cNvPr id="5" name="Номер слайда 4"/>
          <p:cNvSpPr>
            <a:spLocks noGrp="1"/>
          </p:cNvSpPr>
          <p:nvPr>
            <p:ph type="sldNum" sz="quarter" idx="12"/>
          </p:nvPr>
        </p:nvSpPr>
        <p:spPr/>
        <p:txBody>
          <a:bodyPr/>
          <a:lstStyle/>
          <a:p>
            <a:fld id="{B19B0651-EE4F-4900-A07F-96A6BFA9D0F0}" type="slidenum">
              <a:rPr lang="ru-RU" smtClean="0"/>
              <a:t>21</a:t>
            </a:fld>
            <a:endParaRPr lang="ru-RU"/>
          </a:p>
        </p:txBody>
      </p:sp>
    </p:spTree>
    <p:extLst>
      <p:ext uri="{BB962C8B-B14F-4D97-AF65-F5344CB8AC3E}">
        <p14:creationId xmlns:p14="http://schemas.microsoft.com/office/powerpoint/2010/main" val="147529940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3" y="188640"/>
            <a:ext cx="8496944" cy="369332"/>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ru-RU" dirty="0" smtClean="0">
                <a:solidFill>
                  <a:schemeClr val="tx1"/>
                </a:solidFill>
              </a:rPr>
              <a:t> ОТКЛОНЕНИЕ ПОСТУПЛЕНИЯ НАЛОГОВЫХ ДОХОДОВ ОТ ПЛАНА </a:t>
            </a:r>
            <a:endParaRPr lang="ru-RU" dirty="0">
              <a:solidFill>
                <a:schemeClr val="tx1"/>
              </a:solidFill>
            </a:endParaRPr>
          </a:p>
        </p:txBody>
      </p:sp>
      <p:sp>
        <p:nvSpPr>
          <p:cNvPr id="5" name="Номер слайда 4"/>
          <p:cNvSpPr>
            <a:spLocks noGrp="1"/>
          </p:cNvSpPr>
          <p:nvPr>
            <p:ph type="sldNum" sz="quarter" idx="12"/>
          </p:nvPr>
        </p:nvSpPr>
        <p:spPr/>
        <p:txBody>
          <a:bodyPr/>
          <a:lstStyle/>
          <a:p>
            <a:fld id="{B19B0651-EE4F-4900-A07F-96A6BFA9D0F0}" type="slidenum">
              <a:rPr lang="ru-RU" smtClean="0"/>
              <a:t>22</a:t>
            </a:fld>
            <a:endParaRPr lang="ru-RU"/>
          </a:p>
        </p:txBody>
      </p:sp>
      <p:graphicFrame>
        <p:nvGraphicFramePr>
          <p:cNvPr id="4" name="Таблица 3"/>
          <p:cNvGraphicFramePr>
            <a:graphicFrameLocks noGrp="1"/>
          </p:cNvGraphicFramePr>
          <p:nvPr>
            <p:extLst>
              <p:ext uri="{D42A27DB-BD31-4B8C-83A1-F6EECF244321}">
                <p14:modId xmlns:p14="http://schemas.microsoft.com/office/powerpoint/2010/main" val="4120673858"/>
              </p:ext>
            </p:extLst>
          </p:nvPr>
        </p:nvGraphicFramePr>
        <p:xfrm>
          <a:off x="179514" y="715617"/>
          <a:ext cx="8784973" cy="5917945"/>
        </p:xfrm>
        <a:graphic>
          <a:graphicData uri="http://schemas.openxmlformats.org/drawingml/2006/table">
            <a:tbl>
              <a:tblPr>
                <a:tableStyleId>{5DA37D80-6434-44D0-A028-1B22A696006F}</a:tableStyleId>
              </a:tblPr>
              <a:tblGrid>
                <a:gridCol w="1107348"/>
                <a:gridCol w="664410"/>
                <a:gridCol w="738233"/>
                <a:gridCol w="812057"/>
                <a:gridCol w="738233"/>
                <a:gridCol w="664410"/>
                <a:gridCol w="738233"/>
                <a:gridCol w="3322049"/>
              </a:tblGrid>
              <a:tr h="718452">
                <a:tc>
                  <a:txBody>
                    <a:bodyPr/>
                    <a:lstStyle/>
                    <a:p>
                      <a:pPr algn="ctr" fontAlgn="t"/>
                      <a:r>
                        <a:rPr lang="ru-RU" sz="800" u="none" strike="noStrike" dirty="0">
                          <a:effectLst/>
                          <a:latin typeface="+mn-lt"/>
                        </a:rPr>
                        <a:t>Наименование показателей</a:t>
                      </a:r>
                      <a:endParaRPr lang="ru-RU" sz="800" b="0" i="0" u="none" strike="noStrike" dirty="0">
                        <a:solidFill>
                          <a:srgbClr val="000000"/>
                        </a:solidFill>
                        <a:effectLst/>
                        <a:latin typeface="+mn-lt"/>
                        <a:cs typeface="Times New Roman" panose="02020603050405020304" pitchFamily="18" charset="0"/>
                      </a:endParaRPr>
                    </a:p>
                  </a:txBody>
                  <a:tcPr marL="9525" marR="9525" marT="9525" marB="0"/>
                </a:tc>
                <a:tc>
                  <a:txBody>
                    <a:bodyPr/>
                    <a:lstStyle/>
                    <a:p>
                      <a:pPr algn="ctr" fontAlgn="t"/>
                      <a:r>
                        <a:rPr lang="ru-RU" sz="800" u="none" strike="noStrike" dirty="0">
                          <a:effectLst/>
                          <a:latin typeface="+mn-lt"/>
                        </a:rPr>
                        <a:t>Первоначально утверждённый план на </a:t>
                      </a:r>
                      <a:r>
                        <a:rPr lang="ru-RU" sz="800" u="none" strike="noStrike" dirty="0" smtClean="0">
                          <a:effectLst/>
                          <a:latin typeface="+mn-lt"/>
                        </a:rPr>
                        <a:t>2019 </a:t>
                      </a:r>
                      <a:r>
                        <a:rPr lang="ru-RU" sz="800" u="none" strike="noStrike" dirty="0">
                          <a:effectLst/>
                          <a:latin typeface="+mn-lt"/>
                        </a:rPr>
                        <a:t>год</a:t>
                      </a:r>
                      <a:endParaRPr lang="ru-RU" sz="800" b="0" i="0" u="none" strike="noStrike" dirty="0">
                        <a:effectLst/>
                        <a:latin typeface="+mn-lt"/>
                        <a:cs typeface="Times New Roman" panose="02020603050405020304" pitchFamily="18" charset="0"/>
                      </a:endParaRPr>
                    </a:p>
                  </a:txBody>
                  <a:tcPr marL="9525" marR="9525" marT="9525" marB="0"/>
                </a:tc>
                <a:tc>
                  <a:txBody>
                    <a:bodyPr/>
                    <a:lstStyle/>
                    <a:p>
                      <a:pPr algn="ctr" fontAlgn="t"/>
                      <a:r>
                        <a:rPr lang="ru-RU" sz="800" u="none" strike="noStrike" dirty="0">
                          <a:effectLst/>
                          <a:latin typeface="+mn-lt"/>
                        </a:rPr>
                        <a:t>Уточненный план на </a:t>
                      </a:r>
                      <a:r>
                        <a:rPr lang="ru-RU" sz="800" u="none" strike="noStrike" dirty="0" smtClean="0">
                          <a:effectLst/>
                          <a:latin typeface="+mn-lt"/>
                        </a:rPr>
                        <a:t>2019 </a:t>
                      </a:r>
                      <a:r>
                        <a:rPr lang="ru-RU" sz="800" u="none" strike="noStrike" dirty="0">
                          <a:effectLst/>
                          <a:latin typeface="+mn-lt"/>
                        </a:rPr>
                        <a:t>год</a:t>
                      </a:r>
                      <a:endParaRPr lang="ru-RU" sz="800" b="0" i="0" u="none" strike="noStrike" dirty="0">
                        <a:solidFill>
                          <a:srgbClr val="000000"/>
                        </a:solidFill>
                        <a:effectLst/>
                        <a:latin typeface="+mn-lt"/>
                        <a:cs typeface="Times New Roman" panose="02020603050405020304" pitchFamily="18" charset="0"/>
                      </a:endParaRPr>
                    </a:p>
                  </a:txBody>
                  <a:tcPr marL="9525" marR="9525" marT="9525" marB="0"/>
                </a:tc>
                <a:tc>
                  <a:txBody>
                    <a:bodyPr/>
                    <a:lstStyle/>
                    <a:p>
                      <a:pPr algn="ctr" fontAlgn="t"/>
                      <a:r>
                        <a:rPr lang="ru-RU" sz="800" u="none" strike="noStrike" dirty="0">
                          <a:effectLst/>
                          <a:latin typeface="+mn-lt"/>
                        </a:rPr>
                        <a:t>Фактическое исполнение за </a:t>
                      </a:r>
                      <a:r>
                        <a:rPr lang="ru-RU" sz="800" u="none" strike="noStrike" dirty="0" smtClean="0">
                          <a:effectLst/>
                          <a:latin typeface="+mn-lt"/>
                        </a:rPr>
                        <a:t>2019 </a:t>
                      </a:r>
                      <a:r>
                        <a:rPr lang="ru-RU" sz="800" u="none" strike="noStrike" dirty="0">
                          <a:effectLst/>
                          <a:latin typeface="+mn-lt"/>
                        </a:rPr>
                        <a:t>год</a:t>
                      </a:r>
                      <a:endParaRPr lang="ru-RU" sz="800" b="0" i="0" u="none" strike="noStrike" dirty="0">
                        <a:solidFill>
                          <a:srgbClr val="000000"/>
                        </a:solidFill>
                        <a:effectLst/>
                        <a:latin typeface="+mn-lt"/>
                        <a:cs typeface="Times New Roman" panose="02020603050405020304" pitchFamily="18" charset="0"/>
                      </a:endParaRPr>
                    </a:p>
                  </a:txBody>
                  <a:tcPr marL="9525" marR="9525" marT="9525" marB="0"/>
                </a:tc>
                <a:tc>
                  <a:txBody>
                    <a:bodyPr/>
                    <a:lstStyle/>
                    <a:p>
                      <a:pPr algn="ctr" fontAlgn="t"/>
                      <a:r>
                        <a:rPr lang="ru-RU" sz="800" u="none" strike="noStrike" dirty="0">
                          <a:effectLst/>
                          <a:latin typeface="+mn-lt"/>
                        </a:rPr>
                        <a:t>Отклонение факта от первоначально утверждённого плана на </a:t>
                      </a:r>
                      <a:r>
                        <a:rPr lang="ru-RU" sz="800" u="none" strike="noStrike" dirty="0" smtClean="0">
                          <a:effectLst/>
                          <a:latin typeface="+mn-lt"/>
                        </a:rPr>
                        <a:t>2019 </a:t>
                      </a:r>
                      <a:r>
                        <a:rPr lang="ru-RU" sz="800" u="none" strike="noStrike" dirty="0">
                          <a:effectLst/>
                          <a:latin typeface="+mn-lt"/>
                        </a:rPr>
                        <a:t>год</a:t>
                      </a:r>
                      <a:endParaRPr lang="ru-RU" sz="800" b="0" i="0" u="none" strike="noStrike" dirty="0">
                        <a:solidFill>
                          <a:srgbClr val="000000"/>
                        </a:solidFill>
                        <a:effectLst/>
                        <a:latin typeface="+mn-lt"/>
                        <a:cs typeface="Times New Roman" panose="02020603050405020304" pitchFamily="18" charset="0"/>
                      </a:endParaRPr>
                    </a:p>
                  </a:txBody>
                  <a:tcPr marL="9525" marR="9525" marT="9525" marB="0"/>
                </a:tc>
                <a:tc>
                  <a:txBody>
                    <a:bodyPr/>
                    <a:lstStyle/>
                    <a:p>
                      <a:pPr algn="ctr" fontAlgn="t"/>
                      <a:r>
                        <a:rPr lang="ru-RU" sz="800" u="none" strike="noStrike" dirty="0">
                          <a:effectLst/>
                          <a:latin typeface="+mn-lt"/>
                        </a:rPr>
                        <a:t>Отклонение факта от уточнённого  плана на </a:t>
                      </a:r>
                      <a:r>
                        <a:rPr lang="ru-RU" sz="800" u="none" strike="noStrike" dirty="0" smtClean="0">
                          <a:effectLst/>
                          <a:latin typeface="+mn-lt"/>
                        </a:rPr>
                        <a:t>2019 </a:t>
                      </a:r>
                      <a:r>
                        <a:rPr lang="ru-RU" sz="800" u="none" strike="noStrike" dirty="0">
                          <a:effectLst/>
                          <a:latin typeface="+mn-lt"/>
                        </a:rPr>
                        <a:t>год</a:t>
                      </a:r>
                      <a:endParaRPr lang="ru-RU" sz="800" b="0" i="0" u="none" strike="noStrike" dirty="0">
                        <a:solidFill>
                          <a:srgbClr val="000000"/>
                        </a:solidFill>
                        <a:effectLst/>
                        <a:latin typeface="+mn-lt"/>
                        <a:cs typeface="Times New Roman" panose="02020603050405020304" pitchFamily="18" charset="0"/>
                      </a:endParaRPr>
                    </a:p>
                  </a:txBody>
                  <a:tcPr marL="9525" marR="9525" marT="9525" marB="0"/>
                </a:tc>
                <a:tc>
                  <a:txBody>
                    <a:bodyPr/>
                    <a:lstStyle/>
                    <a:p>
                      <a:pPr algn="ctr" fontAlgn="t"/>
                      <a:r>
                        <a:rPr lang="ru-RU" sz="800" u="none" strike="noStrike" dirty="0">
                          <a:effectLst/>
                          <a:latin typeface="+mn-lt"/>
                        </a:rPr>
                        <a:t>%  отклонения</a:t>
                      </a:r>
                      <a:endParaRPr lang="ru-RU" sz="800" b="0" i="0" u="none" strike="noStrike" dirty="0">
                        <a:solidFill>
                          <a:srgbClr val="000000"/>
                        </a:solidFill>
                        <a:effectLst/>
                        <a:latin typeface="+mn-lt"/>
                        <a:cs typeface="Times New Roman" panose="02020603050405020304" pitchFamily="18" charset="0"/>
                      </a:endParaRPr>
                    </a:p>
                  </a:txBody>
                  <a:tcPr marL="9525" marR="9525" marT="9525" marB="0"/>
                </a:tc>
                <a:tc>
                  <a:txBody>
                    <a:bodyPr/>
                    <a:lstStyle/>
                    <a:p>
                      <a:pPr algn="ctr" fontAlgn="ctr"/>
                      <a:r>
                        <a:rPr lang="ru-RU" sz="800" u="none" strike="noStrike" dirty="0">
                          <a:effectLst/>
                          <a:latin typeface="+mn-lt"/>
                        </a:rPr>
                        <a:t>Примечание</a:t>
                      </a:r>
                      <a:endParaRPr lang="ru-RU" sz="800" b="0" i="0" u="none" strike="noStrike" dirty="0">
                        <a:solidFill>
                          <a:srgbClr val="000000"/>
                        </a:solidFill>
                        <a:effectLst/>
                        <a:latin typeface="+mn-lt"/>
                        <a:cs typeface="Times New Roman" panose="02020603050405020304" pitchFamily="18" charset="0"/>
                      </a:endParaRPr>
                    </a:p>
                  </a:txBody>
                  <a:tcPr marL="9525" marR="9525" marT="9525" marB="0" anchor="ctr"/>
                </a:tc>
              </a:tr>
              <a:tr h="718452">
                <a:tc>
                  <a:txBody>
                    <a:bodyPr/>
                    <a:lstStyle/>
                    <a:p>
                      <a:pPr algn="l" fontAlgn="t"/>
                      <a:r>
                        <a:rPr lang="ru-RU" sz="800" u="none" strike="noStrike" dirty="0">
                          <a:effectLst/>
                          <a:latin typeface="+mn-lt"/>
                        </a:rPr>
                        <a:t>Налог на доходы физических лиц</a:t>
                      </a:r>
                      <a:endParaRPr lang="ru-RU" sz="800" b="0" i="0" u="none" strike="noStrike" dirty="0">
                        <a:effectLst/>
                        <a:latin typeface="+mn-lt"/>
                        <a:cs typeface="Times New Roman" panose="02020603050405020304" pitchFamily="18" charset="0"/>
                      </a:endParaRPr>
                    </a:p>
                  </a:txBody>
                  <a:tcPr marL="3703" marR="3703" marT="3703" marB="0"/>
                </a:tc>
                <a:tc>
                  <a:txBody>
                    <a:bodyPr/>
                    <a:lstStyle/>
                    <a:p>
                      <a:pPr algn="ctr" fontAlgn="t"/>
                      <a:r>
                        <a:rPr lang="ru-RU" sz="800" b="0" i="0" u="none" strike="noStrike" dirty="0">
                          <a:effectLst/>
                          <a:latin typeface="+mn-lt"/>
                        </a:rPr>
                        <a:t>205 000,0</a:t>
                      </a:r>
                    </a:p>
                  </a:txBody>
                  <a:tcPr marL="9525" marR="9525" marT="9525" marB="0"/>
                </a:tc>
                <a:tc>
                  <a:txBody>
                    <a:bodyPr/>
                    <a:lstStyle/>
                    <a:p>
                      <a:pPr algn="ctr" fontAlgn="t"/>
                      <a:r>
                        <a:rPr lang="ru-RU" sz="800" b="0" i="0" u="none" strike="noStrike" dirty="0">
                          <a:effectLst/>
                          <a:latin typeface="+mn-lt"/>
                        </a:rPr>
                        <a:t>215 690,0</a:t>
                      </a:r>
                    </a:p>
                  </a:txBody>
                  <a:tcPr marL="9525" marR="9525" marT="9525" marB="0"/>
                </a:tc>
                <a:tc>
                  <a:txBody>
                    <a:bodyPr/>
                    <a:lstStyle/>
                    <a:p>
                      <a:pPr algn="ctr" fontAlgn="t"/>
                      <a:r>
                        <a:rPr lang="ru-RU" sz="800" b="0" i="0" u="none" strike="noStrike" dirty="0">
                          <a:effectLst/>
                          <a:latin typeface="+mn-lt"/>
                        </a:rPr>
                        <a:t>220 532,0</a:t>
                      </a:r>
                    </a:p>
                  </a:txBody>
                  <a:tcPr marL="9525" marR="9525" marT="9525" marB="0"/>
                </a:tc>
                <a:tc>
                  <a:txBody>
                    <a:bodyPr/>
                    <a:lstStyle/>
                    <a:p>
                      <a:pPr algn="ctr" fontAlgn="t"/>
                      <a:r>
                        <a:rPr lang="ru-RU" sz="800" b="0" i="0" u="none" strike="noStrike">
                          <a:effectLst/>
                          <a:latin typeface="+mn-lt"/>
                        </a:rPr>
                        <a:t>15 532,0</a:t>
                      </a:r>
                    </a:p>
                  </a:txBody>
                  <a:tcPr marL="9525" marR="9525" marT="9525" marB="0"/>
                </a:tc>
                <a:tc>
                  <a:txBody>
                    <a:bodyPr/>
                    <a:lstStyle/>
                    <a:p>
                      <a:pPr algn="ctr" fontAlgn="t"/>
                      <a:r>
                        <a:rPr lang="ru-RU" sz="800" b="0" i="0" u="none" strike="noStrike">
                          <a:effectLst/>
                          <a:latin typeface="+mn-lt"/>
                        </a:rPr>
                        <a:t>4 842,0</a:t>
                      </a:r>
                    </a:p>
                  </a:txBody>
                  <a:tcPr marL="9525" marR="9525" marT="9525" marB="0"/>
                </a:tc>
                <a:tc>
                  <a:txBody>
                    <a:bodyPr/>
                    <a:lstStyle/>
                    <a:p>
                      <a:pPr algn="ctr" fontAlgn="t"/>
                      <a:r>
                        <a:rPr lang="ru-RU" sz="800" b="0" i="0" u="none" strike="noStrike">
                          <a:effectLst/>
                          <a:latin typeface="+mn-lt"/>
                        </a:rPr>
                        <a:t>107,6</a:t>
                      </a:r>
                    </a:p>
                  </a:txBody>
                  <a:tcPr marL="9525" marR="9525" marT="9525" marB="0"/>
                </a:tc>
                <a:tc>
                  <a:txBody>
                    <a:bodyPr/>
                    <a:lstStyle/>
                    <a:p>
                      <a:pPr algn="l" fontAlgn="t"/>
                      <a:r>
                        <a:rPr lang="ru-RU" sz="800" b="0" i="0" u="none" strike="noStrike" dirty="0">
                          <a:effectLst/>
                          <a:latin typeface="+mn-lt"/>
                        </a:rPr>
                        <a:t>Первоначально план определялся в </a:t>
                      </a:r>
                      <a:r>
                        <a:rPr lang="ru-RU" sz="800" b="0" i="0" u="none" strike="noStrike" dirty="0" smtClean="0">
                          <a:effectLst/>
                          <a:latin typeface="+mn-lt"/>
                        </a:rPr>
                        <a:t>соответствии </a:t>
                      </a:r>
                      <a:r>
                        <a:rPr lang="ru-RU" sz="800" b="0" i="0" u="none" strike="noStrike" dirty="0">
                          <a:effectLst/>
                          <a:latin typeface="+mn-lt"/>
                        </a:rPr>
                        <a:t>с ожидаемым ростом фонда оплаты труда исходя из динамики поступлений за 2017-2018 годы. Перевыполнение плана связано с увеличением количества работников предприятий, зарегистрированных в Невельском городском округе на 100 человек, а также в связи с повышением окладов работникам государственных и муниципальных учреждений в 1,2 раза с 01.01.2019  </a:t>
                      </a:r>
                    </a:p>
                  </a:txBody>
                  <a:tcPr marL="9525" marR="9525" marT="9525" marB="0"/>
                </a:tc>
              </a:tr>
              <a:tr h="311082">
                <a:tc>
                  <a:txBody>
                    <a:bodyPr/>
                    <a:lstStyle/>
                    <a:p>
                      <a:pPr algn="l" fontAlgn="t"/>
                      <a:r>
                        <a:rPr lang="ru-RU" sz="800" u="none" strike="noStrike">
                          <a:effectLst/>
                          <a:latin typeface="+mn-lt"/>
                        </a:rPr>
                        <a:t>Акцизы на топливо</a:t>
                      </a:r>
                      <a:endParaRPr lang="ru-RU" sz="800" b="1" i="0" u="none" strike="noStrike">
                        <a:effectLst/>
                        <a:latin typeface="+mn-lt"/>
                        <a:cs typeface="Times New Roman" panose="02020603050405020304" pitchFamily="18" charset="0"/>
                      </a:endParaRPr>
                    </a:p>
                  </a:txBody>
                  <a:tcPr marL="3703" marR="3703" marT="3703" marB="0"/>
                </a:tc>
                <a:tc>
                  <a:txBody>
                    <a:bodyPr/>
                    <a:lstStyle/>
                    <a:p>
                      <a:pPr algn="ctr" fontAlgn="t"/>
                      <a:r>
                        <a:rPr lang="ru-RU" sz="800" b="0" i="0" u="none" strike="noStrike">
                          <a:effectLst/>
                          <a:latin typeface="+mn-lt"/>
                        </a:rPr>
                        <a:t>17 200,0</a:t>
                      </a:r>
                    </a:p>
                  </a:txBody>
                  <a:tcPr marL="9525" marR="9525" marT="9525" marB="0"/>
                </a:tc>
                <a:tc>
                  <a:txBody>
                    <a:bodyPr/>
                    <a:lstStyle/>
                    <a:p>
                      <a:pPr algn="ctr" fontAlgn="t"/>
                      <a:r>
                        <a:rPr lang="ru-RU" sz="800" b="0" i="0" u="none" strike="noStrike">
                          <a:effectLst/>
                          <a:latin typeface="+mn-lt"/>
                        </a:rPr>
                        <a:t>16 150,2</a:t>
                      </a:r>
                    </a:p>
                  </a:txBody>
                  <a:tcPr marL="9525" marR="9525" marT="9525" marB="0"/>
                </a:tc>
                <a:tc>
                  <a:txBody>
                    <a:bodyPr/>
                    <a:lstStyle/>
                    <a:p>
                      <a:pPr algn="ctr" fontAlgn="t"/>
                      <a:r>
                        <a:rPr lang="ru-RU" sz="800" b="0" i="0" u="none" strike="noStrike">
                          <a:effectLst/>
                          <a:latin typeface="+mn-lt"/>
                        </a:rPr>
                        <a:t>16 095,2</a:t>
                      </a:r>
                    </a:p>
                  </a:txBody>
                  <a:tcPr marL="9525" marR="9525" marT="9525" marB="0"/>
                </a:tc>
                <a:tc>
                  <a:txBody>
                    <a:bodyPr/>
                    <a:lstStyle/>
                    <a:p>
                      <a:pPr algn="ctr" fontAlgn="t"/>
                      <a:r>
                        <a:rPr lang="ru-RU" sz="800" b="0" i="0" u="none" strike="noStrike" dirty="0">
                          <a:effectLst/>
                          <a:latin typeface="+mn-lt"/>
                        </a:rPr>
                        <a:t>-1 104,8</a:t>
                      </a:r>
                    </a:p>
                  </a:txBody>
                  <a:tcPr marL="9525" marR="9525" marT="9525" marB="0"/>
                </a:tc>
                <a:tc>
                  <a:txBody>
                    <a:bodyPr/>
                    <a:lstStyle/>
                    <a:p>
                      <a:pPr algn="ctr" fontAlgn="t"/>
                      <a:r>
                        <a:rPr lang="ru-RU" sz="800" b="0" i="0" u="none" strike="noStrike">
                          <a:effectLst/>
                          <a:latin typeface="+mn-lt"/>
                        </a:rPr>
                        <a:t>-55,0</a:t>
                      </a:r>
                    </a:p>
                  </a:txBody>
                  <a:tcPr marL="9525" marR="9525" marT="9525" marB="0"/>
                </a:tc>
                <a:tc>
                  <a:txBody>
                    <a:bodyPr/>
                    <a:lstStyle/>
                    <a:p>
                      <a:pPr algn="ctr" fontAlgn="t"/>
                      <a:r>
                        <a:rPr lang="ru-RU" sz="800" b="0" i="0" u="none" strike="noStrike">
                          <a:effectLst/>
                          <a:latin typeface="+mn-lt"/>
                        </a:rPr>
                        <a:t>93,6</a:t>
                      </a:r>
                    </a:p>
                  </a:txBody>
                  <a:tcPr marL="9525" marR="9525" marT="9525" marB="0"/>
                </a:tc>
                <a:tc>
                  <a:txBody>
                    <a:bodyPr/>
                    <a:lstStyle/>
                    <a:p>
                      <a:pPr algn="l" fontAlgn="t"/>
                      <a:r>
                        <a:rPr lang="ru-RU" sz="800" b="0" i="0" u="none" strike="noStrike" dirty="0">
                          <a:effectLst/>
                          <a:latin typeface="+mn-lt"/>
                        </a:rPr>
                        <a:t>Первоначальный план определен самостоятельно и скорректирован в соответствии с уточненным прогнозом , предоставленным УФК по Сахалинской области</a:t>
                      </a:r>
                    </a:p>
                  </a:txBody>
                  <a:tcPr marL="9525" marR="9525" marT="9525" marB="0"/>
                </a:tc>
              </a:tr>
              <a:tr h="551801">
                <a:tc>
                  <a:txBody>
                    <a:bodyPr/>
                    <a:lstStyle/>
                    <a:p>
                      <a:pPr algn="l" fontAlgn="t"/>
                      <a:r>
                        <a:rPr lang="ru-RU" sz="800" u="none" strike="noStrike" dirty="0">
                          <a:effectLst/>
                          <a:latin typeface="+mn-lt"/>
                        </a:rPr>
                        <a:t>Налог, взимаемый в связи с  применением  упрощенной системы налогообложения</a:t>
                      </a:r>
                      <a:endParaRPr lang="ru-RU" sz="800" b="0" i="0" u="none" strike="noStrike" dirty="0">
                        <a:effectLst/>
                        <a:latin typeface="+mn-lt"/>
                        <a:cs typeface="Times New Roman" panose="02020603050405020304" pitchFamily="18" charset="0"/>
                      </a:endParaRPr>
                    </a:p>
                  </a:txBody>
                  <a:tcPr marL="3703" marR="3703" marT="3703" marB="0"/>
                </a:tc>
                <a:tc>
                  <a:txBody>
                    <a:bodyPr/>
                    <a:lstStyle/>
                    <a:p>
                      <a:pPr algn="ctr" fontAlgn="t"/>
                      <a:r>
                        <a:rPr lang="ru-RU" sz="800" b="0" i="0" u="none" strike="noStrike">
                          <a:effectLst/>
                          <a:latin typeface="+mn-lt"/>
                        </a:rPr>
                        <a:t>65 000,0</a:t>
                      </a:r>
                    </a:p>
                  </a:txBody>
                  <a:tcPr marL="9525" marR="9525" marT="9525" marB="0"/>
                </a:tc>
                <a:tc>
                  <a:txBody>
                    <a:bodyPr/>
                    <a:lstStyle/>
                    <a:p>
                      <a:pPr algn="ctr" fontAlgn="t"/>
                      <a:r>
                        <a:rPr lang="ru-RU" sz="800" b="0" i="0" u="none" strike="noStrike" dirty="0">
                          <a:effectLst/>
                          <a:latin typeface="+mn-lt"/>
                        </a:rPr>
                        <a:t>55 300,0</a:t>
                      </a:r>
                    </a:p>
                  </a:txBody>
                  <a:tcPr marL="9525" marR="9525" marT="9525" marB="0"/>
                </a:tc>
                <a:tc>
                  <a:txBody>
                    <a:bodyPr/>
                    <a:lstStyle/>
                    <a:p>
                      <a:pPr algn="ctr" fontAlgn="t"/>
                      <a:r>
                        <a:rPr lang="ru-RU" sz="800" b="0" i="0" u="none" strike="noStrike">
                          <a:effectLst/>
                          <a:latin typeface="+mn-lt"/>
                        </a:rPr>
                        <a:t>57 127,5</a:t>
                      </a:r>
                    </a:p>
                  </a:txBody>
                  <a:tcPr marL="9525" marR="9525" marT="9525" marB="0"/>
                </a:tc>
                <a:tc>
                  <a:txBody>
                    <a:bodyPr/>
                    <a:lstStyle/>
                    <a:p>
                      <a:pPr algn="ctr" fontAlgn="t"/>
                      <a:r>
                        <a:rPr lang="ru-RU" sz="800" b="0" i="0" u="none" strike="noStrike" dirty="0">
                          <a:effectLst/>
                          <a:latin typeface="+mn-lt"/>
                        </a:rPr>
                        <a:t>-7 872,5</a:t>
                      </a:r>
                    </a:p>
                  </a:txBody>
                  <a:tcPr marL="9525" marR="9525" marT="9525" marB="0"/>
                </a:tc>
                <a:tc>
                  <a:txBody>
                    <a:bodyPr/>
                    <a:lstStyle/>
                    <a:p>
                      <a:pPr algn="ctr" fontAlgn="t"/>
                      <a:r>
                        <a:rPr lang="ru-RU" sz="800" b="0" i="0" u="none" strike="noStrike">
                          <a:effectLst/>
                          <a:latin typeface="+mn-lt"/>
                        </a:rPr>
                        <a:t>1 827,5</a:t>
                      </a:r>
                    </a:p>
                  </a:txBody>
                  <a:tcPr marL="9525" marR="9525" marT="9525" marB="0"/>
                </a:tc>
                <a:tc>
                  <a:txBody>
                    <a:bodyPr/>
                    <a:lstStyle/>
                    <a:p>
                      <a:pPr algn="ctr" fontAlgn="t"/>
                      <a:r>
                        <a:rPr lang="ru-RU" sz="800" b="0" i="0" u="none" strike="noStrike">
                          <a:effectLst/>
                          <a:latin typeface="+mn-lt"/>
                        </a:rPr>
                        <a:t>87,9</a:t>
                      </a:r>
                    </a:p>
                  </a:txBody>
                  <a:tcPr marL="9525" marR="9525" marT="9525" marB="0"/>
                </a:tc>
                <a:tc>
                  <a:txBody>
                    <a:bodyPr/>
                    <a:lstStyle/>
                    <a:p>
                      <a:pPr algn="l" fontAlgn="t"/>
                      <a:r>
                        <a:rPr lang="ru-RU" sz="800" b="0" i="0" u="none" strike="noStrike" dirty="0">
                          <a:effectLst/>
                          <a:latin typeface="+mn-lt"/>
                        </a:rPr>
                        <a:t>Первоначально план определялся в соответствии с ожидаемым ростом налога исходя из динамики поступлений за 2016-2018 годы. Невыполнение плановых назначений связано с уменьшением  поступления налога от транспортных предприятий и общественного питания</a:t>
                      </a:r>
                    </a:p>
                  </a:txBody>
                  <a:tcPr marL="9525" marR="9525" marT="9525" marB="0"/>
                </a:tc>
              </a:tr>
              <a:tr h="407370">
                <a:tc>
                  <a:txBody>
                    <a:bodyPr/>
                    <a:lstStyle/>
                    <a:p>
                      <a:pPr algn="l" fontAlgn="t"/>
                      <a:r>
                        <a:rPr lang="ru-RU" sz="800" u="none" strike="noStrike">
                          <a:effectLst/>
                          <a:latin typeface="+mn-lt"/>
                        </a:rPr>
                        <a:t>Единый налог на вмененный доход для отдельных видов деятельности</a:t>
                      </a:r>
                      <a:endParaRPr lang="ru-RU" sz="800" b="0" i="0" u="none" strike="noStrike">
                        <a:effectLst/>
                        <a:latin typeface="+mn-lt"/>
                        <a:cs typeface="Times New Roman" panose="02020603050405020304" pitchFamily="18" charset="0"/>
                      </a:endParaRPr>
                    </a:p>
                  </a:txBody>
                  <a:tcPr marL="3703" marR="3703" marT="3703" marB="0"/>
                </a:tc>
                <a:tc>
                  <a:txBody>
                    <a:bodyPr/>
                    <a:lstStyle/>
                    <a:p>
                      <a:pPr algn="ctr" fontAlgn="t"/>
                      <a:r>
                        <a:rPr lang="ru-RU" sz="800" b="0" i="0" u="none" strike="noStrike">
                          <a:effectLst/>
                          <a:latin typeface="+mn-lt"/>
                        </a:rPr>
                        <a:t>8 500,0</a:t>
                      </a:r>
                    </a:p>
                  </a:txBody>
                  <a:tcPr marL="9525" marR="9525" marT="9525" marB="0"/>
                </a:tc>
                <a:tc>
                  <a:txBody>
                    <a:bodyPr/>
                    <a:lstStyle/>
                    <a:p>
                      <a:pPr algn="ctr" fontAlgn="t"/>
                      <a:r>
                        <a:rPr lang="ru-RU" sz="800" b="0" i="0" u="none" strike="noStrike">
                          <a:effectLst/>
                          <a:latin typeface="+mn-lt"/>
                        </a:rPr>
                        <a:t>8 000,0</a:t>
                      </a:r>
                    </a:p>
                  </a:txBody>
                  <a:tcPr marL="9525" marR="9525" marT="9525" marB="0"/>
                </a:tc>
                <a:tc>
                  <a:txBody>
                    <a:bodyPr/>
                    <a:lstStyle/>
                    <a:p>
                      <a:pPr algn="ctr" fontAlgn="t"/>
                      <a:r>
                        <a:rPr lang="ru-RU" sz="800" b="0" i="0" u="none" strike="noStrike">
                          <a:effectLst/>
                          <a:latin typeface="+mn-lt"/>
                        </a:rPr>
                        <a:t>7 921,3</a:t>
                      </a:r>
                    </a:p>
                  </a:txBody>
                  <a:tcPr marL="9525" marR="9525" marT="9525" marB="0"/>
                </a:tc>
                <a:tc>
                  <a:txBody>
                    <a:bodyPr/>
                    <a:lstStyle/>
                    <a:p>
                      <a:pPr algn="ctr" fontAlgn="t"/>
                      <a:r>
                        <a:rPr lang="ru-RU" sz="800" b="0" i="0" u="none" strike="noStrike" dirty="0">
                          <a:effectLst/>
                          <a:latin typeface="+mn-lt"/>
                        </a:rPr>
                        <a:t>-578,7</a:t>
                      </a:r>
                    </a:p>
                  </a:txBody>
                  <a:tcPr marL="9525" marR="9525" marT="9525" marB="0"/>
                </a:tc>
                <a:tc>
                  <a:txBody>
                    <a:bodyPr/>
                    <a:lstStyle/>
                    <a:p>
                      <a:pPr algn="ctr" fontAlgn="t"/>
                      <a:r>
                        <a:rPr lang="ru-RU" sz="800" b="0" i="0" u="none" strike="noStrike" dirty="0">
                          <a:effectLst/>
                          <a:latin typeface="+mn-lt"/>
                        </a:rPr>
                        <a:t>-78,7</a:t>
                      </a:r>
                    </a:p>
                  </a:txBody>
                  <a:tcPr marL="9525" marR="9525" marT="9525" marB="0"/>
                </a:tc>
                <a:tc>
                  <a:txBody>
                    <a:bodyPr/>
                    <a:lstStyle/>
                    <a:p>
                      <a:pPr algn="ctr" fontAlgn="t"/>
                      <a:r>
                        <a:rPr lang="ru-RU" sz="800" b="0" i="0" u="none" strike="noStrike">
                          <a:effectLst/>
                          <a:latin typeface="+mn-lt"/>
                        </a:rPr>
                        <a:t>93,2</a:t>
                      </a:r>
                    </a:p>
                  </a:txBody>
                  <a:tcPr marL="9525" marR="9525" marT="9525" marB="0"/>
                </a:tc>
                <a:tc>
                  <a:txBody>
                    <a:bodyPr/>
                    <a:lstStyle/>
                    <a:p>
                      <a:pPr algn="l" fontAlgn="t"/>
                      <a:r>
                        <a:rPr lang="ru-RU" sz="800" b="0" i="0" u="none" strike="noStrike">
                          <a:effectLst/>
                          <a:latin typeface="+mn-lt"/>
                        </a:rPr>
                        <a:t>Первоначально план определялся на основании данных администратора доходов - налогового органа. Изменение  связано с уменьшением поступлений налога от ООО "Оплот Мира"</a:t>
                      </a:r>
                    </a:p>
                  </a:txBody>
                  <a:tcPr marL="9525" marR="9525" marT="9525" marB="0"/>
                </a:tc>
              </a:tr>
              <a:tr h="388853">
                <a:tc>
                  <a:txBody>
                    <a:bodyPr/>
                    <a:lstStyle/>
                    <a:p>
                      <a:pPr algn="l" fontAlgn="t"/>
                      <a:r>
                        <a:rPr lang="ru-RU" sz="800" u="none" strike="noStrike">
                          <a:effectLst/>
                          <a:latin typeface="+mn-lt"/>
                        </a:rPr>
                        <a:t>Единый сельскохозяйственный налог</a:t>
                      </a:r>
                      <a:endParaRPr lang="ru-RU" sz="800" b="0" i="0" u="none" strike="noStrike">
                        <a:effectLst/>
                        <a:latin typeface="+mn-lt"/>
                        <a:cs typeface="Times New Roman" panose="02020603050405020304" pitchFamily="18" charset="0"/>
                      </a:endParaRPr>
                    </a:p>
                  </a:txBody>
                  <a:tcPr marL="3703" marR="3703" marT="3703" marB="0"/>
                </a:tc>
                <a:tc>
                  <a:txBody>
                    <a:bodyPr/>
                    <a:lstStyle/>
                    <a:p>
                      <a:pPr algn="ctr" fontAlgn="t"/>
                      <a:r>
                        <a:rPr lang="ru-RU" sz="800" b="0" i="0" u="none" strike="noStrike">
                          <a:effectLst/>
                          <a:latin typeface="+mn-lt"/>
                        </a:rPr>
                        <a:t>47 000,0</a:t>
                      </a:r>
                    </a:p>
                  </a:txBody>
                  <a:tcPr marL="9525" marR="9525" marT="9525" marB="0"/>
                </a:tc>
                <a:tc>
                  <a:txBody>
                    <a:bodyPr/>
                    <a:lstStyle/>
                    <a:p>
                      <a:pPr algn="ctr" fontAlgn="t"/>
                      <a:r>
                        <a:rPr lang="ru-RU" sz="800" b="0" i="0" u="none" strike="noStrike">
                          <a:effectLst/>
                          <a:latin typeface="+mn-lt"/>
                        </a:rPr>
                        <a:t>38 500,0</a:t>
                      </a:r>
                    </a:p>
                  </a:txBody>
                  <a:tcPr marL="9525" marR="9525" marT="9525" marB="0"/>
                </a:tc>
                <a:tc>
                  <a:txBody>
                    <a:bodyPr/>
                    <a:lstStyle/>
                    <a:p>
                      <a:pPr algn="ctr" fontAlgn="t"/>
                      <a:r>
                        <a:rPr lang="ru-RU" sz="800" b="0" i="0" u="none" strike="noStrike">
                          <a:effectLst/>
                          <a:latin typeface="+mn-lt"/>
                        </a:rPr>
                        <a:t>38 047,3</a:t>
                      </a:r>
                    </a:p>
                  </a:txBody>
                  <a:tcPr marL="9525" marR="9525" marT="9525" marB="0"/>
                </a:tc>
                <a:tc>
                  <a:txBody>
                    <a:bodyPr/>
                    <a:lstStyle/>
                    <a:p>
                      <a:pPr algn="ctr" fontAlgn="t"/>
                      <a:r>
                        <a:rPr lang="ru-RU" sz="800" b="0" i="0" u="none" strike="noStrike">
                          <a:effectLst/>
                          <a:latin typeface="+mn-lt"/>
                        </a:rPr>
                        <a:t>-8 952,7</a:t>
                      </a:r>
                    </a:p>
                  </a:txBody>
                  <a:tcPr marL="9525" marR="9525" marT="9525" marB="0"/>
                </a:tc>
                <a:tc>
                  <a:txBody>
                    <a:bodyPr/>
                    <a:lstStyle/>
                    <a:p>
                      <a:pPr algn="ctr" fontAlgn="t"/>
                      <a:r>
                        <a:rPr lang="ru-RU" sz="800" b="0" i="0" u="none" strike="noStrike" dirty="0">
                          <a:effectLst/>
                          <a:latin typeface="+mn-lt"/>
                        </a:rPr>
                        <a:t>-452,7</a:t>
                      </a:r>
                    </a:p>
                  </a:txBody>
                  <a:tcPr marL="9525" marR="9525" marT="9525" marB="0"/>
                </a:tc>
                <a:tc>
                  <a:txBody>
                    <a:bodyPr/>
                    <a:lstStyle/>
                    <a:p>
                      <a:pPr algn="ctr" fontAlgn="t"/>
                      <a:r>
                        <a:rPr lang="ru-RU" sz="800" b="0" i="0" u="none" strike="noStrike">
                          <a:effectLst/>
                          <a:latin typeface="+mn-lt"/>
                        </a:rPr>
                        <a:t>81,0</a:t>
                      </a:r>
                    </a:p>
                  </a:txBody>
                  <a:tcPr marL="9525" marR="9525" marT="9525" marB="0"/>
                </a:tc>
                <a:tc>
                  <a:txBody>
                    <a:bodyPr/>
                    <a:lstStyle/>
                    <a:p>
                      <a:pPr algn="l" fontAlgn="t"/>
                      <a:r>
                        <a:rPr lang="ru-RU" sz="800" b="0" i="0" u="none" strike="noStrike" dirty="0">
                          <a:effectLst/>
                          <a:latin typeface="+mn-lt"/>
                        </a:rPr>
                        <a:t>Первоначально план определялся в соответствии с ожидаемым ростом налога исходя из динамики поступлений за 2016-2018 годы</a:t>
                      </a:r>
                      <a:r>
                        <a:rPr lang="ru-RU" sz="800" b="0" i="0" u="none" strike="noStrike" dirty="0" smtClean="0">
                          <a:effectLst/>
                          <a:latin typeface="+mn-lt"/>
                        </a:rPr>
                        <a:t>. Изменение  </a:t>
                      </a:r>
                      <a:r>
                        <a:rPr lang="ru-RU" sz="800" b="0" i="0" u="none" strike="noStrike" dirty="0">
                          <a:effectLst/>
                          <a:latin typeface="+mn-lt"/>
                        </a:rPr>
                        <a:t>связано с уменьшением  поступлений налога от ООО "Далькреветка", ООО "Оплот мира"</a:t>
                      </a:r>
                    </a:p>
                  </a:txBody>
                  <a:tcPr marL="9525" marR="9525" marT="9525" marB="0"/>
                </a:tc>
              </a:tr>
              <a:tr h="466624">
                <a:tc>
                  <a:txBody>
                    <a:bodyPr/>
                    <a:lstStyle/>
                    <a:p>
                      <a:pPr algn="l" fontAlgn="t"/>
                      <a:r>
                        <a:rPr lang="ru-RU" sz="800" u="none" strike="noStrike">
                          <a:effectLst/>
                          <a:latin typeface="+mn-lt"/>
                        </a:rPr>
                        <a:t>Налог, взимаемый в связи с применением патентной системы налогообложения</a:t>
                      </a:r>
                      <a:endParaRPr lang="ru-RU" sz="800" b="0" i="0" u="none" strike="noStrike">
                        <a:effectLst/>
                        <a:latin typeface="+mn-lt"/>
                        <a:cs typeface="Times New Roman" panose="02020603050405020304" pitchFamily="18" charset="0"/>
                      </a:endParaRPr>
                    </a:p>
                  </a:txBody>
                  <a:tcPr marL="3703" marR="3703" marT="3703" marB="0"/>
                </a:tc>
                <a:tc>
                  <a:txBody>
                    <a:bodyPr/>
                    <a:lstStyle/>
                    <a:p>
                      <a:pPr algn="ctr" fontAlgn="t"/>
                      <a:r>
                        <a:rPr lang="ru-RU" sz="800" b="0" i="0" u="none" strike="noStrike">
                          <a:effectLst/>
                          <a:latin typeface="+mn-lt"/>
                        </a:rPr>
                        <a:t>590,0</a:t>
                      </a:r>
                    </a:p>
                  </a:txBody>
                  <a:tcPr marL="9525" marR="9525" marT="9525" marB="0"/>
                </a:tc>
                <a:tc>
                  <a:txBody>
                    <a:bodyPr/>
                    <a:lstStyle/>
                    <a:p>
                      <a:pPr algn="ctr" fontAlgn="t"/>
                      <a:r>
                        <a:rPr lang="ru-RU" sz="800" b="0" i="0" u="none" strike="noStrike">
                          <a:effectLst/>
                          <a:latin typeface="+mn-lt"/>
                        </a:rPr>
                        <a:t>890,0</a:t>
                      </a:r>
                    </a:p>
                  </a:txBody>
                  <a:tcPr marL="9525" marR="9525" marT="9525" marB="0"/>
                </a:tc>
                <a:tc>
                  <a:txBody>
                    <a:bodyPr/>
                    <a:lstStyle/>
                    <a:p>
                      <a:pPr algn="ctr" fontAlgn="t"/>
                      <a:r>
                        <a:rPr lang="ru-RU" sz="800" b="0" i="0" u="none" strike="noStrike">
                          <a:effectLst/>
                          <a:latin typeface="+mn-lt"/>
                        </a:rPr>
                        <a:t>959,0</a:t>
                      </a:r>
                    </a:p>
                  </a:txBody>
                  <a:tcPr marL="9525" marR="9525" marT="9525" marB="0"/>
                </a:tc>
                <a:tc>
                  <a:txBody>
                    <a:bodyPr/>
                    <a:lstStyle/>
                    <a:p>
                      <a:pPr algn="ctr" fontAlgn="t"/>
                      <a:r>
                        <a:rPr lang="ru-RU" sz="800" b="0" i="0" u="none" strike="noStrike">
                          <a:effectLst/>
                          <a:latin typeface="+mn-lt"/>
                        </a:rPr>
                        <a:t>369,0</a:t>
                      </a:r>
                    </a:p>
                  </a:txBody>
                  <a:tcPr marL="9525" marR="9525" marT="9525" marB="0"/>
                </a:tc>
                <a:tc>
                  <a:txBody>
                    <a:bodyPr/>
                    <a:lstStyle/>
                    <a:p>
                      <a:pPr algn="ctr" fontAlgn="t"/>
                      <a:r>
                        <a:rPr lang="ru-RU" sz="800" b="0" i="0" u="none" strike="noStrike" dirty="0">
                          <a:effectLst/>
                          <a:latin typeface="+mn-lt"/>
                        </a:rPr>
                        <a:t>69,0</a:t>
                      </a:r>
                    </a:p>
                  </a:txBody>
                  <a:tcPr marL="9525" marR="9525" marT="9525" marB="0"/>
                </a:tc>
                <a:tc>
                  <a:txBody>
                    <a:bodyPr/>
                    <a:lstStyle/>
                    <a:p>
                      <a:pPr algn="ctr" fontAlgn="t"/>
                      <a:r>
                        <a:rPr lang="ru-RU" sz="800" b="0" i="0" u="none" strike="noStrike">
                          <a:effectLst/>
                          <a:latin typeface="+mn-lt"/>
                        </a:rPr>
                        <a:t>162,5</a:t>
                      </a:r>
                    </a:p>
                  </a:txBody>
                  <a:tcPr marL="9525" marR="9525" marT="9525" marB="0"/>
                </a:tc>
                <a:tc>
                  <a:txBody>
                    <a:bodyPr/>
                    <a:lstStyle/>
                    <a:p>
                      <a:pPr algn="l" fontAlgn="t"/>
                      <a:r>
                        <a:rPr lang="ru-RU" sz="800" b="0" i="0" u="none" strike="noStrike" dirty="0">
                          <a:effectLst/>
                          <a:latin typeface="+mn-lt"/>
                        </a:rPr>
                        <a:t>Первоначально план определялся в соответствии с ожидаемым ростом налога исходя из динамики поступлений за 2016-2018 годы. Перевыполнение плановых назначений связано с положительной динамикой поступления платежей в ноябре-декабре месяцах 2019г.</a:t>
                      </a:r>
                    </a:p>
                  </a:txBody>
                  <a:tcPr marL="9525" marR="9525" marT="9525" marB="0"/>
                </a:tc>
              </a:tr>
              <a:tr h="311082">
                <a:tc>
                  <a:txBody>
                    <a:bodyPr/>
                    <a:lstStyle/>
                    <a:p>
                      <a:pPr algn="l" fontAlgn="t"/>
                      <a:r>
                        <a:rPr lang="ru-RU" sz="800" u="none" strike="noStrike" dirty="0">
                          <a:effectLst/>
                          <a:latin typeface="+mn-lt"/>
                        </a:rPr>
                        <a:t>Налог на имущество физических лиц</a:t>
                      </a:r>
                      <a:endParaRPr lang="ru-RU" sz="800" b="0" i="0" u="none" strike="noStrike" dirty="0">
                        <a:effectLst/>
                        <a:latin typeface="+mn-lt"/>
                        <a:cs typeface="Times New Roman" panose="02020603050405020304" pitchFamily="18" charset="0"/>
                      </a:endParaRPr>
                    </a:p>
                  </a:txBody>
                  <a:tcPr marL="3703" marR="3703" marT="3703" marB="0"/>
                </a:tc>
                <a:tc>
                  <a:txBody>
                    <a:bodyPr/>
                    <a:lstStyle/>
                    <a:p>
                      <a:pPr algn="ctr" fontAlgn="t"/>
                      <a:r>
                        <a:rPr lang="ru-RU" sz="800" b="0" i="0" u="none" strike="noStrike">
                          <a:effectLst/>
                          <a:latin typeface="+mn-lt"/>
                        </a:rPr>
                        <a:t>900,0</a:t>
                      </a:r>
                    </a:p>
                  </a:txBody>
                  <a:tcPr marL="9525" marR="9525" marT="9525" marB="0"/>
                </a:tc>
                <a:tc>
                  <a:txBody>
                    <a:bodyPr/>
                    <a:lstStyle/>
                    <a:p>
                      <a:pPr algn="ctr" fontAlgn="t"/>
                      <a:r>
                        <a:rPr lang="ru-RU" sz="800" b="0" i="0" u="none" strike="noStrike">
                          <a:effectLst/>
                          <a:latin typeface="+mn-lt"/>
                        </a:rPr>
                        <a:t>2 100,0</a:t>
                      </a:r>
                    </a:p>
                  </a:txBody>
                  <a:tcPr marL="9525" marR="9525" marT="9525" marB="0"/>
                </a:tc>
                <a:tc>
                  <a:txBody>
                    <a:bodyPr/>
                    <a:lstStyle/>
                    <a:p>
                      <a:pPr algn="ctr" fontAlgn="t"/>
                      <a:r>
                        <a:rPr lang="ru-RU" sz="800" b="0" i="0" u="none" strike="noStrike">
                          <a:effectLst/>
                          <a:latin typeface="+mn-lt"/>
                        </a:rPr>
                        <a:t>2 159,4</a:t>
                      </a:r>
                    </a:p>
                  </a:txBody>
                  <a:tcPr marL="9525" marR="9525" marT="9525" marB="0"/>
                </a:tc>
                <a:tc>
                  <a:txBody>
                    <a:bodyPr/>
                    <a:lstStyle/>
                    <a:p>
                      <a:pPr algn="ctr" fontAlgn="t"/>
                      <a:r>
                        <a:rPr lang="ru-RU" sz="800" b="0" i="0" u="none" strike="noStrike">
                          <a:effectLst/>
                          <a:latin typeface="+mn-lt"/>
                        </a:rPr>
                        <a:t>1 259,4</a:t>
                      </a:r>
                    </a:p>
                  </a:txBody>
                  <a:tcPr marL="9525" marR="9525" marT="9525" marB="0"/>
                </a:tc>
                <a:tc>
                  <a:txBody>
                    <a:bodyPr/>
                    <a:lstStyle/>
                    <a:p>
                      <a:pPr algn="ctr" fontAlgn="t"/>
                      <a:r>
                        <a:rPr lang="ru-RU" sz="800" b="0" i="0" u="none" strike="noStrike" dirty="0">
                          <a:effectLst/>
                          <a:latin typeface="+mn-lt"/>
                        </a:rPr>
                        <a:t>59,4</a:t>
                      </a:r>
                    </a:p>
                  </a:txBody>
                  <a:tcPr marL="9525" marR="9525" marT="9525" marB="0"/>
                </a:tc>
                <a:tc>
                  <a:txBody>
                    <a:bodyPr/>
                    <a:lstStyle/>
                    <a:p>
                      <a:pPr algn="ctr" fontAlgn="t"/>
                      <a:r>
                        <a:rPr lang="ru-RU" sz="800" b="0" i="0" u="none" strike="noStrike">
                          <a:effectLst/>
                          <a:latin typeface="+mn-lt"/>
                        </a:rPr>
                        <a:t>239,9</a:t>
                      </a:r>
                    </a:p>
                  </a:txBody>
                  <a:tcPr marL="9525" marR="9525" marT="9525" marB="0"/>
                </a:tc>
                <a:tc>
                  <a:txBody>
                    <a:bodyPr/>
                    <a:lstStyle/>
                    <a:p>
                      <a:pPr algn="l" fontAlgn="t"/>
                      <a:r>
                        <a:rPr lang="ru-RU" sz="800" b="0" i="0" u="none" strike="noStrike">
                          <a:effectLst/>
                          <a:latin typeface="+mn-lt"/>
                        </a:rPr>
                        <a:t>Первоначально план определялся на основании данных администратора доходов - налогового органа. Перевыполнение связано в  связи с погашением недоимки</a:t>
                      </a:r>
                    </a:p>
                  </a:txBody>
                  <a:tcPr marL="9525" marR="9525" marT="9525" marB="0"/>
                </a:tc>
              </a:tr>
              <a:tr h="342117">
                <a:tc>
                  <a:txBody>
                    <a:bodyPr/>
                    <a:lstStyle/>
                    <a:p>
                      <a:pPr algn="l" fontAlgn="t"/>
                      <a:r>
                        <a:rPr lang="ru-RU" sz="800" u="none" strike="noStrike">
                          <a:effectLst/>
                          <a:latin typeface="+mn-lt"/>
                        </a:rPr>
                        <a:t>Налог на имущество организаций </a:t>
                      </a:r>
                      <a:endParaRPr lang="ru-RU" sz="800" b="0" i="0" u="none" strike="noStrike">
                        <a:solidFill>
                          <a:srgbClr val="000000"/>
                        </a:solidFill>
                        <a:effectLst/>
                        <a:latin typeface="+mn-lt"/>
                        <a:cs typeface="Times New Roman" panose="02020603050405020304" pitchFamily="18" charset="0"/>
                      </a:endParaRPr>
                    </a:p>
                  </a:txBody>
                  <a:tcPr marL="3703" marR="3703" marT="3703" marB="0"/>
                </a:tc>
                <a:tc>
                  <a:txBody>
                    <a:bodyPr/>
                    <a:lstStyle/>
                    <a:p>
                      <a:pPr algn="ctr" fontAlgn="t"/>
                      <a:r>
                        <a:rPr lang="ru-RU" sz="800" b="0" i="0" u="none" strike="noStrike">
                          <a:effectLst/>
                          <a:latin typeface="+mn-lt"/>
                        </a:rPr>
                        <a:t>62 600,0</a:t>
                      </a:r>
                    </a:p>
                  </a:txBody>
                  <a:tcPr marL="9525" marR="9525" marT="9525" marB="0"/>
                </a:tc>
                <a:tc>
                  <a:txBody>
                    <a:bodyPr/>
                    <a:lstStyle/>
                    <a:p>
                      <a:pPr algn="ctr" fontAlgn="t"/>
                      <a:r>
                        <a:rPr lang="ru-RU" sz="800" b="0" i="0" u="none" strike="noStrike">
                          <a:effectLst/>
                          <a:latin typeface="+mn-lt"/>
                        </a:rPr>
                        <a:t>65 000,0</a:t>
                      </a:r>
                    </a:p>
                  </a:txBody>
                  <a:tcPr marL="9525" marR="9525" marT="9525" marB="0"/>
                </a:tc>
                <a:tc>
                  <a:txBody>
                    <a:bodyPr/>
                    <a:lstStyle/>
                    <a:p>
                      <a:pPr algn="ctr" fontAlgn="t"/>
                      <a:r>
                        <a:rPr lang="ru-RU" sz="800" b="0" i="0" u="none" strike="noStrike">
                          <a:effectLst/>
                          <a:latin typeface="+mn-lt"/>
                        </a:rPr>
                        <a:t>63 151,8</a:t>
                      </a:r>
                    </a:p>
                  </a:txBody>
                  <a:tcPr marL="9525" marR="9525" marT="9525" marB="0"/>
                </a:tc>
                <a:tc>
                  <a:txBody>
                    <a:bodyPr/>
                    <a:lstStyle/>
                    <a:p>
                      <a:pPr algn="ctr" fontAlgn="t"/>
                      <a:r>
                        <a:rPr lang="ru-RU" sz="800" b="0" i="0" u="none" strike="noStrike">
                          <a:effectLst/>
                          <a:latin typeface="+mn-lt"/>
                        </a:rPr>
                        <a:t>551,8</a:t>
                      </a:r>
                    </a:p>
                  </a:txBody>
                  <a:tcPr marL="9525" marR="9525" marT="9525" marB="0"/>
                </a:tc>
                <a:tc>
                  <a:txBody>
                    <a:bodyPr/>
                    <a:lstStyle/>
                    <a:p>
                      <a:pPr algn="ctr" fontAlgn="t"/>
                      <a:r>
                        <a:rPr lang="ru-RU" sz="800" b="0" i="0" u="none" strike="noStrike" dirty="0">
                          <a:effectLst/>
                          <a:latin typeface="+mn-lt"/>
                        </a:rPr>
                        <a:t>-1 848,2</a:t>
                      </a:r>
                    </a:p>
                  </a:txBody>
                  <a:tcPr marL="9525" marR="9525" marT="9525" marB="0"/>
                </a:tc>
                <a:tc>
                  <a:txBody>
                    <a:bodyPr/>
                    <a:lstStyle/>
                    <a:p>
                      <a:pPr algn="ctr" fontAlgn="t"/>
                      <a:r>
                        <a:rPr lang="ru-RU" sz="800" b="0" i="0" u="none" strike="noStrike">
                          <a:effectLst/>
                          <a:latin typeface="+mn-lt"/>
                        </a:rPr>
                        <a:t>100,9</a:t>
                      </a:r>
                    </a:p>
                  </a:txBody>
                  <a:tcPr marL="9525" marR="9525" marT="9525" marB="0"/>
                </a:tc>
                <a:tc>
                  <a:txBody>
                    <a:bodyPr/>
                    <a:lstStyle/>
                    <a:p>
                      <a:pPr algn="l" fontAlgn="t"/>
                      <a:r>
                        <a:rPr lang="ru-RU" sz="800" b="0" i="0" u="none" strike="noStrike">
                          <a:effectLst/>
                          <a:latin typeface="+mn-lt"/>
                        </a:rPr>
                        <a:t>-</a:t>
                      </a:r>
                    </a:p>
                  </a:txBody>
                  <a:tcPr marL="9525" marR="9525" marT="9525" marB="0"/>
                </a:tc>
              </a:tr>
              <a:tr h="311082">
                <a:tc>
                  <a:txBody>
                    <a:bodyPr/>
                    <a:lstStyle/>
                    <a:p>
                      <a:pPr algn="l" fontAlgn="t"/>
                      <a:r>
                        <a:rPr lang="ru-RU" sz="800" u="none" strike="noStrike">
                          <a:effectLst/>
                          <a:latin typeface="+mn-lt"/>
                        </a:rPr>
                        <a:t>Транспортный налог</a:t>
                      </a:r>
                      <a:endParaRPr lang="ru-RU" sz="800" b="0" i="0" u="none" strike="noStrike">
                        <a:effectLst/>
                        <a:latin typeface="+mn-lt"/>
                        <a:cs typeface="Times New Roman" panose="02020603050405020304" pitchFamily="18" charset="0"/>
                      </a:endParaRPr>
                    </a:p>
                  </a:txBody>
                  <a:tcPr marL="3703" marR="3703" marT="3703" marB="0"/>
                </a:tc>
                <a:tc>
                  <a:txBody>
                    <a:bodyPr/>
                    <a:lstStyle/>
                    <a:p>
                      <a:pPr algn="ctr" fontAlgn="t"/>
                      <a:r>
                        <a:rPr lang="ru-RU" sz="800" b="0" i="0" u="none" strike="noStrike">
                          <a:effectLst/>
                          <a:latin typeface="+mn-lt"/>
                        </a:rPr>
                        <a:t>18 000,0</a:t>
                      </a:r>
                    </a:p>
                  </a:txBody>
                  <a:tcPr marL="9525" marR="9525" marT="9525" marB="0"/>
                </a:tc>
                <a:tc>
                  <a:txBody>
                    <a:bodyPr/>
                    <a:lstStyle/>
                    <a:p>
                      <a:pPr algn="ctr" fontAlgn="t"/>
                      <a:r>
                        <a:rPr lang="ru-RU" sz="800" b="0" i="0" u="none" strike="noStrike">
                          <a:effectLst/>
                          <a:latin typeface="+mn-lt"/>
                        </a:rPr>
                        <a:t>31 749,8</a:t>
                      </a:r>
                    </a:p>
                  </a:txBody>
                  <a:tcPr marL="9525" marR="9525" marT="9525" marB="0"/>
                </a:tc>
                <a:tc>
                  <a:txBody>
                    <a:bodyPr/>
                    <a:lstStyle/>
                    <a:p>
                      <a:pPr algn="ctr" fontAlgn="t"/>
                      <a:r>
                        <a:rPr lang="ru-RU" sz="800" b="0" i="0" u="none" strike="noStrike">
                          <a:effectLst/>
                          <a:latin typeface="+mn-lt"/>
                        </a:rPr>
                        <a:t>32 639,6</a:t>
                      </a:r>
                    </a:p>
                  </a:txBody>
                  <a:tcPr marL="9525" marR="9525" marT="9525" marB="0"/>
                </a:tc>
                <a:tc>
                  <a:txBody>
                    <a:bodyPr/>
                    <a:lstStyle/>
                    <a:p>
                      <a:pPr algn="ctr" fontAlgn="t"/>
                      <a:r>
                        <a:rPr lang="ru-RU" sz="800" b="0" i="0" u="none" strike="noStrike">
                          <a:effectLst/>
                          <a:latin typeface="+mn-lt"/>
                        </a:rPr>
                        <a:t>14 639,6</a:t>
                      </a:r>
                    </a:p>
                  </a:txBody>
                  <a:tcPr marL="9525" marR="9525" marT="9525" marB="0"/>
                </a:tc>
                <a:tc>
                  <a:txBody>
                    <a:bodyPr/>
                    <a:lstStyle/>
                    <a:p>
                      <a:pPr algn="ctr" fontAlgn="t"/>
                      <a:r>
                        <a:rPr lang="ru-RU" sz="800" b="0" i="0" u="none" strike="noStrike" dirty="0">
                          <a:effectLst/>
                          <a:latin typeface="+mn-lt"/>
                        </a:rPr>
                        <a:t>889,8</a:t>
                      </a:r>
                    </a:p>
                  </a:txBody>
                  <a:tcPr marL="9525" marR="9525" marT="9525" marB="0"/>
                </a:tc>
                <a:tc>
                  <a:txBody>
                    <a:bodyPr/>
                    <a:lstStyle/>
                    <a:p>
                      <a:pPr algn="ctr" fontAlgn="t"/>
                      <a:r>
                        <a:rPr lang="ru-RU" sz="800" b="0" i="0" u="none" strike="noStrike">
                          <a:effectLst/>
                          <a:latin typeface="+mn-lt"/>
                        </a:rPr>
                        <a:t>181,3</a:t>
                      </a:r>
                    </a:p>
                  </a:txBody>
                  <a:tcPr marL="9525" marR="9525" marT="9525" marB="0"/>
                </a:tc>
                <a:tc>
                  <a:txBody>
                    <a:bodyPr/>
                    <a:lstStyle/>
                    <a:p>
                      <a:pPr algn="l" fontAlgn="t"/>
                      <a:r>
                        <a:rPr lang="ru-RU" sz="800" b="0" i="0" u="none" strike="noStrike">
                          <a:effectLst/>
                          <a:latin typeface="+mn-lt"/>
                        </a:rPr>
                        <a:t>Первоначально план определялся на основании данных администратора доходов - налогового органа. Перевыполнение связано в  связи с погашением недоимки и увеличением  поступлений налога от ООО "Горняк-1"</a:t>
                      </a:r>
                    </a:p>
                  </a:txBody>
                  <a:tcPr marL="9525" marR="9525" marT="9525" marB="0"/>
                </a:tc>
              </a:tr>
              <a:tr h="544394">
                <a:tc>
                  <a:txBody>
                    <a:bodyPr/>
                    <a:lstStyle/>
                    <a:p>
                      <a:pPr algn="l" fontAlgn="t"/>
                      <a:r>
                        <a:rPr lang="ru-RU" sz="800" u="none" strike="noStrike">
                          <a:effectLst/>
                          <a:latin typeface="+mn-lt"/>
                        </a:rPr>
                        <a:t>Земельный налог</a:t>
                      </a:r>
                      <a:endParaRPr lang="ru-RU" sz="800" b="0" i="0" u="none" strike="noStrike">
                        <a:effectLst/>
                        <a:latin typeface="+mn-lt"/>
                        <a:cs typeface="Times New Roman" panose="02020603050405020304" pitchFamily="18" charset="0"/>
                      </a:endParaRPr>
                    </a:p>
                  </a:txBody>
                  <a:tcPr marL="3703" marR="3703" marT="3703" marB="0"/>
                </a:tc>
                <a:tc>
                  <a:txBody>
                    <a:bodyPr/>
                    <a:lstStyle/>
                    <a:p>
                      <a:pPr algn="ctr" fontAlgn="t"/>
                      <a:r>
                        <a:rPr lang="ru-RU" sz="800" b="0" i="0" u="none" strike="noStrike">
                          <a:effectLst/>
                          <a:latin typeface="+mn-lt"/>
                        </a:rPr>
                        <a:t>4 700,0</a:t>
                      </a:r>
                    </a:p>
                  </a:txBody>
                  <a:tcPr marL="9525" marR="9525" marT="9525" marB="0"/>
                </a:tc>
                <a:tc>
                  <a:txBody>
                    <a:bodyPr/>
                    <a:lstStyle/>
                    <a:p>
                      <a:pPr algn="ctr" fontAlgn="t"/>
                      <a:r>
                        <a:rPr lang="ru-RU" sz="800" b="0" i="0" u="none" strike="noStrike">
                          <a:effectLst/>
                          <a:latin typeface="+mn-lt"/>
                        </a:rPr>
                        <a:t>5 000,0</a:t>
                      </a:r>
                    </a:p>
                  </a:txBody>
                  <a:tcPr marL="9525" marR="9525" marT="9525" marB="0"/>
                </a:tc>
                <a:tc>
                  <a:txBody>
                    <a:bodyPr/>
                    <a:lstStyle/>
                    <a:p>
                      <a:pPr algn="ctr" fontAlgn="t"/>
                      <a:r>
                        <a:rPr lang="ru-RU" sz="800" b="0" i="0" u="none" strike="noStrike">
                          <a:effectLst/>
                          <a:latin typeface="+mn-lt"/>
                        </a:rPr>
                        <a:t>4 887,1</a:t>
                      </a:r>
                    </a:p>
                  </a:txBody>
                  <a:tcPr marL="9525" marR="9525" marT="9525" marB="0"/>
                </a:tc>
                <a:tc>
                  <a:txBody>
                    <a:bodyPr/>
                    <a:lstStyle/>
                    <a:p>
                      <a:pPr algn="ctr" fontAlgn="t"/>
                      <a:r>
                        <a:rPr lang="ru-RU" sz="800" b="0" i="0" u="none" strike="noStrike">
                          <a:effectLst/>
                          <a:latin typeface="+mn-lt"/>
                        </a:rPr>
                        <a:t>187,1</a:t>
                      </a:r>
                    </a:p>
                  </a:txBody>
                  <a:tcPr marL="9525" marR="9525" marT="9525" marB="0"/>
                </a:tc>
                <a:tc>
                  <a:txBody>
                    <a:bodyPr/>
                    <a:lstStyle/>
                    <a:p>
                      <a:pPr algn="ctr" fontAlgn="t"/>
                      <a:r>
                        <a:rPr lang="ru-RU" sz="800" b="0" i="0" u="none" strike="noStrike" dirty="0">
                          <a:effectLst/>
                          <a:latin typeface="+mn-lt"/>
                        </a:rPr>
                        <a:t>-112,9</a:t>
                      </a:r>
                    </a:p>
                  </a:txBody>
                  <a:tcPr marL="9525" marR="9525" marT="9525" marB="0"/>
                </a:tc>
                <a:tc>
                  <a:txBody>
                    <a:bodyPr/>
                    <a:lstStyle/>
                    <a:p>
                      <a:pPr algn="ctr" fontAlgn="t"/>
                      <a:r>
                        <a:rPr lang="ru-RU" sz="800" b="0" i="0" u="none" strike="noStrike" dirty="0">
                          <a:effectLst/>
                          <a:latin typeface="+mn-lt"/>
                        </a:rPr>
                        <a:t>104,0</a:t>
                      </a:r>
                    </a:p>
                  </a:txBody>
                  <a:tcPr marL="9525" marR="9525" marT="9525" marB="0"/>
                </a:tc>
                <a:tc>
                  <a:txBody>
                    <a:bodyPr/>
                    <a:lstStyle/>
                    <a:p>
                      <a:pPr algn="l" fontAlgn="t"/>
                      <a:r>
                        <a:rPr lang="ru-RU" sz="800" b="0" i="0" u="none" strike="noStrike" dirty="0">
                          <a:effectLst/>
                          <a:latin typeface="+mn-lt"/>
                        </a:rPr>
                        <a:t>Первоначально план определялся в соответствии с ожидаемым ростом налога исходя из динамики поступлений за 2016-2018 годы. Перевыполнение плановых назначений связано с положительной динамикой поступления налога в 2019 году от налогоплательщиков, осуществляющих деятельность в области спорта . </a:t>
                      </a:r>
                    </a:p>
                  </a:txBody>
                  <a:tcPr marL="9525" marR="9525" marT="9525" marB="0"/>
                </a:tc>
              </a:tr>
            </a:tbl>
          </a:graphicData>
        </a:graphic>
      </p:graphicFrame>
    </p:spTree>
    <p:extLst>
      <p:ext uri="{BB962C8B-B14F-4D97-AF65-F5344CB8AC3E}">
        <p14:creationId xmlns:p14="http://schemas.microsoft.com/office/powerpoint/2010/main" val="373952508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4"/>
          <p:cNvSpPr>
            <a:spLocks noGrp="1"/>
          </p:cNvSpPr>
          <p:nvPr>
            <p:ph type="sldNum" sz="quarter" idx="12"/>
          </p:nvPr>
        </p:nvSpPr>
        <p:spPr/>
        <p:txBody>
          <a:bodyPr/>
          <a:lstStyle/>
          <a:p>
            <a:fld id="{B19B0651-EE4F-4900-A07F-96A6BFA9D0F0}" type="slidenum">
              <a:rPr lang="ru-RU" smtClean="0"/>
              <a:t>23</a:t>
            </a:fld>
            <a:endParaRPr lang="ru-RU"/>
          </a:p>
        </p:txBody>
      </p:sp>
      <p:graphicFrame>
        <p:nvGraphicFramePr>
          <p:cNvPr id="4" name="Таблица 3"/>
          <p:cNvGraphicFramePr>
            <a:graphicFrameLocks noGrp="1"/>
          </p:cNvGraphicFramePr>
          <p:nvPr>
            <p:extLst>
              <p:ext uri="{D42A27DB-BD31-4B8C-83A1-F6EECF244321}">
                <p14:modId xmlns:p14="http://schemas.microsoft.com/office/powerpoint/2010/main" val="2593044198"/>
              </p:ext>
            </p:extLst>
          </p:nvPr>
        </p:nvGraphicFramePr>
        <p:xfrm>
          <a:off x="179511" y="116631"/>
          <a:ext cx="8784976" cy="6684958"/>
        </p:xfrm>
        <a:graphic>
          <a:graphicData uri="http://schemas.openxmlformats.org/drawingml/2006/table">
            <a:tbl>
              <a:tblPr>
                <a:tableStyleId>{5DA37D80-6434-44D0-A028-1B22A696006F}</a:tableStyleId>
              </a:tblPr>
              <a:tblGrid>
                <a:gridCol w="2736305"/>
                <a:gridCol w="504056"/>
                <a:gridCol w="576064"/>
                <a:gridCol w="648072"/>
                <a:gridCol w="576064"/>
                <a:gridCol w="576064"/>
                <a:gridCol w="504056"/>
                <a:gridCol w="2664295"/>
              </a:tblGrid>
              <a:tr h="625645">
                <a:tc>
                  <a:txBody>
                    <a:bodyPr/>
                    <a:lstStyle/>
                    <a:p>
                      <a:pPr algn="ctr" fontAlgn="t"/>
                      <a:r>
                        <a:rPr lang="ru-RU" sz="800" b="0" u="none" strike="noStrike" dirty="0">
                          <a:effectLst/>
                          <a:latin typeface="+mn-lt"/>
                          <a:cs typeface="Times New Roman" panose="02020603050405020304" pitchFamily="18" charset="0"/>
                        </a:rPr>
                        <a:t>Наименование показателей</a:t>
                      </a:r>
                      <a:endParaRPr lang="ru-RU" sz="800" b="0" i="0" u="none" strike="noStrike" dirty="0">
                        <a:solidFill>
                          <a:srgbClr val="000000"/>
                        </a:solidFill>
                        <a:effectLst/>
                        <a:latin typeface="+mn-lt"/>
                        <a:cs typeface="Times New Roman" panose="02020603050405020304" pitchFamily="18" charset="0"/>
                      </a:endParaRPr>
                    </a:p>
                  </a:txBody>
                  <a:tcPr marL="9525" marR="9525" marT="9525" marB="0"/>
                </a:tc>
                <a:tc>
                  <a:txBody>
                    <a:bodyPr/>
                    <a:lstStyle/>
                    <a:p>
                      <a:pPr algn="ctr" fontAlgn="t"/>
                      <a:r>
                        <a:rPr lang="ru-RU" sz="800" b="0" u="none" strike="noStrike" dirty="0">
                          <a:effectLst/>
                          <a:latin typeface="+mn-lt"/>
                          <a:cs typeface="Times New Roman" panose="02020603050405020304" pitchFamily="18" charset="0"/>
                        </a:rPr>
                        <a:t>Первоначально утверждённый план на </a:t>
                      </a:r>
                      <a:r>
                        <a:rPr lang="ru-RU" sz="800" b="0" u="none" strike="noStrike" dirty="0" smtClean="0">
                          <a:effectLst/>
                          <a:latin typeface="+mn-lt"/>
                          <a:cs typeface="Times New Roman" panose="02020603050405020304" pitchFamily="18" charset="0"/>
                        </a:rPr>
                        <a:t>2019 </a:t>
                      </a:r>
                      <a:r>
                        <a:rPr lang="ru-RU" sz="800" b="0" u="none" strike="noStrike" dirty="0">
                          <a:effectLst/>
                          <a:latin typeface="+mn-lt"/>
                          <a:cs typeface="Times New Roman" panose="02020603050405020304" pitchFamily="18" charset="0"/>
                        </a:rPr>
                        <a:t>год</a:t>
                      </a:r>
                      <a:endParaRPr lang="ru-RU" sz="800" b="0" i="0" u="none" strike="noStrike" dirty="0">
                        <a:effectLst/>
                        <a:latin typeface="+mn-lt"/>
                        <a:cs typeface="Times New Roman" panose="02020603050405020304" pitchFamily="18" charset="0"/>
                      </a:endParaRPr>
                    </a:p>
                  </a:txBody>
                  <a:tcPr marL="9525" marR="9525" marT="9525" marB="0"/>
                </a:tc>
                <a:tc>
                  <a:txBody>
                    <a:bodyPr/>
                    <a:lstStyle/>
                    <a:p>
                      <a:pPr algn="ctr" fontAlgn="t"/>
                      <a:r>
                        <a:rPr lang="ru-RU" sz="800" b="0" u="none" strike="noStrike" dirty="0">
                          <a:effectLst/>
                          <a:latin typeface="+mn-lt"/>
                          <a:cs typeface="Times New Roman" panose="02020603050405020304" pitchFamily="18" charset="0"/>
                        </a:rPr>
                        <a:t>Уточненный план на </a:t>
                      </a:r>
                      <a:r>
                        <a:rPr lang="ru-RU" sz="800" b="0" u="none" strike="noStrike" dirty="0" smtClean="0">
                          <a:effectLst/>
                          <a:latin typeface="+mn-lt"/>
                          <a:cs typeface="Times New Roman" panose="02020603050405020304" pitchFamily="18" charset="0"/>
                        </a:rPr>
                        <a:t>2019 </a:t>
                      </a:r>
                      <a:r>
                        <a:rPr lang="ru-RU" sz="800" b="0" u="none" strike="noStrike" dirty="0">
                          <a:effectLst/>
                          <a:latin typeface="+mn-lt"/>
                          <a:cs typeface="Times New Roman" panose="02020603050405020304" pitchFamily="18" charset="0"/>
                        </a:rPr>
                        <a:t>год</a:t>
                      </a:r>
                      <a:endParaRPr lang="ru-RU" sz="800" b="0" i="0" u="none" strike="noStrike" dirty="0">
                        <a:solidFill>
                          <a:srgbClr val="000000"/>
                        </a:solidFill>
                        <a:effectLst/>
                        <a:latin typeface="+mn-lt"/>
                        <a:cs typeface="Times New Roman" panose="02020603050405020304" pitchFamily="18" charset="0"/>
                      </a:endParaRPr>
                    </a:p>
                  </a:txBody>
                  <a:tcPr marL="9525" marR="9525" marT="9525" marB="0"/>
                </a:tc>
                <a:tc>
                  <a:txBody>
                    <a:bodyPr/>
                    <a:lstStyle/>
                    <a:p>
                      <a:pPr algn="ctr" fontAlgn="t"/>
                      <a:r>
                        <a:rPr lang="ru-RU" sz="800" b="0" u="none" strike="noStrike" dirty="0">
                          <a:effectLst/>
                          <a:latin typeface="+mn-lt"/>
                          <a:cs typeface="Times New Roman" panose="02020603050405020304" pitchFamily="18" charset="0"/>
                        </a:rPr>
                        <a:t>Фактическое исполнение за </a:t>
                      </a:r>
                      <a:r>
                        <a:rPr lang="ru-RU" sz="800" b="0" u="none" strike="noStrike" dirty="0" smtClean="0">
                          <a:effectLst/>
                          <a:latin typeface="+mn-lt"/>
                          <a:cs typeface="Times New Roman" panose="02020603050405020304" pitchFamily="18" charset="0"/>
                        </a:rPr>
                        <a:t>2019 </a:t>
                      </a:r>
                      <a:r>
                        <a:rPr lang="ru-RU" sz="800" b="0" u="none" strike="noStrike" dirty="0">
                          <a:effectLst/>
                          <a:latin typeface="+mn-lt"/>
                          <a:cs typeface="Times New Roman" panose="02020603050405020304" pitchFamily="18" charset="0"/>
                        </a:rPr>
                        <a:t>год</a:t>
                      </a:r>
                      <a:endParaRPr lang="ru-RU" sz="800" b="0" i="0" u="none" strike="noStrike" dirty="0">
                        <a:solidFill>
                          <a:srgbClr val="000000"/>
                        </a:solidFill>
                        <a:effectLst/>
                        <a:latin typeface="+mn-lt"/>
                        <a:cs typeface="Times New Roman" panose="02020603050405020304" pitchFamily="18" charset="0"/>
                      </a:endParaRPr>
                    </a:p>
                  </a:txBody>
                  <a:tcPr marL="9525" marR="9525" marT="9525" marB="0"/>
                </a:tc>
                <a:tc>
                  <a:txBody>
                    <a:bodyPr/>
                    <a:lstStyle/>
                    <a:p>
                      <a:pPr algn="ctr" fontAlgn="t"/>
                      <a:r>
                        <a:rPr lang="ru-RU" sz="800" b="0" u="none" strike="noStrike" dirty="0">
                          <a:effectLst/>
                          <a:latin typeface="+mn-lt"/>
                          <a:cs typeface="Times New Roman" panose="02020603050405020304" pitchFamily="18" charset="0"/>
                        </a:rPr>
                        <a:t>Отклонение факта от первоначально утверждённого плана на </a:t>
                      </a:r>
                      <a:r>
                        <a:rPr lang="ru-RU" sz="800" b="0" u="none" strike="noStrike" dirty="0" smtClean="0">
                          <a:effectLst/>
                          <a:latin typeface="+mn-lt"/>
                          <a:cs typeface="Times New Roman" panose="02020603050405020304" pitchFamily="18" charset="0"/>
                        </a:rPr>
                        <a:t>2019 </a:t>
                      </a:r>
                      <a:r>
                        <a:rPr lang="ru-RU" sz="800" b="0" u="none" strike="noStrike" dirty="0">
                          <a:effectLst/>
                          <a:latin typeface="+mn-lt"/>
                          <a:cs typeface="Times New Roman" panose="02020603050405020304" pitchFamily="18" charset="0"/>
                        </a:rPr>
                        <a:t>год</a:t>
                      </a:r>
                      <a:endParaRPr lang="ru-RU" sz="800" b="0" i="0" u="none" strike="noStrike" dirty="0">
                        <a:solidFill>
                          <a:srgbClr val="000000"/>
                        </a:solidFill>
                        <a:effectLst/>
                        <a:latin typeface="+mn-lt"/>
                        <a:cs typeface="Times New Roman" panose="02020603050405020304" pitchFamily="18" charset="0"/>
                      </a:endParaRPr>
                    </a:p>
                  </a:txBody>
                  <a:tcPr marL="9525" marR="9525" marT="9525" marB="0"/>
                </a:tc>
                <a:tc>
                  <a:txBody>
                    <a:bodyPr/>
                    <a:lstStyle/>
                    <a:p>
                      <a:pPr algn="ctr" fontAlgn="t"/>
                      <a:r>
                        <a:rPr lang="ru-RU" sz="800" b="0" u="none" strike="noStrike" dirty="0">
                          <a:effectLst/>
                          <a:latin typeface="+mn-lt"/>
                          <a:cs typeface="Times New Roman" panose="02020603050405020304" pitchFamily="18" charset="0"/>
                        </a:rPr>
                        <a:t>Отклонение факта от уточнённого  плана на </a:t>
                      </a:r>
                      <a:r>
                        <a:rPr lang="ru-RU" sz="800" b="0" u="none" strike="noStrike" dirty="0" smtClean="0">
                          <a:effectLst/>
                          <a:latin typeface="+mn-lt"/>
                          <a:cs typeface="Times New Roman" panose="02020603050405020304" pitchFamily="18" charset="0"/>
                        </a:rPr>
                        <a:t>2019 </a:t>
                      </a:r>
                      <a:r>
                        <a:rPr lang="ru-RU" sz="800" b="0" u="none" strike="noStrike" dirty="0">
                          <a:effectLst/>
                          <a:latin typeface="+mn-lt"/>
                          <a:cs typeface="Times New Roman" panose="02020603050405020304" pitchFamily="18" charset="0"/>
                        </a:rPr>
                        <a:t>год</a:t>
                      </a:r>
                      <a:endParaRPr lang="ru-RU" sz="800" b="0" i="0" u="none" strike="noStrike" dirty="0">
                        <a:solidFill>
                          <a:srgbClr val="000000"/>
                        </a:solidFill>
                        <a:effectLst/>
                        <a:latin typeface="+mn-lt"/>
                        <a:cs typeface="Times New Roman" panose="02020603050405020304" pitchFamily="18" charset="0"/>
                      </a:endParaRPr>
                    </a:p>
                  </a:txBody>
                  <a:tcPr marL="9525" marR="9525" marT="9525" marB="0"/>
                </a:tc>
                <a:tc>
                  <a:txBody>
                    <a:bodyPr/>
                    <a:lstStyle/>
                    <a:p>
                      <a:pPr algn="ctr" fontAlgn="t"/>
                      <a:r>
                        <a:rPr lang="ru-RU" sz="800" b="0" u="none" strike="noStrike" dirty="0">
                          <a:effectLst/>
                          <a:latin typeface="+mn-lt"/>
                          <a:cs typeface="Times New Roman" panose="02020603050405020304" pitchFamily="18" charset="0"/>
                        </a:rPr>
                        <a:t>%  отклонения</a:t>
                      </a:r>
                      <a:endParaRPr lang="ru-RU" sz="800" b="0" i="0" u="none" strike="noStrike" dirty="0">
                        <a:solidFill>
                          <a:srgbClr val="000000"/>
                        </a:solidFill>
                        <a:effectLst/>
                        <a:latin typeface="+mn-lt"/>
                        <a:cs typeface="Times New Roman" panose="02020603050405020304" pitchFamily="18" charset="0"/>
                      </a:endParaRPr>
                    </a:p>
                  </a:txBody>
                  <a:tcPr marL="9525" marR="9525" marT="9525" marB="0"/>
                </a:tc>
                <a:tc>
                  <a:txBody>
                    <a:bodyPr/>
                    <a:lstStyle/>
                    <a:p>
                      <a:pPr algn="ctr" fontAlgn="ctr"/>
                      <a:r>
                        <a:rPr lang="ru-RU" sz="800" b="0" u="none" strike="noStrike" dirty="0">
                          <a:effectLst/>
                          <a:latin typeface="+mn-lt"/>
                          <a:cs typeface="Times New Roman" panose="02020603050405020304" pitchFamily="18" charset="0"/>
                        </a:rPr>
                        <a:t>Примечание</a:t>
                      </a:r>
                      <a:endParaRPr lang="ru-RU" sz="800" b="0" i="0" u="none" strike="noStrike" dirty="0">
                        <a:solidFill>
                          <a:srgbClr val="000000"/>
                        </a:solidFill>
                        <a:effectLst/>
                        <a:latin typeface="+mn-lt"/>
                        <a:cs typeface="Times New Roman" panose="02020603050405020304" pitchFamily="18" charset="0"/>
                      </a:endParaRPr>
                    </a:p>
                  </a:txBody>
                  <a:tcPr marL="9525" marR="9525" marT="9525" marB="0" anchor="ctr"/>
                </a:tc>
              </a:tr>
              <a:tr h="456804">
                <a:tc>
                  <a:txBody>
                    <a:bodyPr/>
                    <a:lstStyle/>
                    <a:p>
                      <a:pPr algn="l" fontAlgn="t"/>
                      <a:r>
                        <a:rPr lang="ru-RU" sz="800" b="0" u="none" strike="noStrike">
                          <a:effectLst/>
                          <a:latin typeface="+mn-lt"/>
                          <a:cs typeface="Times New Roman" panose="02020603050405020304" pitchFamily="18" charset="0"/>
                        </a:rPr>
                        <a:t>Государственная пошлина</a:t>
                      </a:r>
                      <a:endParaRPr lang="ru-RU" sz="800" b="0" i="0" u="none" strike="noStrike">
                        <a:effectLst/>
                        <a:latin typeface="+mn-lt"/>
                        <a:cs typeface="Times New Roman" panose="02020603050405020304" pitchFamily="18" charset="0"/>
                      </a:endParaRPr>
                    </a:p>
                  </a:txBody>
                  <a:tcPr marL="2627" marR="2627" marT="2627" marB="0"/>
                </a:tc>
                <a:tc>
                  <a:txBody>
                    <a:bodyPr/>
                    <a:lstStyle/>
                    <a:p>
                      <a:pPr algn="ctr" fontAlgn="t"/>
                      <a:r>
                        <a:rPr lang="ru-RU" sz="800" b="0" i="0" u="none" strike="noStrike">
                          <a:effectLst/>
                          <a:latin typeface="+mn-lt"/>
                        </a:rPr>
                        <a:t>2 000,0</a:t>
                      </a:r>
                    </a:p>
                  </a:txBody>
                  <a:tcPr marL="9525" marR="9525" marT="9525" marB="0"/>
                </a:tc>
                <a:tc>
                  <a:txBody>
                    <a:bodyPr/>
                    <a:lstStyle/>
                    <a:p>
                      <a:pPr algn="ctr" fontAlgn="t"/>
                      <a:r>
                        <a:rPr lang="ru-RU" sz="800" b="0" i="0" u="none" strike="noStrike">
                          <a:effectLst/>
                          <a:latin typeface="+mn-lt"/>
                        </a:rPr>
                        <a:t>2 700,0</a:t>
                      </a:r>
                    </a:p>
                  </a:txBody>
                  <a:tcPr marL="9525" marR="9525" marT="9525" marB="0"/>
                </a:tc>
                <a:tc>
                  <a:txBody>
                    <a:bodyPr/>
                    <a:lstStyle/>
                    <a:p>
                      <a:pPr algn="ctr" fontAlgn="t"/>
                      <a:r>
                        <a:rPr lang="ru-RU" sz="800" b="0" i="0" u="none" strike="noStrike">
                          <a:effectLst/>
                          <a:latin typeface="+mn-lt"/>
                        </a:rPr>
                        <a:t>2 746,0</a:t>
                      </a:r>
                    </a:p>
                  </a:txBody>
                  <a:tcPr marL="9525" marR="9525" marT="9525" marB="0"/>
                </a:tc>
                <a:tc>
                  <a:txBody>
                    <a:bodyPr/>
                    <a:lstStyle/>
                    <a:p>
                      <a:pPr algn="ctr" fontAlgn="t"/>
                      <a:r>
                        <a:rPr lang="ru-RU" sz="800" b="0" i="0" u="none" strike="noStrike">
                          <a:effectLst/>
                          <a:latin typeface="+mn-lt"/>
                        </a:rPr>
                        <a:t>746,0</a:t>
                      </a:r>
                    </a:p>
                  </a:txBody>
                  <a:tcPr marL="9525" marR="9525" marT="9525" marB="0"/>
                </a:tc>
                <a:tc>
                  <a:txBody>
                    <a:bodyPr/>
                    <a:lstStyle/>
                    <a:p>
                      <a:pPr algn="ctr" fontAlgn="t"/>
                      <a:r>
                        <a:rPr lang="ru-RU" sz="800" b="0" i="0" u="none" strike="noStrike">
                          <a:effectLst/>
                          <a:latin typeface="+mn-lt"/>
                        </a:rPr>
                        <a:t>46,0</a:t>
                      </a:r>
                    </a:p>
                  </a:txBody>
                  <a:tcPr marL="9525" marR="9525" marT="9525" marB="0"/>
                </a:tc>
                <a:tc>
                  <a:txBody>
                    <a:bodyPr/>
                    <a:lstStyle/>
                    <a:p>
                      <a:pPr algn="ctr" fontAlgn="t"/>
                      <a:r>
                        <a:rPr lang="ru-RU" sz="800" b="0" i="0" u="none" strike="noStrike">
                          <a:effectLst/>
                          <a:latin typeface="+mn-lt"/>
                        </a:rPr>
                        <a:t>137,3</a:t>
                      </a:r>
                    </a:p>
                  </a:txBody>
                  <a:tcPr marL="9525" marR="9525" marT="9525" marB="0"/>
                </a:tc>
                <a:tc>
                  <a:txBody>
                    <a:bodyPr/>
                    <a:lstStyle/>
                    <a:p>
                      <a:pPr algn="l" fontAlgn="t"/>
                      <a:r>
                        <a:rPr lang="ru-RU" sz="800" b="0" i="0" u="none" strike="noStrike" dirty="0">
                          <a:effectLst/>
                          <a:latin typeface="+mn-lt"/>
                        </a:rPr>
                        <a:t>Первоначально план определялся исходя из динамики поступления данных доходов за предыдущие годы</a:t>
                      </a:r>
                      <a:r>
                        <a:rPr lang="ru-RU" sz="800" b="0" i="0" u="none" strike="noStrike" dirty="0" smtClean="0">
                          <a:effectLst/>
                          <a:latin typeface="+mn-lt"/>
                        </a:rPr>
                        <a:t>. Увеличение  </a:t>
                      </a:r>
                      <a:r>
                        <a:rPr lang="ru-RU" sz="800" b="0" i="0" u="none" strike="noStrike" dirty="0">
                          <a:effectLst/>
                          <a:latin typeface="+mn-lt"/>
                        </a:rPr>
                        <a:t>плановых назначений объясняется большей подачей исковых заявлений в суд. </a:t>
                      </a:r>
                    </a:p>
                  </a:txBody>
                  <a:tcPr marL="9525" marR="9525" marT="9525" marB="0"/>
                </a:tc>
              </a:tr>
              <a:tr h="974609">
                <a:tc>
                  <a:txBody>
                    <a:bodyPr/>
                    <a:lstStyle/>
                    <a:p>
                      <a:pPr algn="l" fontAlgn="t"/>
                      <a:r>
                        <a:rPr lang="ru-RU" sz="800" b="0" i="0" u="none" strike="noStrike">
                          <a:effectLst/>
                          <a:latin typeface="+mn-lt"/>
                        </a:rPr>
                        <a:t>Доходы, получаемые в виде арендной либо иной платы за передачу в возмездное пользование государственного и муниципального имущества (за исключением имущества автономных учреждений, а также имущества государственных и муниципальных унитарных предприятий, в том числе казенных)</a:t>
                      </a:r>
                    </a:p>
                  </a:txBody>
                  <a:tcPr marL="9525" marR="9525" marT="9525" marB="0"/>
                </a:tc>
                <a:tc>
                  <a:txBody>
                    <a:bodyPr/>
                    <a:lstStyle/>
                    <a:p>
                      <a:pPr algn="ctr" fontAlgn="t"/>
                      <a:r>
                        <a:rPr lang="ru-RU" sz="800" b="0" i="0" u="none" strike="noStrike">
                          <a:effectLst/>
                          <a:latin typeface="+mn-lt"/>
                        </a:rPr>
                        <a:t>8 500,0</a:t>
                      </a:r>
                    </a:p>
                  </a:txBody>
                  <a:tcPr marL="9525" marR="9525" marT="9525" marB="0"/>
                </a:tc>
                <a:tc>
                  <a:txBody>
                    <a:bodyPr/>
                    <a:lstStyle/>
                    <a:p>
                      <a:pPr algn="ctr" fontAlgn="t"/>
                      <a:r>
                        <a:rPr lang="ru-RU" sz="800" b="0" i="0" u="none" strike="noStrike">
                          <a:effectLst/>
                          <a:latin typeface="+mn-lt"/>
                        </a:rPr>
                        <a:t>19 000,0</a:t>
                      </a:r>
                    </a:p>
                  </a:txBody>
                  <a:tcPr marL="9525" marR="9525" marT="9525" marB="0"/>
                </a:tc>
                <a:tc>
                  <a:txBody>
                    <a:bodyPr/>
                    <a:lstStyle/>
                    <a:p>
                      <a:pPr algn="ctr" fontAlgn="t"/>
                      <a:r>
                        <a:rPr lang="ru-RU" sz="800" b="0" i="0" u="none" strike="noStrike">
                          <a:effectLst/>
                          <a:latin typeface="+mn-lt"/>
                        </a:rPr>
                        <a:t>19 396,4</a:t>
                      </a:r>
                    </a:p>
                  </a:txBody>
                  <a:tcPr marL="9525" marR="9525" marT="9525" marB="0"/>
                </a:tc>
                <a:tc>
                  <a:txBody>
                    <a:bodyPr/>
                    <a:lstStyle/>
                    <a:p>
                      <a:pPr algn="ctr" fontAlgn="t"/>
                      <a:r>
                        <a:rPr lang="ru-RU" sz="800" b="0" i="0" u="none" strike="noStrike">
                          <a:effectLst/>
                          <a:latin typeface="+mn-lt"/>
                        </a:rPr>
                        <a:t>10 896,4</a:t>
                      </a:r>
                    </a:p>
                  </a:txBody>
                  <a:tcPr marL="9525" marR="9525" marT="9525" marB="0"/>
                </a:tc>
                <a:tc>
                  <a:txBody>
                    <a:bodyPr/>
                    <a:lstStyle/>
                    <a:p>
                      <a:pPr algn="ctr" fontAlgn="t"/>
                      <a:r>
                        <a:rPr lang="ru-RU" sz="800" b="0" i="0" u="none" strike="noStrike">
                          <a:effectLst/>
                          <a:latin typeface="+mn-lt"/>
                        </a:rPr>
                        <a:t>396,4</a:t>
                      </a:r>
                    </a:p>
                  </a:txBody>
                  <a:tcPr marL="9525" marR="9525" marT="9525" marB="0"/>
                </a:tc>
                <a:tc>
                  <a:txBody>
                    <a:bodyPr/>
                    <a:lstStyle/>
                    <a:p>
                      <a:pPr algn="ctr" fontAlgn="t"/>
                      <a:r>
                        <a:rPr lang="ru-RU" sz="800" b="0" i="0" u="none" strike="noStrike">
                          <a:effectLst/>
                          <a:latin typeface="+mn-lt"/>
                        </a:rPr>
                        <a:t>228,2</a:t>
                      </a:r>
                    </a:p>
                  </a:txBody>
                  <a:tcPr marL="9525" marR="9525" marT="9525" marB="0"/>
                </a:tc>
                <a:tc>
                  <a:txBody>
                    <a:bodyPr/>
                    <a:lstStyle/>
                    <a:p>
                      <a:pPr algn="l" fontAlgn="t"/>
                      <a:r>
                        <a:rPr lang="ru-RU" sz="800" b="0" i="0" u="none" strike="noStrike">
                          <a:effectLst/>
                          <a:latin typeface="+mn-lt"/>
                        </a:rPr>
                        <a:t>Первоначальный прогноз рассчитан администратором доходов по действующим договорам аренды. Перевыполнение плана объясняется поступлением недоимки, взыскиваемой в ходе мероприятий по снижению задолженности по арендным платежам за использование земельных участков и проведение аукционов на право аренды под строительство на сумму 7 700 тыс.руб</a:t>
                      </a:r>
                    </a:p>
                  </a:txBody>
                  <a:tcPr marL="9525" marR="9525" marT="9525" marB="0"/>
                </a:tc>
              </a:tr>
              <a:tr h="823298">
                <a:tc>
                  <a:txBody>
                    <a:bodyPr/>
                    <a:lstStyle/>
                    <a:p>
                      <a:pPr algn="l" fontAlgn="t"/>
                      <a:r>
                        <a:rPr lang="ru-RU" sz="800" b="0" i="0" u="none" strike="noStrike" dirty="0">
                          <a:effectLst/>
                          <a:latin typeface="+mn-lt"/>
                        </a:rPr>
                        <a:t>Прочие доходы от использования имущества и прав, находящихся в государственной и муниципальной собственности (за исключением имущества бюджетных и</a:t>
                      </a:r>
                      <a:br>
                        <a:rPr lang="ru-RU" sz="800" b="0" i="0" u="none" strike="noStrike" dirty="0">
                          <a:effectLst/>
                          <a:latin typeface="+mn-lt"/>
                        </a:rPr>
                      </a:br>
                      <a:r>
                        <a:rPr lang="ru-RU" sz="800" b="0" i="0" u="none" strike="noStrike" dirty="0">
                          <a:effectLst/>
                          <a:latin typeface="+mn-lt"/>
                        </a:rPr>
                        <a:t>автономных учреждений, а также имущества</a:t>
                      </a:r>
                      <a:br>
                        <a:rPr lang="ru-RU" sz="800" b="0" i="0" u="none" strike="noStrike" dirty="0">
                          <a:effectLst/>
                          <a:latin typeface="+mn-lt"/>
                        </a:rPr>
                      </a:br>
                      <a:r>
                        <a:rPr lang="ru-RU" sz="800" b="0" i="0" u="none" strike="noStrike" dirty="0">
                          <a:effectLst/>
                          <a:latin typeface="+mn-lt"/>
                        </a:rPr>
                        <a:t> государственных и муниципальных унитарных предприятий, в том числе казенных</a:t>
                      </a:r>
                      <a:r>
                        <a:rPr lang="ru-RU" sz="800" b="0" i="0" u="none" strike="noStrike" dirty="0" smtClean="0">
                          <a:effectLst/>
                          <a:latin typeface="+mn-lt"/>
                        </a:rPr>
                        <a:t>)</a:t>
                      </a:r>
                      <a:endParaRPr lang="ru-RU" sz="800" b="0" i="0" u="none" strike="noStrike" dirty="0">
                        <a:effectLst/>
                        <a:latin typeface="+mn-lt"/>
                      </a:endParaRPr>
                    </a:p>
                  </a:txBody>
                  <a:tcPr marL="9525" marR="9525" marT="9525" marB="0"/>
                </a:tc>
                <a:tc>
                  <a:txBody>
                    <a:bodyPr/>
                    <a:lstStyle/>
                    <a:p>
                      <a:pPr algn="ctr" fontAlgn="t"/>
                      <a:r>
                        <a:rPr lang="ru-RU" sz="800" b="0" i="0" u="none" strike="noStrike">
                          <a:effectLst/>
                          <a:latin typeface="+mn-lt"/>
                        </a:rPr>
                        <a:t>1 200,0</a:t>
                      </a:r>
                    </a:p>
                  </a:txBody>
                  <a:tcPr marL="9525" marR="9525" marT="9525" marB="0"/>
                </a:tc>
                <a:tc>
                  <a:txBody>
                    <a:bodyPr/>
                    <a:lstStyle/>
                    <a:p>
                      <a:pPr algn="ctr" fontAlgn="t"/>
                      <a:r>
                        <a:rPr lang="ru-RU" sz="800" b="0" i="0" u="none" strike="noStrike">
                          <a:effectLst/>
                          <a:latin typeface="+mn-lt"/>
                        </a:rPr>
                        <a:t>3 000,0</a:t>
                      </a:r>
                    </a:p>
                  </a:txBody>
                  <a:tcPr marL="9525" marR="9525" marT="9525" marB="0"/>
                </a:tc>
                <a:tc>
                  <a:txBody>
                    <a:bodyPr/>
                    <a:lstStyle/>
                    <a:p>
                      <a:pPr algn="ctr" fontAlgn="t"/>
                      <a:r>
                        <a:rPr lang="ru-RU" sz="800" b="0" i="0" u="none" strike="noStrike">
                          <a:effectLst/>
                          <a:latin typeface="+mn-lt"/>
                        </a:rPr>
                        <a:t>3 095,5</a:t>
                      </a:r>
                    </a:p>
                  </a:txBody>
                  <a:tcPr marL="9525" marR="9525" marT="9525" marB="0"/>
                </a:tc>
                <a:tc>
                  <a:txBody>
                    <a:bodyPr/>
                    <a:lstStyle/>
                    <a:p>
                      <a:pPr algn="ctr" fontAlgn="t"/>
                      <a:r>
                        <a:rPr lang="ru-RU" sz="800" b="0" i="0" u="none" strike="noStrike">
                          <a:effectLst/>
                          <a:latin typeface="+mn-lt"/>
                        </a:rPr>
                        <a:t>1 895,5</a:t>
                      </a:r>
                    </a:p>
                  </a:txBody>
                  <a:tcPr marL="9525" marR="9525" marT="9525" marB="0"/>
                </a:tc>
                <a:tc>
                  <a:txBody>
                    <a:bodyPr/>
                    <a:lstStyle/>
                    <a:p>
                      <a:pPr algn="ctr" fontAlgn="t"/>
                      <a:r>
                        <a:rPr lang="ru-RU" sz="800" b="0" i="0" u="none" strike="noStrike">
                          <a:effectLst/>
                          <a:latin typeface="+mn-lt"/>
                        </a:rPr>
                        <a:t>95,5</a:t>
                      </a:r>
                    </a:p>
                  </a:txBody>
                  <a:tcPr marL="9525" marR="9525" marT="9525" marB="0"/>
                </a:tc>
                <a:tc>
                  <a:txBody>
                    <a:bodyPr/>
                    <a:lstStyle/>
                    <a:p>
                      <a:pPr algn="ctr" fontAlgn="t"/>
                      <a:r>
                        <a:rPr lang="ru-RU" sz="800" b="0" i="0" u="none" strike="noStrike">
                          <a:effectLst/>
                          <a:latin typeface="+mn-lt"/>
                        </a:rPr>
                        <a:t>258,0</a:t>
                      </a:r>
                    </a:p>
                  </a:txBody>
                  <a:tcPr marL="9525" marR="9525" marT="9525" marB="0"/>
                </a:tc>
                <a:tc>
                  <a:txBody>
                    <a:bodyPr/>
                    <a:lstStyle/>
                    <a:p>
                      <a:pPr algn="l" fontAlgn="t"/>
                      <a:r>
                        <a:rPr lang="ru-RU" sz="800" b="0" i="0" u="none" strike="noStrike" dirty="0">
                          <a:effectLst/>
                          <a:latin typeface="+mn-lt"/>
                        </a:rPr>
                        <a:t>Первоначальный прогноз рассчитан администратором доходов по действующим договорам аренды</a:t>
                      </a:r>
                      <a:r>
                        <a:rPr lang="ru-RU" sz="800" b="0" i="0" u="none" strike="noStrike" dirty="0" smtClean="0">
                          <a:effectLst/>
                          <a:latin typeface="+mn-lt"/>
                        </a:rPr>
                        <a:t>. Увеличение </a:t>
                      </a:r>
                      <a:r>
                        <a:rPr lang="ru-RU" sz="800" b="0" i="0" u="none" strike="noStrike" dirty="0">
                          <a:effectLst/>
                          <a:latin typeface="+mn-lt"/>
                        </a:rPr>
                        <a:t>плана объясняется погашением задолженности по  договора аренды </a:t>
                      </a:r>
                    </a:p>
                  </a:txBody>
                  <a:tcPr marL="9525" marR="9525" marT="9525" marB="0"/>
                </a:tc>
              </a:tr>
              <a:tr h="308727">
                <a:tc>
                  <a:txBody>
                    <a:bodyPr/>
                    <a:lstStyle/>
                    <a:p>
                      <a:pPr algn="l" fontAlgn="t"/>
                      <a:r>
                        <a:rPr lang="ru-RU" sz="800" b="0" u="none" strike="noStrike">
                          <a:effectLst/>
                          <a:latin typeface="+mn-lt"/>
                          <a:cs typeface="Times New Roman" panose="02020603050405020304" pitchFamily="18" charset="0"/>
                        </a:rPr>
                        <a:t>Платежи при пользовании природными ресурсами</a:t>
                      </a:r>
                      <a:endParaRPr lang="ru-RU" sz="800" b="0" i="0" u="none" strike="noStrike">
                        <a:effectLst/>
                        <a:latin typeface="+mn-lt"/>
                        <a:cs typeface="Times New Roman" panose="02020603050405020304" pitchFamily="18" charset="0"/>
                      </a:endParaRPr>
                    </a:p>
                  </a:txBody>
                  <a:tcPr marL="2627" marR="2627" marT="2627" marB="0"/>
                </a:tc>
                <a:tc>
                  <a:txBody>
                    <a:bodyPr/>
                    <a:lstStyle/>
                    <a:p>
                      <a:pPr algn="ctr" fontAlgn="t"/>
                      <a:r>
                        <a:rPr lang="ru-RU" sz="800" b="0" i="0" u="none" strike="noStrike">
                          <a:effectLst/>
                          <a:latin typeface="+mn-lt"/>
                        </a:rPr>
                        <a:t>420,0</a:t>
                      </a:r>
                    </a:p>
                  </a:txBody>
                  <a:tcPr marL="9525" marR="9525" marT="9525" marB="0"/>
                </a:tc>
                <a:tc>
                  <a:txBody>
                    <a:bodyPr/>
                    <a:lstStyle/>
                    <a:p>
                      <a:pPr algn="ctr" fontAlgn="t"/>
                      <a:r>
                        <a:rPr lang="ru-RU" sz="800" b="0" i="0" u="none" strike="noStrike">
                          <a:effectLst/>
                          <a:latin typeface="+mn-lt"/>
                        </a:rPr>
                        <a:t>320,0</a:t>
                      </a:r>
                    </a:p>
                  </a:txBody>
                  <a:tcPr marL="9525" marR="9525" marT="9525" marB="0"/>
                </a:tc>
                <a:tc>
                  <a:txBody>
                    <a:bodyPr/>
                    <a:lstStyle/>
                    <a:p>
                      <a:pPr algn="ctr" fontAlgn="t"/>
                      <a:r>
                        <a:rPr lang="ru-RU" sz="800" b="0" i="0" u="none" strike="noStrike">
                          <a:effectLst/>
                          <a:latin typeface="+mn-lt"/>
                        </a:rPr>
                        <a:t>310,4</a:t>
                      </a:r>
                    </a:p>
                  </a:txBody>
                  <a:tcPr marL="9525" marR="9525" marT="9525" marB="0"/>
                </a:tc>
                <a:tc>
                  <a:txBody>
                    <a:bodyPr/>
                    <a:lstStyle/>
                    <a:p>
                      <a:pPr algn="ctr" fontAlgn="t"/>
                      <a:r>
                        <a:rPr lang="ru-RU" sz="800" b="0" i="0" u="none" strike="noStrike">
                          <a:effectLst/>
                          <a:latin typeface="+mn-lt"/>
                        </a:rPr>
                        <a:t>-109,6</a:t>
                      </a:r>
                    </a:p>
                  </a:txBody>
                  <a:tcPr marL="9525" marR="9525" marT="9525" marB="0"/>
                </a:tc>
                <a:tc>
                  <a:txBody>
                    <a:bodyPr/>
                    <a:lstStyle/>
                    <a:p>
                      <a:pPr algn="ctr" fontAlgn="t"/>
                      <a:r>
                        <a:rPr lang="ru-RU" sz="800" b="0" i="0" u="none" strike="noStrike">
                          <a:effectLst/>
                          <a:latin typeface="+mn-lt"/>
                        </a:rPr>
                        <a:t>-9,6</a:t>
                      </a:r>
                    </a:p>
                  </a:txBody>
                  <a:tcPr marL="9525" marR="9525" marT="9525" marB="0"/>
                </a:tc>
                <a:tc>
                  <a:txBody>
                    <a:bodyPr/>
                    <a:lstStyle/>
                    <a:p>
                      <a:pPr algn="ctr" fontAlgn="t"/>
                      <a:r>
                        <a:rPr lang="ru-RU" sz="800" b="0" i="0" u="none" strike="noStrike">
                          <a:effectLst/>
                          <a:latin typeface="+mn-lt"/>
                        </a:rPr>
                        <a:t>73,9</a:t>
                      </a:r>
                    </a:p>
                  </a:txBody>
                  <a:tcPr marL="9525" marR="9525" marT="9525" marB="0"/>
                </a:tc>
                <a:tc>
                  <a:txBody>
                    <a:bodyPr/>
                    <a:lstStyle/>
                    <a:p>
                      <a:pPr algn="l" fontAlgn="t"/>
                      <a:r>
                        <a:rPr lang="ru-RU" sz="800" b="0" i="0" u="none" strike="noStrike">
                          <a:solidFill>
                            <a:srgbClr val="FF0000"/>
                          </a:solidFill>
                          <a:effectLst/>
                          <a:latin typeface="+mn-lt"/>
                        </a:rPr>
                        <a:t> </a:t>
                      </a:r>
                    </a:p>
                  </a:txBody>
                  <a:tcPr marL="9525" marR="9525" marT="9525" marB="0"/>
                </a:tc>
              </a:tr>
              <a:tr h="388188">
                <a:tc>
                  <a:txBody>
                    <a:bodyPr/>
                    <a:lstStyle/>
                    <a:p>
                      <a:pPr algn="l" fontAlgn="t"/>
                      <a:r>
                        <a:rPr lang="ru-RU" sz="800" b="0" u="none" strike="noStrike">
                          <a:effectLst/>
                          <a:latin typeface="+mn-lt"/>
                          <a:cs typeface="Times New Roman" panose="02020603050405020304" pitchFamily="18" charset="0"/>
                        </a:rPr>
                        <a:t>Доходы от оказания платных услуг (работ) и компенсации затрат государства</a:t>
                      </a:r>
                      <a:endParaRPr lang="ru-RU" sz="800" b="0" i="0" u="none" strike="noStrike">
                        <a:effectLst/>
                        <a:latin typeface="+mn-lt"/>
                        <a:cs typeface="Times New Roman" panose="02020603050405020304" pitchFamily="18" charset="0"/>
                      </a:endParaRPr>
                    </a:p>
                  </a:txBody>
                  <a:tcPr marL="2627" marR="2627" marT="2627" marB="0"/>
                </a:tc>
                <a:tc>
                  <a:txBody>
                    <a:bodyPr/>
                    <a:lstStyle/>
                    <a:p>
                      <a:pPr algn="ctr" fontAlgn="t"/>
                      <a:r>
                        <a:rPr lang="ru-RU" sz="800" b="0" i="0" u="none" strike="noStrike">
                          <a:effectLst/>
                          <a:latin typeface="+mn-lt"/>
                        </a:rPr>
                        <a:t>0,0</a:t>
                      </a:r>
                    </a:p>
                  </a:txBody>
                  <a:tcPr marL="9525" marR="9525" marT="9525" marB="0"/>
                </a:tc>
                <a:tc>
                  <a:txBody>
                    <a:bodyPr/>
                    <a:lstStyle/>
                    <a:p>
                      <a:pPr algn="ctr" fontAlgn="t"/>
                      <a:r>
                        <a:rPr lang="ru-RU" sz="800" b="0" i="0" u="none" strike="noStrike">
                          <a:effectLst/>
                          <a:latin typeface="+mn-lt"/>
                        </a:rPr>
                        <a:t>160,0</a:t>
                      </a:r>
                    </a:p>
                  </a:txBody>
                  <a:tcPr marL="9525" marR="9525" marT="9525" marB="0"/>
                </a:tc>
                <a:tc>
                  <a:txBody>
                    <a:bodyPr/>
                    <a:lstStyle/>
                    <a:p>
                      <a:pPr algn="ctr" fontAlgn="t"/>
                      <a:r>
                        <a:rPr lang="ru-RU" sz="800" b="0" i="0" u="none" strike="noStrike">
                          <a:effectLst/>
                          <a:latin typeface="+mn-lt"/>
                        </a:rPr>
                        <a:t>155,1</a:t>
                      </a:r>
                    </a:p>
                  </a:txBody>
                  <a:tcPr marL="9525" marR="9525" marT="9525" marB="0"/>
                </a:tc>
                <a:tc>
                  <a:txBody>
                    <a:bodyPr/>
                    <a:lstStyle/>
                    <a:p>
                      <a:pPr algn="ctr" fontAlgn="t"/>
                      <a:r>
                        <a:rPr lang="ru-RU" sz="800" b="0" i="0" u="none" strike="noStrike">
                          <a:effectLst/>
                          <a:latin typeface="+mn-lt"/>
                        </a:rPr>
                        <a:t>155,1</a:t>
                      </a:r>
                    </a:p>
                  </a:txBody>
                  <a:tcPr marL="9525" marR="9525" marT="9525" marB="0"/>
                </a:tc>
                <a:tc>
                  <a:txBody>
                    <a:bodyPr/>
                    <a:lstStyle/>
                    <a:p>
                      <a:pPr algn="ctr" fontAlgn="t"/>
                      <a:r>
                        <a:rPr lang="ru-RU" sz="800" b="0" i="0" u="none" strike="noStrike">
                          <a:effectLst/>
                          <a:latin typeface="+mn-lt"/>
                        </a:rPr>
                        <a:t>-4,9</a:t>
                      </a:r>
                    </a:p>
                  </a:txBody>
                  <a:tcPr marL="9525" marR="9525" marT="9525" marB="0"/>
                </a:tc>
                <a:tc>
                  <a:txBody>
                    <a:bodyPr/>
                    <a:lstStyle/>
                    <a:p>
                      <a:pPr algn="ctr" fontAlgn="t"/>
                      <a:r>
                        <a:rPr lang="ru-RU" sz="800" b="0" i="0" u="none" strike="noStrike">
                          <a:effectLst/>
                          <a:latin typeface="+mn-lt"/>
                        </a:rPr>
                        <a:t>-</a:t>
                      </a:r>
                    </a:p>
                  </a:txBody>
                  <a:tcPr marL="9525" marR="9525" marT="9525" marB="0"/>
                </a:tc>
                <a:tc>
                  <a:txBody>
                    <a:bodyPr/>
                    <a:lstStyle/>
                    <a:p>
                      <a:pPr algn="l" fontAlgn="t"/>
                      <a:r>
                        <a:rPr lang="ru-RU" sz="800" b="0" i="0" u="none" strike="noStrike" dirty="0">
                          <a:effectLst/>
                          <a:latin typeface="+mn-lt"/>
                        </a:rPr>
                        <a:t>По данному виду доходов учитываются средства от возврата дебиторской задолженности прошлых лет. Первоначально планирование невозможно. </a:t>
                      </a:r>
                    </a:p>
                  </a:txBody>
                  <a:tcPr marL="9525" marR="9525" marT="9525" marB="0"/>
                </a:tc>
              </a:tr>
              <a:tr h="599229">
                <a:tc>
                  <a:txBody>
                    <a:bodyPr/>
                    <a:lstStyle/>
                    <a:p>
                      <a:pPr algn="just" fontAlgn="t"/>
                      <a:r>
                        <a:rPr lang="ru-RU" sz="800" b="0" i="0" u="none" strike="noStrike">
                          <a:effectLst/>
                          <a:latin typeface="+mn-lt"/>
                        </a:rPr>
                        <a:t>Доходы от реализации имущества, находящегося в государственной и муниципальной собственности (за исключением имущества автономных учреждений, а также имущества государственных и муниципальных унитарных предприятий, в том числе казенных)</a:t>
                      </a:r>
                    </a:p>
                  </a:txBody>
                  <a:tcPr marL="9525" marR="9525" marT="9525" marB="0"/>
                </a:tc>
                <a:tc>
                  <a:txBody>
                    <a:bodyPr/>
                    <a:lstStyle/>
                    <a:p>
                      <a:pPr algn="ctr" fontAlgn="t"/>
                      <a:r>
                        <a:rPr lang="ru-RU" sz="800" b="0" i="0" u="none" strike="noStrike">
                          <a:effectLst/>
                          <a:latin typeface="+mn-lt"/>
                        </a:rPr>
                        <a:t>3 200,0</a:t>
                      </a:r>
                    </a:p>
                  </a:txBody>
                  <a:tcPr marL="9525" marR="9525" marT="9525" marB="0"/>
                </a:tc>
                <a:tc>
                  <a:txBody>
                    <a:bodyPr/>
                    <a:lstStyle/>
                    <a:p>
                      <a:pPr algn="ctr" fontAlgn="t"/>
                      <a:r>
                        <a:rPr lang="ru-RU" sz="800" b="0" i="0" u="none" strike="noStrike">
                          <a:effectLst/>
                          <a:latin typeface="+mn-lt"/>
                        </a:rPr>
                        <a:t>1 100,0</a:t>
                      </a:r>
                    </a:p>
                  </a:txBody>
                  <a:tcPr marL="9525" marR="9525" marT="9525" marB="0"/>
                </a:tc>
                <a:tc>
                  <a:txBody>
                    <a:bodyPr/>
                    <a:lstStyle/>
                    <a:p>
                      <a:pPr algn="ctr" fontAlgn="t"/>
                      <a:r>
                        <a:rPr lang="ru-RU" sz="800" b="0" i="0" u="none" strike="noStrike">
                          <a:effectLst/>
                          <a:latin typeface="+mn-lt"/>
                        </a:rPr>
                        <a:t>1 051,5</a:t>
                      </a:r>
                    </a:p>
                  </a:txBody>
                  <a:tcPr marL="9525" marR="9525" marT="9525" marB="0"/>
                </a:tc>
                <a:tc>
                  <a:txBody>
                    <a:bodyPr/>
                    <a:lstStyle/>
                    <a:p>
                      <a:pPr algn="ctr" fontAlgn="t"/>
                      <a:r>
                        <a:rPr lang="ru-RU" sz="800" b="0" i="0" u="none" strike="noStrike">
                          <a:effectLst/>
                          <a:latin typeface="+mn-lt"/>
                        </a:rPr>
                        <a:t>-2 148,5</a:t>
                      </a:r>
                    </a:p>
                  </a:txBody>
                  <a:tcPr marL="9525" marR="9525" marT="9525" marB="0"/>
                </a:tc>
                <a:tc>
                  <a:txBody>
                    <a:bodyPr/>
                    <a:lstStyle/>
                    <a:p>
                      <a:pPr algn="ctr" fontAlgn="t"/>
                      <a:r>
                        <a:rPr lang="ru-RU" sz="800" b="0" i="0" u="none" strike="noStrike">
                          <a:effectLst/>
                          <a:latin typeface="+mn-lt"/>
                        </a:rPr>
                        <a:t>-48,5</a:t>
                      </a:r>
                    </a:p>
                  </a:txBody>
                  <a:tcPr marL="9525" marR="9525" marT="9525" marB="0"/>
                </a:tc>
                <a:tc>
                  <a:txBody>
                    <a:bodyPr/>
                    <a:lstStyle/>
                    <a:p>
                      <a:pPr algn="ctr" fontAlgn="t"/>
                      <a:r>
                        <a:rPr lang="ru-RU" sz="800" b="0" i="0" u="none" strike="noStrike">
                          <a:effectLst/>
                          <a:latin typeface="+mn-lt"/>
                        </a:rPr>
                        <a:t>32,9</a:t>
                      </a:r>
                    </a:p>
                  </a:txBody>
                  <a:tcPr marL="9525" marR="9525" marT="9525" marB="0"/>
                </a:tc>
                <a:tc rowSpan="3">
                  <a:txBody>
                    <a:bodyPr/>
                    <a:lstStyle/>
                    <a:p>
                      <a:pPr algn="l" fontAlgn="t"/>
                      <a:r>
                        <a:rPr lang="ru-RU" sz="800" b="0" i="0" u="none" strike="noStrike">
                          <a:effectLst/>
                          <a:latin typeface="+mn-lt"/>
                        </a:rPr>
                        <a:t>Труднопрогнозируемый вид поступлений. Доходы поступают по мере реализации поступивших  от юридических и физических лиц заявлений.</a:t>
                      </a:r>
                    </a:p>
                  </a:txBody>
                  <a:tcPr marL="9525" marR="9525" marT="9525" marB="0"/>
                </a:tc>
              </a:tr>
              <a:tr h="268136">
                <a:tc>
                  <a:txBody>
                    <a:bodyPr/>
                    <a:lstStyle/>
                    <a:p>
                      <a:pPr algn="just" fontAlgn="t"/>
                      <a:r>
                        <a:rPr lang="ru-RU" sz="800" b="0" i="0" u="none" strike="noStrike">
                          <a:effectLst/>
                          <a:latin typeface="+mn-lt"/>
                        </a:rPr>
                        <a:t>Доходы от продажи земельных участков, находящихся в государственной и муниципальной собственности </a:t>
                      </a:r>
                    </a:p>
                  </a:txBody>
                  <a:tcPr marL="9525" marR="9525" marT="9525" marB="0"/>
                </a:tc>
                <a:tc>
                  <a:txBody>
                    <a:bodyPr/>
                    <a:lstStyle/>
                    <a:p>
                      <a:pPr algn="ctr" fontAlgn="t"/>
                      <a:r>
                        <a:rPr lang="ru-RU" sz="800" b="0" i="0" u="none" strike="noStrike">
                          <a:effectLst/>
                          <a:latin typeface="+mn-lt"/>
                        </a:rPr>
                        <a:t>0,0</a:t>
                      </a:r>
                    </a:p>
                  </a:txBody>
                  <a:tcPr marL="9525" marR="9525" marT="9525" marB="0"/>
                </a:tc>
                <a:tc>
                  <a:txBody>
                    <a:bodyPr/>
                    <a:lstStyle/>
                    <a:p>
                      <a:pPr algn="ctr" fontAlgn="t"/>
                      <a:r>
                        <a:rPr lang="ru-RU" sz="800" b="0" i="0" u="none" strike="noStrike">
                          <a:effectLst/>
                          <a:latin typeface="+mn-lt"/>
                        </a:rPr>
                        <a:t>1 100,0</a:t>
                      </a:r>
                    </a:p>
                  </a:txBody>
                  <a:tcPr marL="9525" marR="9525" marT="9525" marB="0"/>
                </a:tc>
                <a:tc>
                  <a:txBody>
                    <a:bodyPr/>
                    <a:lstStyle/>
                    <a:p>
                      <a:pPr algn="ctr" fontAlgn="t"/>
                      <a:r>
                        <a:rPr lang="ru-RU" sz="800" b="0" i="0" u="none" strike="noStrike">
                          <a:effectLst/>
                          <a:latin typeface="+mn-lt"/>
                        </a:rPr>
                        <a:t>1 094,6</a:t>
                      </a:r>
                    </a:p>
                  </a:txBody>
                  <a:tcPr marL="9525" marR="9525" marT="9525" marB="0"/>
                </a:tc>
                <a:tc>
                  <a:txBody>
                    <a:bodyPr/>
                    <a:lstStyle/>
                    <a:p>
                      <a:pPr algn="ctr" fontAlgn="t"/>
                      <a:r>
                        <a:rPr lang="ru-RU" sz="800" b="0" i="0" u="none" strike="noStrike">
                          <a:effectLst/>
                          <a:latin typeface="+mn-lt"/>
                        </a:rPr>
                        <a:t>1 094,6</a:t>
                      </a:r>
                    </a:p>
                  </a:txBody>
                  <a:tcPr marL="9525" marR="9525" marT="9525" marB="0"/>
                </a:tc>
                <a:tc>
                  <a:txBody>
                    <a:bodyPr/>
                    <a:lstStyle/>
                    <a:p>
                      <a:pPr algn="ctr" fontAlgn="t"/>
                      <a:r>
                        <a:rPr lang="ru-RU" sz="800" b="0" i="0" u="none" strike="noStrike">
                          <a:effectLst/>
                          <a:latin typeface="+mn-lt"/>
                        </a:rPr>
                        <a:t>-5,4</a:t>
                      </a:r>
                    </a:p>
                  </a:txBody>
                  <a:tcPr marL="9525" marR="9525" marT="9525" marB="0"/>
                </a:tc>
                <a:tc>
                  <a:txBody>
                    <a:bodyPr/>
                    <a:lstStyle/>
                    <a:p>
                      <a:pPr algn="ctr" fontAlgn="t"/>
                      <a:r>
                        <a:rPr lang="ru-RU" sz="800" b="0" i="0" u="none" strike="noStrike">
                          <a:effectLst/>
                          <a:latin typeface="+mn-lt"/>
                        </a:rPr>
                        <a:t>-</a:t>
                      </a:r>
                    </a:p>
                  </a:txBody>
                  <a:tcPr marL="9525" marR="9525" marT="9525" marB="0"/>
                </a:tc>
                <a:tc vMerge="1">
                  <a:txBody>
                    <a:bodyPr/>
                    <a:lstStyle/>
                    <a:p>
                      <a:endParaRPr lang="ru-RU"/>
                    </a:p>
                  </a:txBody>
                  <a:tcPr/>
                </a:tc>
              </a:tr>
              <a:tr h="216024">
                <a:tc>
                  <a:txBody>
                    <a:bodyPr/>
                    <a:lstStyle/>
                    <a:p>
                      <a:pPr algn="just" fontAlgn="t"/>
                      <a:r>
                        <a:rPr lang="ru-RU" sz="800" b="0" i="0" u="none" strike="noStrike">
                          <a:effectLst/>
                          <a:latin typeface="+mn-lt"/>
                        </a:rPr>
                        <a:t>Доходы от продажи нематериальных активов</a:t>
                      </a:r>
                    </a:p>
                  </a:txBody>
                  <a:tcPr marL="9525" marR="9525" marT="9525" marB="0"/>
                </a:tc>
                <a:tc>
                  <a:txBody>
                    <a:bodyPr/>
                    <a:lstStyle/>
                    <a:p>
                      <a:pPr algn="ctr" fontAlgn="t"/>
                      <a:r>
                        <a:rPr lang="ru-RU" sz="800" b="0" i="0" u="none" strike="noStrike">
                          <a:effectLst/>
                          <a:latin typeface="+mn-lt"/>
                        </a:rPr>
                        <a:t>0,0</a:t>
                      </a:r>
                    </a:p>
                  </a:txBody>
                  <a:tcPr marL="9525" marR="9525" marT="9525" marB="0"/>
                </a:tc>
                <a:tc>
                  <a:txBody>
                    <a:bodyPr/>
                    <a:lstStyle/>
                    <a:p>
                      <a:pPr algn="ctr" fontAlgn="t"/>
                      <a:r>
                        <a:rPr lang="ru-RU" sz="800" b="0" i="0" u="none" strike="noStrike">
                          <a:effectLst/>
                          <a:latin typeface="+mn-lt"/>
                        </a:rPr>
                        <a:t>3 500,0</a:t>
                      </a:r>
                    </a:p>
                  </a:txBody>
                  <a:tcPr marL="9525" marR="9525" marT="9525" marB="0"/>
                </a:tc>
                <a:tc>
                  <a:txBody>
                    <a:bodyPr/>
                    <a:lstStyle/>
                    <a:p>
                      <a:pPr algn="ctr" fontAlgn="t"/>
                      <a:r>
                        <a:rPr lang="ru-RU" sz="800" b="0" i="0" u="none" strike="noStrike">
                          <a:effectLst/>
                          <a:latin typeface="+mn-lt"/>
                        </a:rPr>
                        <a:t>3 580,1</a:t>
                      </a:r>
                    </a:p>
                  </a:txBody>
                  <a:tcPr marL="9525" marR="9525" marT="9525" marB="0"/>
                </a:tc>
                <a:tc>
                  <a:txBody>
                    <a:bodyPr/>
                    <a:lstStyle/>
                    <a:p>
                      <a:pPr algn="ctr" fontAlgn="t"/>
                      <a:r>
                        <a:rPr lang="ru-RU" sz="800" b="0" i="0" u="none" strike="noStrike">
                          <a:effectLst/>
                          <a:latin typeface="+mn-lt"/>
                        </a:rPr>
                        <a:t>3 580,1</a:t>
                      </a:r>
                    </a:p>
                  </a:txBody>
                  <a:tcPr marL="9525" marR="9525" marT="9525" marB="0"/>
                </a:tc>
                <a:tc>
                  <a:txBody>
                    <a:bodyPr/>
                    <a:lstStyle/>
                    <a:p>
                      <a:pPr algn="ctr" fontAlgn="t"/>
                      <a:r>
                        <a:rPr lang="ru-RU" sz="800" b="0" i="0" u="none" strike="noStrike">
                          <a:effectLst/>
                          <a:latin typeface="+mn-lt"/>
                        </a:rPr>
                        <a:t>80,1</a:t>
                      </a:r>
                    </a:p>
                  </a:txBody>
                  <a:tcPr marL="9525" marR="9525" marT="9525" marB="0"/>
                </a:tc>
                <a:tc>
                  <a:txBody>
                    <a:bodyPr/>
                    <a:lstStyle/>
                    <a:p>
                      <a:pPr algn="ctr" fontAlgn="t"/>
                      <a:r>
                        <a:rPr lang="ru-RU" sz="800" b="0" i="0" u="none" strike="noStrike">
                          <a:effectLst/>
                          <a:latin typeface="+mn-lt"/>
                        </a:rPr>
                        <a:t>-</a:t>
                      </a:r>
                    </a:p>
                  </a:txBody>
                  <a:tcPr marL="9525" marR="9525" marT="9525" marB="0"/>
                </a:tc>
                <a:tc vMerge="1">
                  <a:txBody>
                    <a:bodyPr/>
                    <a:lstStyle/>
                    <a:p>
                      <a:endParaRPr lang="ru-RU"/>
                    </a:p>
                  </a:txBody>
                  <a:tcPr/>
                </a:tc>
              </a:tr>
              <a:tr h="548559">
                <a:tc>
                  <a:txBody>
                    <a:bodyPr/>
                    <a:lstStyle/>
                    <a:p>
                      <a:pPr algn="l" fontAlgn="t"/>
                      <a:r>
                        <a:rPr lang="ru-RU" sz="800" b="0" i="0" u="none" strike="noStrike">
                          <a:effectLst/>
                          <a:latin typeface="+mn-lt"/>
                        </a:rPr>
                        <a:t>Штрафы, санкции, возмещение ущерба</a:t>
                      </a:r>
                    </a:p>
                  </a:txBody>
                  <a:tcPr marL="9525" marR="9525" marT="9525" marB="0"/>
                </a:tc>
                <a:tc>
                  <a:txBody>
                    <a:bodyPr/>
                    <a:lstStyle/>
                    <a:p>
                      <a:pPr algn="ctr" fontAlgn="t"/>
                      <a:r>
                        <a:rPr lang="ru-RU" sz="800" b="0" i="0" u="none" strike="noStrike">
                          <a:effectLst/>
                          <a:latin typeface="+mn-lt"/>
                        </a:rPr>
                        <a:t>2 700,0</a:t>
                      </a:r>
                    </a:p>
                  </a:txBody>
                  <a:tcPr marL="9525" marR="9525" marT="9525" marB="0"/>
                </a:tc>
                <a:tc>
                  <a:txBody>
                    <a:bodyPr/>
                    <a:lstStyle/>
                    <a:p>
                      <a:pPr algn="ctr" fontAlgn="t"/>
                      <a:r>
                        <a:rPr lang="ru-RU" sz="800" b="0" i="0" u="none" strike="noStrike">
                          <a:effectLst/>
                          <a:latin typeface="+mn-lt"/>
                        </a:rPr>
                        <a:t>3 250,0</a:t>
                      </a:r>
                    </a:p>
                  </a:txBody>
                  <a:tcPr marL="9525" marR="9525" marT="9525" marB="0"/>
                </a:tc>
                <a:tc>
                  <a:txBody>
                    <a:bodyPr/>
                    <a:lstStyle/>
                    <a:p>
                      <a:pPr algn="ctr" fontAlgn="t"/>
                      <a:r>
                        <a:rPr lang="ru-RU" sz="800" b="0" i="0" u="none" strike="noStrike">
                          <a:effectLst/>
                          <a:latin typeface="+mn-lt"/>
                        </a:rPr>
                        <a:t>3 467,8</a:t>
                      </a:r>
                    </a:p>
                  </a:txBody>
                  <a:tcPr marL="9525" marR="9525" marT="9525" marB="0"/>
                </a:tc>
                <a:tc>
                  <a:txBody>
                    <a:bodyPr/>
                    <a:lstStyle/>
                    <a:p>
                      <a:pPr algn="ctr" fontAlgn="t"/>
                      <a:r>
                        <a:rPr lang="ru-RU" sz="800" b="0" i="0" u="none" strike="noStrike">
                          <a:effectLst/>
                          <a:latin typeface="+mn-lt"/>
                        </a:rPr>
                        <a:t>767,8</a:t>
                      </a:r>
                    </a:p>
                  </a:txBody>
                  <a:tcPr marL="9525" marR="9525" marT="9525" marB="0"/>
                </a:tc>
                <a:tc>
                  <a:txBody>
                    <a:bodyPr/>
                    <a:lstStyle/>
                    <a:p>
                      <a:pPr algn="ctr" fontAlgn="t"/>
                      <a:r>
                        <a:rPr lang="ru-RU" sz="800" b="0" i="0" u="none" strike="noStrike">
                          <a:effectLst/>
                          <a:latin typeface="+mn-lt"/>
                        </a:rPr>
                        <a:t>217,8</a:t>
                      </a:r>
                    </a:p>
                  </a:txBody>
                  <a:tcPr marL="9525" marR="9525" marT="9525" marB="0"/>
                </a:tc>
                <a:tc>
                  <a:txBody>
                    <a:bodyPr/>
                    <a:lstStyle/>
                    <a:p>
                      <a:pPr algn="ctr" fontAlgn="t"/>
                      <a:r>
                        <a:rPr lang="ru-RU" sz="800" b="0" i="0" u="none" strike="noStrike">
                          <a:effectLst/>
                          <a:latin typeface="+mn-lt"/>
                        </a:rPr>
                        <a:t>128,4</a:t>
                      </a:r>
                    </a:p>
                  </a:txBody>
                  <a:tcPr marL="9525" marR="9525" marT="9525" marB="0"/>
                </a:tc>
                <a:tc>
                  <a:txBody>
                    <a:bodyPr/>
                    <a:lstStyle/>
                    <a:p>
                      <a:pPr algn="l" fontAlgn="t"/>
                      <a:r>
                        <a:rPr lang="ru-RU" sz="800" b="0" i="0" u="none" strike="noStrike" dirty="0">
                          <a:effectLst/>
                          <a:latin typeface="+mn-lt"/>
                        </a:rPr>
                        <a:t>Первоначально план установлен самостоятельно исходя из динамики поступлений предыдущих лет. План перевыполнен по поступлению штрафов и иных сумм, взыскиваемых с лиц, виновных в совершении преступлений и в возмещение ущерба имуществу, штрафов за нарушение законодательства РФ об охране и использовании животного мира, штрафов за нарушение законодательства в области охраны окружающей среды, штрафов за нарушение законодательства РФ об административных правонарушениях, налогаемые ОМВД по Невельскому городскому округу, федеральной службой по надзору в сфере природопользования, федеральным агентством по рыболовству, федеральной службой безопасности.</a:t>
                      </a:r>
                    </a:p>
                  </a:txBody>
                  <a:tcPr marL="9525" marR="9525" marT="9525" marB="0"/>
                </a:tc>
              </a:tr>
            </a:tbl>
          </a:graphicData>
        </a:graphic>
      </p:graphicFrame>
    </p:spTree>
    <p:extLst>
      <p:ext uri="{BB962C8B-B14F-4D97-AF65-F5344CB8AC3E}">
        <p14:creationId xmlns:p14="http://schemas.microsoft.com/office/powerpoint/2010/main" val="3756058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1520" y="188640"/>
            <a:ext cx="8352928" cy="369332"/>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smtClean="0">
                <a:solidFill>
                  <a:schemeClr val="tx1"/>
                </a:solidFill>
              </a:rPr>
              <a:t> РАСХОДЫ МЕСТНОГО БЮДЖЕТА</a:t>
            </a:r>
            <a:endParaRPr lang="ru-RU" dirty="0">
              <a:solidFill>
                <a:schemeClr val="tx1"/>
              </a:solidFill>
            </a:endParaRPr>
          </a:p>
        </p:txBody>
      </p:sp>
      <p:graphicFrame>
        <p:nvGraphicFramePr>
          <p:cNvPr id="9" name="Диаграмма 8"/>
          <p:cNvGraphicFramePr/>
          <p:nvPr>
            <p:extLst>
              <p:ext uri="{D42A27DB-BD31-4B8C-83A1-F6EECF244321}">
                <p14:modId xmlns:p14="http://schemas.microsoft.com/office/powerpoint/2010/main" val="4163060411"/>
              </p:ext>
            </p:extLst>
          </p:nvPr>
        </p:nvGraphicFramePr>
        <p:xfrm>
          <a:off x="-108520" y="116632"/>
          <a:ext cx="9001000" cy="6562020"/>
        </p:xfrm>
        <a:graphic>
          <a:graphicData uri="http://schemas.openxmlformats.org/drawingml/2006/chart">
            <c:chart xmlns:c="http://schemas.openxmlformats.org/drawingml/2006/chart" xmlns:r="http://schemas.openxmlformats.org/officeDocument/2006/relationships" r:id="rId2"/>
          </a:graphicData>
        </a:graphic>
      </p:graphicFrame>
      <p:sp>
        <p:nvSpPr>
          <p:cNvPr id="3" name="Номер слайда 2"/>
          <p:cNvSpPr>
            <a:spLocks noGrp="1"/>
          </p:cNvSpPr>
          <p:nvPr>
            <p:ph type="sldNum" sz="quarter" idx="12"/>
          </p:nvPr>
        </p:nvSpPr>
        <p:spPr/>
        <p:txBody>
          <a:bodyPr/>
          <a:lstStyle/>
          <a:p>
            <a:fld id="{B19B0651-EE4F-4900-A07F-96A6BFA9D0F0}" type="slidenum">
              <a:rPr lang="ru-RU" smtClean="0"/>
              <a:t>24</a:t>
            </a:fld>
            <a:endParaRPr lang="ru-RU"/>
          </a:p>
        </p:txBody>
      </p:sp>
    </p:spTree>
    <p:extLst>
      <p:ext uri="{BB962C8B-B14F-4D97-AF65-F5344CB8AC3E}">
        <p14:creationId xmlns:p14="http://schemas.microsoft.com/office/powerpoint/2010/main" val="305048067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Диаграмма 1"/>
          <p:cNvGraphicFramePr/>
          <p:nvPr>
            <p:extLst>
              <p:ext uri="{D42A27DB-BD31-4B8C-83A1-F6EECF244321}">
                <p14:modId xmlns:p14="http://schemas.microsoft.com/office/powerpoint/2010/main" val="1585489823"/>
              </p:ext>
            </p:extLst>
          </p:nvPr>
        </p:nvGraphicFramePr>
        <p:xfrm>
          <a:off x="395536" y="620688"/>
          <a:ext cx="8424936" cy="5904656"/>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395536" y="116632"/>
            <a:ext cx="8352928" cy="369332"/>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smtClean="0">
                <a:solidFill>
                  <a:schemeClr val="tx1"/>
                </a:solidFill>
              </a:rPr>
              <a:t> СТРУКТУРА РАСХОДОВ МЕСТНОГО БЮДЖЕТА В 2019 ГОДУ</a:t>
            </a:r>
            <a:endParaRPr lang="ru-RU" dirty="0">
              <a:solidFill>
                <a:schemeClr val="tx1"/>
              </a:solidFill>
            </a:endParaRPr>
          </a:p>
        </p:txBody>
      </p:sp>
      <p:sp>
        <p:nvSpPr>
          <p:cNvPr id="5" name="Номер слайда 4"/>
          <p:cNvSpPr>
            <a:spLocks noGrp="1"/>
          </p:cNvSpPr>
          <p:nvPr>
            <p:ph type="sldNum" sz="quarter" idx="12"/>
          </p:nvPr>
        </p:nvSpPr>
        <p:spPr/>
        <p:txBody>
          <a:bodyPr/>
          <a:lstStyle/>
          <a:p>
            <a:fld id="{B19B0651-EE4F-4900-A07F-96A6BFA9D0F0}" type="slidenum">
              <a:rPr lang="ru-RU" smtClean="0"/>
              <a:t>25</a:t>
            </a:fld>
            <a:endParaRPr lang="ru-RU"/>
          </a:p>
        </p:txBody>
      </p:sp>
    </p:spTree>
    <p:extLst>
      <p:ext uri="{BB962C8B-B14F-4D97-AF65-F5344CB8AC3E}">
        <p14:creationId xmlns:p14="http://schemas.microsoft.com/office/powerpoint/2010/main" val="191812506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Диаграмма 2"/>
          <p:cNvGraphicFramePr/>
          <p:nvPr>
            <p:extLst>
              <p:ext uri="{D42A27DB-BD31-4B8C-83A1-F6EECF244321}">
                <p14:modId xmlns:p14="http://schemas.microsoft.com/office/powerpoint/2010/main" val="1862207508"/>
              </p:ext>
            </p:extLst>
          </p:nvPr>
        </p:nvGraphicFramePr>
        <p:xfrm>
          <a:off x="-900608" y="952055"/>
          <a:ext cx="6334848" cy="559688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Диаграмма 3"/>
          <p:cNvGraphicFramePr/>
          <p:nvPr>
            <p:extLst>
              <p:ext uri="{D42A27DB-BD31-4B8C-83A1-F6EECF244321}">
                <p14:modId xmlns:p14="http://schemas.microsoft.com/office/powerpoint/2010/main" val="3675444982"/>
              </p:ext>
            </p:extLst>
          </p:nvPr>
        </p:nvGraphicFramePr>
        <p:xfrm>
          <a:off x="4956450" y="1052736"/>
          <a:ext cx="3503982" cy="3183330"/>
        </p:xfrm>
        <a:graphic>
          <a:graphicData uri="http://schemas.openxmlformats.org/drawingml/2006/chart">
            <c:chart xmlns:c="http://schemas.openxmlformats.org/drawingml/2006/chart" xmlns:r="http://schemas.openxmlformats.org/officeDocument/2006/relationships" r:id="rId3"/>
          </a:graphicData>
        </a:graphic>
      </p:graphicFrame>
      <p:sp>
        <p:nvSpPr>
          <p:cNvPr id="5" name="Лента лицом вверх 4"/>
          <p:cNvSpPr/>
          <p:nvPr/>
        </p:nvSpPr>
        <p:spPr>
          <a:xfrm>
            <a:off x="6404265" y="1484784"/>
            <a:ext cx="1234008" cy="504056"/>
          </a:xfrm>
          <a:prstGeom prst="ribbon2">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sz="1200" b="1" dirty="0" smtClean="0">
                <a:latin typeface="Times New Roman" panose="02020603050405020304" pitchFamily="18" charset="0"/>
                <a:cs typeface="Times New Roman" panose="02020603050405020304" pitchFamily="18" charset="0"/>
              </a:rPr>
              <a:t>98,3%</a:t>
            </a:r>
            <a:endParaRPr lang="ru-RU" sz="1200" b="1" dirty="0">
              <a:latin typeface="Times New Roman" panose="02020603050405020304" pitchFamily="18" charset="0"/>
              <a:cs typeface="Times New Roman" panose="02020603050405020304" pitchFamily="18" charset="0"/>
            </a:endParaRPr>
          </a:p>
        </p:txBody>
      </p:sp>
      <p:pic>
        <p:nvPicPr>
          <p:cNvPr id="4098" name="Picture 2" descr="C:\Users\Валерий\Desktop\Фото 2017\IMG_20170820_230953_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48064" y="4077072"/>
            <a:ext cx="3312368" cy="2484276"/>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51520" y="116632"/>
            <a:ext cx="8424936" cy="646331"/>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smtClean="0">
                <a:solidFill>
                  <a:schemeClr val="tx1"/>
                </a:solidFill>
              </a:rPr>
              <a:t> РАСХОДЫ МЕСТНОГО БЮДЖЕТА НА </a:t>
            </a:r>
          </a:p>
          <a:p>
            <a:pPr algn="ctr"/>
            <a:r>
              <a:rPr lang="ru-RU" dirty="0" smtClean="0">
                <a:solidFill>
                  <a:schemeClr val="tx1"/>
                </a:solidFill>
              </a:rPr>
              <a:t>ОБЩЕГОСУДАРСТВЕННЫЕ ВОПРОСЫ</a:t>
            </a:r>
            <a:endParaRPr lang="ru-RU" dirty="0">
              <a:solidFill>
                <a:schemeClr val="tx1"/>
              </a:solidFill>
            </a:endParaRPr>
          </a:p>
        </p:txBody>
      </p:sp>
      <p:sp>
        <p:nvSpPr>
          <p:cNvPr id="6" name="Номер слайда 5"/>
          <p:cNvSpPr>
            <a:spLocks noGrp="1"/>
          </p:cNvSpPr>
          <p:nvPr>
            <p:ph type="sldNum" sz="quarter" idx="12"/>
          </p:nvPr>
        </p:nvSpPr>
        <p:spPr/>
        <p:txBody>
          <a:bodyPr/>
          <a:lstStyle/>
          <a:p>
            <a:fld id="{B19B0651-EE4F-4900-A07F-96A6BFA9D0F0}" type="slidenum">
              <a:rPr lang="ru-RU" smtClean="0"/>
              <a:t>26</a:t>
            </a:fld>
            <a:endParaRPr lang="ru-RU"/>
          </a:p>
        </p:txBody>
      </p:sp>
    </p:spTree>
    <p:extLst>
      <p:ext uri="{BB962C8B-B14F-4D97-AF65-F5344CB8AC3E}">
        <p14:creationId xmlns:p14="http://schemas.microsoft.com/office/powerpoint/2010/main" val="188813857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Диаграмма 2"/>
          <p:cNvGraphicFramePr/>
          <p:nvPr>
            <p:extLst>
              <p:ext uri="{D42A27DB-BD31-4B8C-83A1-F6EECF244321}">
                <p14:modId xmlns:p14="http://schemas.microsoft.com/office/powerpoint/2010/main" val="4033385603"/>
              </p:ext>
            </p:extLst>
          </p:nvPr>
        </p:nvGraphicFramePr>
        <p:xfrm>
          <a:off x="-1620688" y="1031682"/>
          <a:ext cx="8280920" cy="5472608"/>
        </p:xfrm>
        <a:graphic>
          <a:graphicData uri="http://schemas.openxmlformats.org/drawingml/2006/chart">
            <c:chart xmlns:c="http://schemas.openxmlformats.org/drawingml/2006/chart" xmlns:r="http://schemas.openxmlformats.org/officeDocument/2006/relationships" r:id="rId2"/>
          </a:graphicData>
        </a:graphic>
      </p:graphicFrame>
      <p:pic>
        <p:nvPicPr>
          <p:cNvPr id="3074" name="Picture 2" descr="C:\Users\Валерий\Desktop\Фото 2017\IMG_20170820_230626_1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28184" y="4691662"/>
            <a:ext cx="2661314" cy="1812628"/>
          </a:xfrm>
          <a:prstGeom prst="rect">
            <a:avLst/>
          </a:prstGeom>
          <a:noFill/>
          <a:extLst>
            <a:ext uri="{909E8E84-426E-40DD-AFC4-6F175D3DCCD1}">
              <a14:hiddenFill xmlns:a14="http://schemas.microsoft.com/office/drawing/2010/main">
                <a:solidFill>
                  <a:srgbClr val="FFFFFF"/>
                </a:solidFill>
              </a14:hiddenFill>
            </a:ext>
          </a:extLst>
        </p:spPr>
      </p:pic>
      <p:pic>
        <p:nvPicPr>
          <p:cNvPr id="5" name="Рисунок 4" descr="C:\Users\Валерий\Desktop\wr-720_sh-18.jpg"/>
          <p:cNvPicPr/>
          <p:nvPr/>
        </p:nvPicPr>
        <p:blipFill>
          <a:blip r:embed="rId4">
            <a:extLst>
              <a:ext uri="{28A0092B-C50C-407E-A947-70E740481C1C}">
                <a14:useLocalDpi xmlns:a14="http://schemas.microsoft.com/office/drawing/2010/main" val="0"/>
              </a:ext>
            </a:extLst>
          </a:blip>
          <a:srcRect/>
          <a:stretch>
            <a:fillRect/>
          </a:stretch>
        </p:blipFill>
        <p:spPr bwMode="auto">
          <a:xfrm>
            <a:off x="182216" y="4691662"/>
            <a:ext cx="2877616" cy="1813620"/>
          </a:xfrm>
          <a:prstGeom prst="rect">
            <a:avLst/>
          </a:prstGeom>
          <a:noFill/>
          <a:ln>
            <a:noFill/>
          </a:ln>
        </p:spPr>
      </p:pic>
      <p:pic>
        <p:nvPicPr>
          <p:cNvPr id="3075" name="Picture 3" descr="C:\Users\Валерий\Desktop\Фото 2017\IMG_20170820_230807_38.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75856" y="4691662"/>
            <a:ext cx="2717615" cy="181262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Диаграмма 3"/>
          <p:cNvGraphicFramePr/>
          <p:nvPr>
            <p:extLst>
              <p:ext uri="{D42A27DB-BD31-4B8C-83A1-F6EECF244321}">
                <p14:modId xmlns:p14="http://schemas.microsoft.com/office/powerpoint/2010/main" val="2547370315"/>
              </p:ext>
            </p:extLst>
          </p:nvPr>
        </p:nvGraphicFramePr>
        <p:xfrm>
          <a:off x="5796136" y="762963"/>
          <a:ext cx="3215680" cy="3744416"/>
        </p:xfrm>
        <a:graphic>
          <a:graphicData uri="http://schemas.openxmlformats.org/drawingml/2006/chart">
            <c:chart xmlns:c="http://schemas.openxmlformats.org/drawingml/2006/chart" xmlns:r="http://schemas.openxmlformats.org/officeDocument/2006/relationships" r:id="rId6"/>
          </a:graphicData>
        </a:graphic>
      </p:graphicFrame>
      <p:sp>
        <p:nvSpPr>
          <p:cNvPr id="8" name="Лента лицом вверх 7"/>
          <p:cNvSpPr/>
          <p:nvPr/>
        </p:nvSpPr>
        <p:spPr>
          <a:xfrm>
            <a:off x="7308304" y="1340768"/>
            <a:ext cx="1234008" cy="504056"/>
          </a:xfrm>
          <a:prstGeom prst="ribbon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ru-RU" sz="1200" b="1" dirty="0" smtClean="0">
                <a:latin typeface="Times New Roman" panose="02020603050405020304" pitchFamily="18" charset="0"/>
                <a:cs typeface="Times New Roman" panose="02020603050405020304" pitchFamily="18" charset="0"/>
              </a:rPr>
              <a:t>91,4%</a:t>
            </a:r>
            <a:endParaRPr lang="ru-RU" sz="1200" b="1" dirty="0">
              <a:latin typeface="Times New Roman" panose="02020603050405020304" pitchFamily="18" charset="0"/>
              <a:cs typeface="Times New Roman" panose="02020603050405020304" pitchFamily="18" charset="0"/>
            </a:endParaRPr>
          </a:p>
        </p:txBody>
      </p:sp>
      <p:sp>
        <p:nvSpPr>
          <p:cNvPr id="9" name="TextBox 8"/>
          <p:cNvSpPr txBox="1"/>
          <p:nvPr/>
        </p:nvSpPr>
        <p:spPr>
          <a:xfrm>
            <a:off x="323528" y="116632"/>
            <a:ext cx="8218784" cy="646331"/>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smtClean="0">
                <a:solidFill>
                  <a:schemeClr val="tx1"/>
                </a:solidFill>
              </a:rPr>
              <a:t> РАСХОДЫ МЕСТНОГО БЮДЖЕТА НА </a:t>
            </a:r>
          </a:p>
          <a:p>
            <a:pPr algn="ctr"/>
            <a:r>
              <a:rPr lang="ru-RU" dirty="0" smtClean="0">
                <a:solidFill>
                  <a:schemeClr val="tx1"/>
                </a:solidFill>
              </a:rPr>
              <a:t>НАЦИОНАЛЬНУЮ ЭКОНОМИКУ</a:t>
            </a:r>
            <a:endParaRPr lang="ru-RU" dirty="0">
              <a:solidFill>
                <a:schemeClr val="tx1"/>
              </a:solidFill>
            </a:endParaRPr>
          </a:p>
        </p:txBody>
      </p:sp>
      <p:sp>
        <p:nvSpPr>
          <p:cNvPr id="6" name="Номер слайда 5"/>
          <p:cNvSpPr>
            <a:spLocks noGrp="1"/>
          </p:cNvSpPr>
          <p:nvPr>
            <p:ph type="sldNum" sz="quarter" idx="12"/>
          </p:nvPr>
        </p:nvSpPr>
        <p:spPr/>
        <p:txBody>
          <a:bodyPr/>
          <a:lstStyle/>
          <a:p>
            <a:fld id="{B19B0651-EE4F-4900-A07F-96A6BFA9D0F0}" type="slidenum">
              <a:rPr lang="ru-RU" smtClean="0"/>
              <a:t>27</a:t>
            </a:fld>
            <a:endParaRPr lang="ru-RU"/>
          </a:p>
        </p:txBody>
      </p:sp>
    </p:spTree>
    <p:extLst>
      <p:ext uri="{BB962C8B-B14F-4D97-AF65-F5344CB8AC3E}">
        <p14:creationId xmlns:p14="http://schemas.microsoft.com/office/powerpoint/2010/main" val="299740412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Диаграмма 1"/>
          <p:cNvGraphicFramePr/>
          <p:nvPr>
            <p:extLst>
              <p:ext uri="{D42A27DB-BD31-4B8C-83A1-F6EECF244321}">
                <p14:modId xmlns:p14="http://schemas.microsoft.com/office/powerpoint/2010/main" val="2903770681"/>
              </p:ext>
            </p:extLst>
          </p:nvPr>
        </p:nvGraphicFramePr>
        <p:xfrm>
          <a:off x="294515" y="700264"/>
          <a:ext cx="5652120" cy="3960440"/>
        </p:xfrm>
        <a:graphic>
          <a:graphicData uri="http://schemas.openxmlformats.org/drawingml/2006/chart">
            <c:chart xmlns:c="http://schemas.openxmlformats.org/drawingml/2006/chart" xmlns:r="http://schemas.openxmlformats.org/officeDocument/2006/relationships" r:id="rId2"/>
          </a:graphicData>
        </a:graphic>
      </p:graphicFrame>
      <p:pic>
        <p:nvPicPr>
          <p:cNvPr id="3" name="Picture 2" descr="\\nas\ОБМЕН\АРХИТЕКТУРА\Антон\Фото\SDC1385678.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63888" y="4674092"/>
            <a:ext cx="2574801" cy="1906399"/>
          </a:xfrm>
          <a:prstGeom prst="rect">
            <a:avLst/>
          </a:prstGeom>
          <a:noFill/>
          <a:ln>
            <a:solidFill>
              <a:schemeClr val="tx1"/>
            </a:solidFill>
          </a:ln>
          <a:effectLst>
            <a:innerShdw blurRad="63500" dist="50800" dir="16200000">
              <a:prstClr val="black">
                <a:alpha val="50000"/>
              </a:prstClr>
            </a:innerShdw>
          </a:effectLst>
          <a:extLst/>
        </p:spPr>
      </p:pic>
      <p:pic>
        <p:nvPicPr>
          <p:cNvPr id="1026" name="Picture 2" descr="C:\Users\Валерий\Desktop\Фото 2017\IMG_20170820_230527_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3528" y="4660704"/>
            <a:ext cx="2952328" cy="1968219"/>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Валерий\Desktop\Фото 2017\IMG_20170820_230523_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32765" y="4660703"/>
            <a:ext cx="2559715" cy="191978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Диаграмма 4"/>
          <p:cNvGraphicFramePr/>
          <p:nvPr>
            <p:extLst>
              <p:ext uri="{D42A27DB-BD31-4B8C-83A1-F6EECF244321}">
                <p14:modId xmlns:p14="http://schemas.microsoft.com/office/powerpoint/2010/main" val="1823688710"/>
              </p:ext>
            </p:extLst>
          </p:nvPr>
        </p:nvGraphicFramePr>
        <p:xfrm>
          <a:off x="5724128" y="1052736"/>
          <a:ext cx="3312368" cy="3271912"/>
        </p:xfrm>
        <a:graphic>
          <a:graphicData uri="http://schemas.openxmlformats.org/drawingml/2006/chart">
            <c:chart xmlns:c="http://schemas.openxmlformats.org/drawingml/2006/chart" xmlns:r="http://schemas.openxmlformats.org/officeDocument/2006/relationships" r:id="rId6"/>
          </a:graphicData>
        </a:graphic>
      </p:graphicFrame>
      <p:sp>
        <p:nvSpPr>
          <p:cNvPr id="9" name="Лента лицом вверх 8"/>
          <p:cNvSpPr/>
          <p:nvPr/>
        </p:nvSpPr>
        <p:spPr>
          <a:xfrm>
            <a:off x="7164288" y="1772816"/>
            <a:ext cx="1234008" cy="504056"/>
          </a:xfrm>
          <a:prstGeom prst="ribbon2">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1200" b="1" dirty="0" smtClean="0">
                <a:latin typeface="Times New Roman" panose="02020603050405020304" pitchFamily="18" charset="0"/>
                <a:cs typeface="Times New Roman" panose="02020603050405020304" pitchFamily="18" charset="0"/>
              </a:rPr>
              <a:t>97,6%</a:t>
            </a:r>
            <a:endParaRPr lang="ru-RU" sz="1200" b="1" dirty="0">
              <a:latin typeface="Times New Roman" panose="02020603050405020304" pitchFamily="18" charset="0"/>
              <a:cs typeface="Times New Roman" panose="02020603050405020304" pitchFamily="18" charset="0"/>
            </a:endParaRPr>
          </a:p>
        </p:txBody>
      </p:sp>
      <p:sp>
        <p:nvSpPr>
          <p:cNvPr id="10" name="TextBox 9"/>
          <p:cNvSpPr txBox="1"/>
          <p:nvPr/>
        </p:nvSpPr>
        <p:spPr>
          <a:xfrm>
            <a:off x="323528" y="116632"/>
            <a:ext cx="8208911" cy="646331"/>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smtClean="0">
                <a:solidFill>
                  <a:schemeClr val="tx1"/>
                </a:solidFill>
              </a:rPr>
              <a:t> РАСХОДЫ МЕСТНОГО БЮДЖЕТА НА </a:t>
            </a:r>
          </a:p>
          <a:p>
            <a:pPr algn="ctr"/>
            <a:r>
              <a:rPr lang="ru-RU" dirty="0" smtClean="0">
                <a:solidFill>
                  <a:schemeClr val="tx1"/>
                </a:solidFill>
              </a:rPr>
              <a:t>ЖИЛИЩНО-КОММУНАЛЬНОЕ ХОЗЯЙСТВО</a:t>
            </a:r>
            <a:endParaRPr lang="ru-RU" dirty="0">
              <a:solidFill>
                <a:schemeClr val="tx1"/>
              </a:solidFill>
            </a:endParaRPr>
          </a:p>
        </p:txBody>
      </p:sp>
      <p:sp>
        <p:nvSpPr>
          <p:cNvPr id="6" name="Номер слайда 5"/>
          <p:cNvSpPr>
            <a:spLocks noGrp="1"/>
          </p:cNvSpPr>
          <p:nvPr>
            <p:ph type="sldNum" sz="quarter" idx="12"/>
          </p:nvPr>
        </p:nvSpPr>
        <p:spPr/>
        <p:txBody>
          <a:bodyPr/>
          <a:lstStyle/>
          <a:p>
            <a:fld id="{B19B0651-EE4F-4900-A07F-96A6BFA9D0F0}" type="slidenum">
              <a:rPr lang="ru-RU" smtClean="0"/>
              <a:t>28</a:t>
            </a:fld>
            <a:endParaRPr lang="ru-RU"/>
          </a:p>
        </p:txBody>
      </p:sp>
    </p:spTree>
    <p:extLst>
      <p:ext uri="{BB962C8B-B14F-4D97-AF65-F5344CB8AC3E}">
        <p14:creationId xmlns:p14="http://schemas.microsoft.com/office/powerpoint/2010/main" val="211263659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Диаграмма 2"/>
          <p:cNvGraphicFramePr/>
          <p:nvPr>
            <p:extLst>
              <p:ext uri="{D42A27DB-BD31-4B8C-83A1-F6EECF244321}">
                <p14:modId xmlns:p14="http://schemas.microsoft.com/office/powerpoint/2010/main" val="365103360"/>
              </p:ext>
            </p:extLst>
          </p:nvPr>
        </p:nvGraphicFramePr>
        <p:xfrm>
          <a:off x="-252536" y="301298"/>
          <a:ext cx="6120680" cy="4206397"/>
        </p:xfrm>
        <a:graphic>
          <a:graphicData uri="http://schemas.openxmlformats.org/drawingml/2006/chart">
            <c:chart xmlns:c="http://schemas.openxmlformats.org/drawingml/2006/chart" xmlns:r="http://schemas.openxmlformats.org/officeDocument/2006/relationships" r:id="rId2"/>
          </a:graphicData>
        </a:graphic>
      </p:graphicFrame>
      <p:pic>
        <p:nvPicPr>
          <p:cNvPr id="2050" name="Picture 2" descr="C:\Users\Валерий\Desktop\Фото 2017\IMG_20170820_230734_3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5616" y="4545514"/>
            <a:ext cx="3456384" cy="2004973"/>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Валерий\Desktop\Фото 2017\IMG_20170820_230924_58.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07768" y="4545514"/>
            <a:ext cx="3724672" cy="2004973"/>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Диаграмма 3"/>
          <p:cNvGraphicFramePr/>
          <p:nvPr>
            <p:extLst>
              <p:ext uri="{D42A27DB-BD31-4B8C-83A1-F6EECF244321}">
                <p14:modId xmlns:p14="http://schemas.microsoft.com/office/powerpoint/2010/main" val="2491272790"/>
              </p:ext>
            </p:extLst>
          </p:nvPr>
        </p:nvGraphicFramePr>
        <p:xfrm>
          <a:off x="5652120" y="764704"/>
          <a:ext cx="3264024" cy="3472160"/>
        </p:xfrm>
        <a:graphic>
          <a:graphicData uri="http://schemas.openxmlformats.org/drawingml/2006/chart">
            <c:chart xmlns:c="http://schemas.openxmlformats.org/drawingml/2006/chart" xmlns:r="http://schemas.openxmlformats.org/officeDocument/2006/relationships" r:id="rId5"/>
          </a:graphicData>
        </a:graphic>
      </p:graphicFrame>
      <p:sp>
        <p:nvSpPr>
          <p:cNvPr id="5" name="Лента лицом вверх 4"/>
          <p:cNvSpPr/>
          <p:nvPr/>
        </p:nvSpPr>
        <p:spPr>
          <a:xfrm>
            <a:off x="7236296" y="1268760"/>
            <a:ext cx="1234008" cy="504056"/>
          </a:xfrm>
          <a:prstGeom prst="ribbon2">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1200" b="1" dirty="0" smtClean="0">
                <a:latin typeface="Times New Roman" panose="02020603050405020304" pitchFamily="18" charset="0"/>
                <a:cs typeface="Times New Roman" panose="02020603050405020304" pitchFamily="18" charset="0"/>
              </a:rPr>
              <a:t>99,8%</a:t>
            </a:r>
            <a:endParaRPr lang="ru-RU" sz="1200" b="1" dirty="0">
              <a:latin typeface="Times New Roman" panose="02020603050405020304" pitchFamily="18" charset="0"/>
              <a:cs typeface="Times New Roman" panose="02020603050405020304" pitchFamily="18" charset="0"/>
            </a:endParaRPr>
          </a:p>
        </p:txBody>
      </p:sp>
      <p:sp>
        <p:nvSpPr>
          <p:cNvPr id="8" name="TextBox 7"/>
          <p:cNvSpPr txBox="1"/>
          <p:nvPr/>
        </p:nvSpPr>
        <p:spPr>
          <a:xfrm>
            <a:off x="251520" y="116632"/>
            <a:ext cx="8362800" cy="369332"/>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smtClean="0">
                <a:solidFill>
                  <a:schemeClr val="tx1"/>
                </a:solidFill>
              </a:rPr>
              <a:t> РАСХОДЫ МЕСТНОГО БЮДЖЕТА НА ОБРАЗОВАНИЕ</a:t>
            </a:r>
          </a:p>
        </p:txBody>
      </p:sp>
      <p:sp>
        <p:nvSpPr>
          <p:cNvPr id="6" name="Номер слайда 5"/>
          <p:cNvSpPr>
            <a:spLocks noGrp="1"/>
          </p:cNvSpPr>
          <p:nvPr>
            <p:ph type="sldNum" sz="quarter" idx="12"/>
          </p:nvPr>
        </p:nvSpPr>
        <p:spPr/>
        <p:txBody>
          <a:bodyPr/>
          <a:lstStyle/>
          <a:p>
            <a:fld id="{B19B0651-EE4F-4900-A07F-96A6BFA9D0F0}" type="slidenum">
              <a:rPr lang="ru-RU" smtClean="0"/>
              <a:t>29</a:t>
            </a:fld>
            <a:endParaRPr lang="ru-RU"/>
          </a:p>
        </p:txBody>
      </p:sp>
    </p:spTree>
    <p:extLst>
      <p:ext uri="{BB962C8B-B14F-4D97-AF65-F5344CB8AC3E}">
        <p14:creationId xmlns:p14="http://schemas.microsoft.com/office/powerpoint/2010/main" val="14350799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993704" y="836712"/>
            <a:ext cx="3528392" cy="2828916"/>
          </a:xfrm>
          <a:prstGeom prst="rect">
            <a:avLst/>
          </a:prstGeom>
        </p:spPr>
        <p:txBody>
          <a:bodyPr wrap="square">
            <a:spAutoFit/>
          </a:bodyPr>
          <a:lstStyle/>
          <a:p>
            <a:pPr algn="just">
              <a:lnSpc>
                <a:spcPct val="114000"/>
              </a:lnSpc>
            </a:pPr>
            <a:r>
              <a:rPr lang="ru-RU" sz="1200" dirty="0" smtClean="0">
                <a:latin typeface="Times New Roman" panose="02020603050405020304" pitchFamily="18" charset="0"/>
                <a:cs typeface="Times New Roman" panose="02020603050405020304" pitchFamily="18" charset="0"/>
              </a:rPr>
              <a:t>Территория </a:t>
            </a:r>
            <a:r>
              <a:rPr lang="ru-RU" sz="1200" dirty="0">
                <a:latin typeface="Times New Roman" panose="02020603050405020304" pitchFamily="18" charset="0"/>
                <a:cs typeface="Times New Roman" panose="02020603050405020304" pitchFamily="18" charset="0"/>
              </a:rPr>
              <a:t>Невельского района расположена в южной части западного побережья Сахалина. Протяженность ее с севера на юг – 105 км, с запада на восток в самом широком месте – 22 км, площадь района – 1445,4 </a:t>
            </a:r>
            <a:r>
              <a:rPr lang="ru-RU" sz="1200" dirty="0" err="1">
                <a:latin typeface="Times New Roman" panose="02020603050405020304" pitchFamily="18" charset="0"/>
                <a:cs typeface="Times New Roman" panose="02020603050405020304" pitchFamily="18" charset="0"/>
              </a:rPr>
              <a:t>кв.км</a:t>
            </a:r>
            <a:r>
              <a:rPr lang="ru-RU" sz="1200" dirty="0">
                <a:latin typeface="Times New Roman" panose="02020603050405020304" pitchFamily="18" charset="0"/>
                <a:cs typeface="Times New Roman" panose="02020603050405020304" pitchFamily="18" charset="0"/>
              </a:rPr>
              <a:t>. </a:t>
            </a:r>
          </a:p>
          <a:p>
            <a:pPr algn="just">
              <a:lnSpc>
                <a:spcPct val="114000"/>
              </a:lnSpc>
            </a:pPr>
            <a:r>
              <a:rPr lang="ru-RU" sz="1200" dirty="0">
                <a:latin typeface="Times New Roman" panose="02020603050405020304" pitchFamily="18" charset="0"/>
                <a:cs typeface="Times New Roman" panose="02020603050405020304" pitchFamily="18" charset="0"/>
              </a:rPr>
              <a:t>С севера муниципальное образование граничит с Холмским районом, с востока - с </a:t>
            </a:r>
            <a:r>
              <a:rPr lang="ru-RU" sz="1200" dirty="0" err="1">
                <a:latin typeface="Times New Roman" panose="02020603050405020304" pitchFamily="18" charset="0"/>
                <a:cs typeface="Times New Roman" panose="02020603050405020304" pitchFamily="18" charset="0"/>
              </a:rPr>
              <a:t>Анивским</a:t>
            </a:r>
            <a:r>
              <a:rPr lang="ru-RU" sz="1200" dirty="0">
                <a:latin typeface="Times New Roman" panose="02020603050405020304" pitchFamily="18" charset="0"/>
                <a:cs typeface="Times New Roman" panose="02020603050405020304" pitchFamily="18" charset="0"/>
              </a:rPr>
              <a:t> районом. Южной границей является мыс Крильон. Западной границей является побережье Татарского пролива. </a:t>
            </a:r>
          </a:p>
          <a:p>
            <a:pPr algn="just">
              <a:lnSpc>
                <a:spcPct val="114000"/>
              </a:lnSpc>
            </a:pPr>
            <a:r>
              <a:rPr lang="ru-RU" sz="1200" dirty="0">
                <a:latin typeface="Times New Roman" panose="02020603050405020304" pitchFamily="18" charset="0"/>
                <a:cs typeface="Times New Roman" panose="02020603050405020304" pitchFamily="18" charset="0"/>
              </a:rPr>
              <a:t>В территорию муниципального образования включён также о. </a:t>
            </a:r>
            <a:r>
              <a:rPr lang="ru-RU" sz="1200" dirty="0" err="1">
                <a:latin typeface="Times New Roman" panose="02020603050405020304" pitchFamily="18" charset="0"/>
                <a:cs typeface="Times New Roman" panose="02020603050405020304" pitchFamily="18" charset="0"/>
              </a:rPr>
              <a:t>Монерон</a:t>
            </a:r>
            <a:r>
              <a:rPr lang="ru-RU" sz="1200" dirty="0">
                <a:latin typeface="Times New Roman" panose="02020603050405020304" pitchFamily="18" charset="0"/>
                <a:cs typeface="Times New Roman" panose="02020603050405020304" pitchFamily="18" charset="0"/>
              </a:rPr>
              <a:t>, расположенный в Татарском проливе в 50 км западнее о. Сахалин. </a:t>
            </a:r>
          </a:p>
        </p:txBody>
      </p:sp>
      <p:sp>
        <p:nvSpPr>
          <p:cNvPr id="3" name="Прямоугольник 2"/>
          <p:cNvSpPr/>
          <p:nvPr/>
        </p:nvSpPr>
        <p:spPr>
          <a:xfrm>
            <a:off x="673224" y="188640"/>
            <a:ext cx="7992888" cy="584775"/>
          </a:xfrm>
          <a:prstGeom prst="rect">
            <a:avLst/>
          </a:prstGeom>
        </p:spPr>
        <p:txBody>
          <a:bodyPr wrap="square">
            <a:spAutoFit/>
          </a:bodyPr>
          <a:lstStyle/>
          <a:p>
            <a:pPr algn="ctr"/>
            <a:r>
              <a:rPr lang="ru-RU" sz="1600" b="1" dirty="0">
                <a:latin typeface="Times New Roman" panose="02020603050405020304" pitchFamily="18" charset="0"/>
                <a:cs typeface="Times New Roman" panose="02020603050405020304" pitchFamily="18" charset="0"/>
              </a:rPr>
              <a:t>Административно-территориальное деление муниципального образования </a:t>
            </a:r>
            <a:r>
              <a:rPr lang="ru-RU" sz="1600" b="1" dirty="0" smtClean="0">
                <a:latin typeface="Times New Roman" panose="02020603050405020304" pitchFamily="18" charset="0"/>
                <a:cs typeface="Times New Roman" panose="02020603050405020304" pitchFamily="18" charset="0"/>
              </a:rPr>
              <a:t>«</a:t>
            </a:r>
            <a:r>
              <a:rPr lang="ru-RU" sz="1600" b="1" dirty="0">
                <a:latin typeface="Times New Roman" panose="02020603050405020304" pitchFamily="18" charset="0"/>
                <a:cs typeface="Times New Roman" panose="02020603050405020304" pitchFamily="18" charset="0"/>
              </a:rPr>
              <a:t>Невельский городской округ» </a:t>
            </a:r>
            <a:r>
              <a:rPr lang="ru-RU" sz="1600" dirty="0">
                <a:latin typeface="Times New Roman" panose="02020603050405020304" pitchFamily="18" charset="0"/>
                <a:cs typeface="Times New Roman" panose="02020603050405020304" pitchFamily="18" charset="0"/>
              </a:rPr>
              <a:t> </a:t>
            </a:r>
          </a:p>
        </p:txBody>
      </p:sp>
      <p:sp>
        <p:nvSpPr>
          <p:cNvPr id="5" name="Прямоугольник 4"/>
          <p:cNvSpPr/>
          <p:nvPr/>
        </p:nvSpPr>
        <p:spPr>
          <a:xfrm>
            <a:off x="529208" y="3701946"/>
            <a:ext cx="4464496" cy="3039422"/>
          </a:xfrm>
          <a:prstGeom prst="rect">
            <a:avLst/>
          </a:prstGeom>
        </p:spPr>
        <p:txBody>
          <a:bodyPr wrap="square">
            <a:spAutoFit/>
          </a:bodyPr>
          <a:lstStyle/>
          <a:p>
            <a:pPr algn="just">
              <a:lnSpc>
                <a:spcPct val="114000"/>
              </a:lnSpc>
            </a:pPr>
            <a:r>
              <a:rPr lang="ru-RU" sz="1200" dirty="0">
                <a:latin typeface="Times New Roman" panose="02020603050405020304" pitchFamily="18" charset="0"/>
                <a:cs typeface="Times New Roman" panose="02020603050405020304" pitchFamily="18" charset="0"/>
              </a:rPr>
              <a:t>Своеобразие географического положения определяет природно-климатические особенности района. На местный климат оказывает влияние и теплое </a:t>
            </a:r>
            <a:r>
              <a:rPr lang="ru-RU" sz="1200" dirty="0" err="1">
                <a:latin typeface="Times New Roman" panose="02020603050405020304" pitchFamily="18" charset="0"/>
                <a:cs typeface="Times New Roman" panose="02020603050405020304" pitchFamily="18" charset="0"/>
              </a:rPr>
              <a:t>Цусимское</a:t>
            </a:r>
            <a:r>
              <a:rPr lang="ru-RU" sz="1200" dirty="0">
                <a:latin typeface="Times New Roman" panose="02020603050405020304" pitchFamily="18" charset="0"/>
                <a:cs typeface="Times New Roman" panose="02020603050405020304" pitchFamily="18" charset="0"/>
              </a:rPr>
              <a:t> течение, несущее с собой высокую влажность воздуха и частые туманы. Среднегодовая температура – 10 градусов тепла, самый теплый месяц – август (средняя температура – 18 градусов). </a:t>
            </a:r>
          </a:p>
          <a:p>
            <a:pPr algn="just">
              <a:lnSpc>
                <a:spcPct val="114000"/>
              </a:lnSpc>
            </a:pPr>
            <a:r>
              <a:rPr lang="ru-RU" sz="1200" dirty="0" smtClean="0">
                <a:latin typeface="Times New Roman" panose="02020603050405020304" pitchFamily="18" charset="0"/>
                <a:cs typeface="Times New Roman" panose="02020603050405020304" pitchFamily="18" charset="0"/>
              </a:rPr>
              <a:t>Район </a:t>
            </a:r>
            <a:r>
              <a:rPr lang="ru-RU" sz="1200" dirty="0">
                <a:latin typeface="Times New Roman" panose="02020603050405020304" pitchFamily="18" charset="0"/>
                <a:cs typeface="Times New Roman" panose="02020603050405020304" pitchFamily="18" charset="0"/>
              </a:rPr>
              <a:t>богат полезными ископаемыми. Кроме бурого и каменного углей, имеются запасы опоки, залежи диатомита – необходимого компонента для производства цемента. В небольших количествах встречаются янтарь и драгоценные камни. </a:t>
            </a:r>
          </a:p>
          <a:p>
            <a:pPr algn="just">
              <a:lnSpc>
                <a:spcPct val="114000"/>
              </a:lnSpc>
            </a:pPr>
            <a:r>
              <a:rPr lang="ru-RU" sz="1200" dirty="0">
                <a:latin typeface="Times New Roman" panose="02020603050405020304" pitchFamily="18" charset="0"/>
                <a:cs typeface="Times New Roman" panose="02020603050405020304" pitchFamily="18" charset="0"/>
              </a:rPr>
              <a:t>В состав муниципального образования входят 11 населенных пунктов: город Невельск и 10 сел – Горнозаводск, Шебунино, Ватутино, Колхозное, </a:t>
            </a:r>
            <a:r>
              <a:rPr lang="ru-RU" sz="1200" dirty="0" err="1">
                <a:latin typeface="Times New Roman" panose="02020603050405020304" pitchFamily="18" charset="0"/>
                <a:cs typeface="Times New Roman" panose="02020603050405020304" pitchFamily="18" charset="0"/>
              </a:rPr>
              <a:t>Лопатино</a:t>
            </a:r>
            <a:r>
              <a:rPr lang="ru-RU" sz="1200" dirty="0">
                <a:latin typeface="Times New Roman" panose="02020603050405020304" pitchFamily="18" charset="0"/>
                <a:cs typeface="Times New Roman" panose="02020603050405020304" pitchFamily="18" charset="0"/>
              </a:rPr>
              <a:t>, Амурское, Селезнево, Ясноморское, Придорожное, Раздольное. </a:t>
            </a:r>
          </a:p>
        </p:txBody>
      </p:sp>
      <p:pic>
        <p:nvPicPr>
          <p:cNvPr id="1026" name="Picture 2" descr="C:\Users\Валерий\Desktop\i42EV9FQ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65712" y="3745836"/>
            <a:ext cx="3456384" cy="2851516"/>
          </a:xfrm>
          <a:prstGeom prst="rect">
            <a:avLst/>
          </a:prstGeom>
          <a:noFill/>
          <a:extLst>
            <a:ext uri="{909E8E84-426E-40DD-AFC4-6F175D3DCCD1}">
              <a14:hiddenFill xmlns:a14="http://schemas.microsoft.com/office/drawing/2010/main">
                <a:solidFill>
                  <a:srgbClr val="FFFFFF"/>
                </a:solidFill>
              </a14:hiddenFill>
            </a:ext>
          </a:extLst>
        </p:spPr>
      </p:pic>
      <p:sp>
        <p:nvSpPr>
          <p:cNvPr id="7" name="Номер слайда 6"/>
          <p:cNvSpPr>
            <a:spLocks noGrp="1"/>
          </p:cNvSpPr>
          <p:nvPr>
            <p:ph type="sldNum" sz="quarter" idx="12"/>
          </p:nvPr>
        </p:nvSpPr>
        <p:spPr>
          <a:xfrm>
            <a:off x="8130480" y="6356350"/>
            <a:ext cx="762000" cy="365125"/>
          </a:xfrm>
        </p:spPr>
        <p:txBody>
          <a:bodyPr/>
          <a:lstStyle/>
          <a:p>
            <a:fld id="{B19B0651-EE4F-4900-A07F-96A6BFA9D0F0}" type="slidenum">
              <a:rPr lang="ru-RU" smtClean="0"/>
              <a:t>3</a:t>
            </a:fld>
            <a:endParaRPr lang="ru-RU"/>
          </a:p>
        </p:txBody>
      </p:sp>
      <p:graphicFrame>
        <p:nvGraphicFramePr>
          <p:cNvPr id="8" name="Таблица 7"/>
          <p:cNvGraphicFramePr>
            <a:graphicFrameLocks noGrp="1"/>
          </p:cNvGraphicFramePr>
          <p:nvPr>
            <p:extLst>
              <p:ext uri="{D42A27DB-BD31-4B8C-83A1-F6EECF244321}">
                <p14:modId xmlns:p14="http://schemas.microsoft.com/office/powerpoint/2010/main" val="3385977802"/>
              </p:ext>
            </p:extLst>
          </p:nvPr>
        </p:nvGraphicFramePr>
        <p:xfrm>
          <a:off x="673225" y="836712"/>
          <a:ext cx="4176463" cy="2802970"/>
        </p:xfrm>
        <a:graphic>
          <a:graphicData uri="http://schemas.openxmlformats.org/drawingml/2006/table">
            <a:tbl>
              <a:tblPr firstRow="1" firstCol="1" bandRow="1">
                <a:tableStyleId>{5DA37D80-6434-44D0-A028-1B22A696006F}</a:tableStyleId>
              </a:tblPr>
              <a:tblGrid>
                <a:gridCol w="1267854"/>
                <a:gridCol w="1468450"/>
                <a:gridCol w="1440159"/>
              </a:tblGrid>
              <a:tr h="502721">
                <a:tc>
                  <a:txBody>
                    <a:bodyPr/>
                    <a:lstStyle/>
                    <a:p>
                      <a:pPr algn="ctr">
                        <a:lnSpc>
                          <a:spcPct val="115000"/>
                        </a:lnSpc>
                        <a:spcAft>
                          <a:spcPts val="0"/>
                        </a:spcAft>
                      </a:pPr>
                      <a:r>
                        <a:rPr lang="ru-RU" sz="900" dirty="0">
                          <a:effectLst/>
                        </a:rPr>
                        <a:t>Населенный пункт</a:t>
                      </a:r>
                      <a:endParaRPr lang="ru-RU" sz="9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900" dirty="0">
                          <a:effectLst/>
                        </a:rPr>
                        <a:t>Численность населения на </a:t>
                      </a:r>
                      <a:r>
                        <a:rPr lang="ru-RU" sz="900" dirty="0" smtClean="0">
                          <a:effectLst/>
                        </a:rPr>
                        <a:t>01.01.2019 </a:t>
                      </a:r>
                      <a:r>
                        <a:rPr lang="ru-RU" sz="900" dirty="0">
                          <a:effectLst/>
                        </a:rPr>
                        <a:t>года, чел.</a:t>
                      </a:r>
                      <a:endParaRPr lang="ru-RU" sz="9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900" dirty="0">
                          <a:effectLst/>
                        </a:rPr>
                        <a:t>Численность населения на </a:t>
                      </a:r>
                      <a:r>
                        <a:rPr lang="ru-RU" sz="900" dirty="0" smtClean="0">
                          <a:effectLst/>
                        </a:rPr>
                        <a:t>01.01.2018 года</a:t>
                      </a:r>
                      <a:r>
                        <a:rPr lang="ru-RU" sz="900" dirty="0">
                          <a:effectLst/>
                        </a:rPr>
                        <a:t>, чел.</a:t>
                      </a:r>
                      <a:endParaRPr lang="ru-RU" sz="900" dirty="0">
                        <a:effectLst/>
                        <a:latin typeface="Calibri"/>
                        <a:ea typeface="Calibri"/>
                        <a:cs typeface="Times New Roman"/>
                      </a:endParaRPr>
                    </a:p>
                  </a:txBody>
                  <a:tcPr marL="68580" marR="68580" marT="0" marB="0"/>
                </a:tc>
              </a:tr>
              <a:tr h="364051">
                <a:tc>
                  <a:txBody>
                    <a:bodyPr/>
                    <a:lstStyle/>
                    <a:p>
                      <a:pPr>
                        <a:lnSpc>
                          <a:spcPct val="115000"/>
                        </a:lnSpc>
                        <a:spcAft>
                          <a:spcPts val="0"/>
                        </a:spcAft>
                      </a:pPr>
                      <a:r>
                        <a:rPr lang="ru-RU" sz="900" dirty="0">
                          <a:effectLst/>
                        </a:rPr>
                        <a:t>Мо «Невельский городской округ»</a:t>
                      </a:r>
                      <a:endParaRPr lang="ru-RU" sz="9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900" b="1" dirty="0" smtClean="0">
                          <a:effectLst/>
                          <a:latin typeface="Calibri"/>
                          <a:ea typeface="Calibri"/>
                          <a:cs typeface="Times New Roman"/>
                        </a:rPr>
                        <a:t>15 098</a:t>
                      </a:r>
                      <a:endParaRPr lang="ru-RU" sz="900" b="1"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900" dirty="0">
                          <a:effectLst/>
                        </a:rPr>
                        <a:t>15 </a:t>
                      </a:r>
                      <a:r>
                        <a:rPr lang="ru-RU" sz="900" dirty="0" smtClean="0">
                          <a:effectLst/>
                        </a:rPr>
                        <a:t>459</a:t>
                      </a:r>
                      <a:endParaRPr lang="ru-RU" sz="900" b="1" dirty="0">
                        <a:effectLst/>
                        <a:latin typeface="Calibri"/>
                        <a:ea typeface="Calibri"/>
                        <a:cs typeface="Times New Roman"/>
                      </a:endParaRPr>
                    </a:p>
                  </a:txBody>
                  <a:tcPr marL="68580" marR="68580" marT="0" marB="0"/>
                </a:tc>
              </a:tr>
              <a:tr h="176018">
                <a:tc>
                  <a:txBody>
                    <a:bodyPr/>
                    <a:lstStyle/>
                    <a:p>
                      <a:pPr>
                        <a:lnSpc>
                          <a:spcPct val="115000"/>
                        </a:lnSpc>
                        <a:spcAft>
                          <a:spcPts val="0"/>
                        </a:spcAft>
                      </a:pPr>
                      <a:r>
                        <a:rPr lang="ru-RU" sz="900">
                          <a:effectLst/>
                        </a:rPr>
                        <a:t>г. Невельск</a:t>
                      </a:r>
                      <a:endParaRPr lang="ru-RU" sz="90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900" b="1" dirty="0" smtClean="0">
                          <a:effectLst/>
                          <a:latin typeface="Calibri"/>
                          <a:ea typeface="Calibri"/>
                          <a:cs typeface="Times New Roman"/>
                        </a:rPr>
                        <a:t>9 996</a:t>
                      </a:r>
                      <a:endParaRPr lang="ru-RU" sz="900" b="1"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900" dirty="0">
                          <a:effectLst/>
                        </a:rPr>
                        <a:t>10 </a:t>
                      </a:r>
                      <a:r>
                        <a:rPr lang="ru-RU" sz="900" dirty="0" smtClean="0">
                          <a:effectLst/>
                        </a:rPr>
                        <a:t>421</a:t>
                      </a:r>
                      <a:endParaRPr lang="ru-RU" sz="900" b="1" dirty="0">
                        <a:effectLst/>
                        <a:latin typeface="Calibri"/>
                        <a:ea typeface="Calibri"/>
                        <a:cs typeface="Times New Roman"/>
                      </a:endParaRPr>
                    </a:p>
                  </a:txBody>
                  <a:tcPr marL="68580" marR="68580" marT="0" marB="0"/>
                </a:tc>
              </a:tr>
              <a:tr h="176018">
                <a:tc>
                  <a:txBody>
                    <a:bodyPr/>
                    <a:lstStyle/>
                    <a:p>
                      <a:pPr>
                        <a:lnSpc>
                          <a:spcPct val="115000"/>
                        </a:lnSpc>
                        <a:spcAft>
                          <a:spcPts val="0"/>
                        </a:spcAft>
                      </a:pPr>
                      <a:r>
                        <a:rPr lang="ru-RU" sz="900">
                          <a:effectLst/>
                        </a:rPr>
                        <a:t>с. Горнозаводск</a:t>
                      </a:r>
                      <a:endParaRPr lang="ru-RU" sz="90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900" b="1" dirty="0" smtClean="0">
                          <a:effectLst/>
                          <a:latin typeface="Calibri"/>
                          <a:ea typeface="Calibri"/>
                          <a:cs typeface="Times New Roman"/>
                        </a:rPr>
                        <a:t>3 927</a:t>
                      </a:r>
                      <a:endParaRPr lang="ru-RU" sz="900" b="1"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900" dirty="0">
                          <a:effectLst/>
                        </a:rPr>
                        <a:t>3 </a:t>
                      </a:r>
                      <a:r>
                        <a:rPr lang="ru-RU" sz="900" dirty="0" smtClean="0">
                          <a:effectLst/>
                        </a:rPr>
                        <a:t>824</a:t>
                      </a:r>
                      <a:endParaRPr lang="ru-RU" sz="900" b="1" dirty="0">
                        <a:effectLst/>
                        <a:latin typeface="Calibri"/>
                        <a:ea typeface="Calibri"/>
                        <a:cs typeface="Times New Roman"/>
                      </a:endParaRPr>
                    </a:p>
                  </a:txBody>
                  <a:tcPr marL="68580" marR="68580" marT="0" marB="0"/>
                </a:tc>
              </a:tr>
              <a:tr h="176018">
                <a:tc>
                  <a:txBody>
                    <a:bodyPr/>
                    <a:lstStyle/>
                    <a:p>
                      <a:pPr>
                        <a:lnSpc>
                          <a:spcPct val="115000"/>
                        </a:lnSpc>
                        <a:spcAft>
                          <a:spcPts val="0"/>
                        </a:spcAft>
                      </a:pPr>
                      <a:r>
                        <a:rPr lang="ru-RU" sz="900">
                          <a:effectLst/>
                        </a:rPr>
                        <a:t>с. Шебунино</a:t>
                      </a:r>
                      <a:endParaRPr lang="ru-RU" sz="90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900" b="1" dirty="0" smtClean="0">
                          <a:effectLst/>
                          <a:latin typeface="Calibri"/>
                          <a:ea typeface="Calibri"/>
                          <a:cs typeface="Times New Roman"/>
                        </a:rPr>
                        <a:t>522</a:t>
                      </a:r>
                      <a:endParaRPr lang="ru-RU" sz="900" b="1"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900" dirty="0" smtClean="0">
                          <a:effectLst/>
                        </a:rPr>
                        <a:t>549</a:t>
                      </a:r>
                      <a:endParaRPr lang="ru-RU" sz="900" b="1" dirty="0">
                        <a:effectLst/>
                        <a:latin typeface="Calibri"/>
                        <a:ea typeface="Calibri"/>
                        <a:cs typeface="Times New Roman"/>
                      </a:endParaRPr>
                    </a:p>
                  </a:txBody>
                  <a:tcPr marL="68580" marR="68580" marT="0" marB="0"/>
                </a:tc>
              </a:tr>
              <a:tr h="176018">
                <a:tc>
                  <a:txBody>
                    <a:bodyPr/>
                    <a:lstStyle/>
                    <a:p>
                      <a:pPr>
                        <a:lnSpc>
                          <a:spcPct val="115000"/>
                        </a:lnSpc>
                        <a:spcAft>
                          <a:spcPts val="0"/>
                        </a:spcAft>
                      </a:pPr>
                      <a:r>
                        <a:rPr lang="ru-RU" sz="900">
                          <a:effectLst/>
                        </a:rPr>
                        <a:t>с. Колхозное</a:t>
                      </a:r>
                      <a:endParaRPr lang="ru-RU" sz="90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900" b="1" dirty="0" smtClean="0">
                          <a:effectLst/>
                          <a:latin typeface="Calibri"/>
                          <a:ea typeface="Calibri"/>
                          <a:cs typeface="Times New Roman"/>
                        </a:rPr>
                        <a:t>347</a:t>
                      </a:r>
                      <a:endParaRPr lang="ru-RU" sz="900" b="1"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900" dirty="0">
                          <a:effectLst/>
                        </a:rPr>
                        <a:t>348</a:t>
                      </a:r>
                      <a:endParaRPr lang="ru-RU" sz="900" b="1" dirty="0">
                        <a:effectLst/>
                        <a:latin typeface="Calibri"/>
                        <a:ea typeface="Calibri"/>
                        <a:cs typeface="Times New Roman"/>
                      </a:endParaRPr>
                    </a:p>
                  </a:txBody>
                  <a:tcPr marL="68580" marR="68580" marT="0" marB="0"/>
                </a:tc>
              </a:tr>
              <a:tr h="176018">
                <a:tc>
                  <a:txBody>
                    <a:bodyPr/>
                    <a:lstStyle/>
                    <a:p>
                      <a:pPr>
                        <a:lnSpc>
                          <a:spcPct val="115000"/>
                        </a:lnSpc>
                        <a:spcAft>
                          <a:spcPts val="0"/>
                        </a:spcAft>
                      </a:pPr>
                      <a:r>
                        <a:rPr lang="ru-RU" sz="900">
                          <a:effectLst/>
                        </a:rPr>
                        <a:t>с. Ясноморское</a:t>
                      </a:r>
                      <a:endParaRPr lang="ru-RU" sz="90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900" b="1" dirty="0" smtClean="0">
                          <a:effectLst/>
                          <a:latin typeface="Calibri"/>
                          <a:ea typeface="Calibri"/>
                          <a:cs typeface="Times New Roman"/>
                        </a:rPr>
                        <a:t>126</a:t>
                      </a:r>
                      <a:endParaRPr lang="ru-RU" sz="900" b="1"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900" dirty="0" smtClean="0">
                          <a:effectLst/>
                        </a:rPr>
                        <a:t>131</a:t>
                      </a:r>
                      <a:endParaRPr lang="ru-RU" sz="900" b="1" dirty="0">
                        <a:effectLst/>
                        <a:latin typeface="Calibri"/>
                        <a:ea typeface="Calibri"/>
                        <a:cs typeface="Times New Roman"/>
                      </a:endParaRPr>
                    </a:p>
                  </a:txBody>
                  <a:tcPr marL="68580" marR="68580" marT="0" marB="0"/>
                </a:tc>
              </a:tr>
              <a:tr h="176018">
                <a:tc>
                  <a:txBody>
                    <a:bodyPr/>
                    <a:lstStyle/>
                    <a:p>
                      <a:pPr>
                        <a:lnSpc>
                          <a:spcPct val="115000"/>
                        </a:lnSpc>
                        <a:spcAft>
                          <a:spcPts val="0"/>
                        </a:spcAft>
                      </a:pPr>
                      <a:r>
                        <a:rPr lang="ru-RU" sz="900">
                          <a:effectLst/>
                        </a:rPr>
                        <a:t>с. Амурское</a:t>
                      </a:r>
                      <a:endParaRPr lang="ru-RU" sz="90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900" b="1" dirty="0" smtClean="0">
                          <a:effectLst/>
                          <a:latin typeface="Calibri"/>
                          <a:ea typeface="Calibri"/>
                          <a:cs typeface="Times New Roman"/>
                        </a:rPr>
                        <a:t>29</a:t>
                      </a:r>
                      <a:endParaRPr lang="ru-RU" sz="900" b="1"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900" dirty="0">
                          <a:effectLst/>
                        </a:rPr>
                        <a:t>29</a:t>
                      </a:r>
                      <a:endParaRPr lang="ru-RU" sz="900" b="1" dirty="0">
                        <a:effectLst/>
                        <a:latin typeface="Calibri"/>
                        <a:ea typeface="Calibri"/>
                        <a:cs typeface="Times New Roman"/>
                      </a:endParaRPr>
                    </a:p>
                  </a:txBody>
                  <a:tcPr marL="68580" marR="68580" marT="0" marB="0"/>
                </a:tc>
              </a:tr>
              <a:tr h="176018">
                <a:tc>
                  <a:txBody>
                    <a:bodyPr/>
                    <a:lstStyle/>
                    <a:p>
                      <a:pPr>
                        <a:lnSpc>
                          <a:spcPct val="115000"/>
                        </a:lnSpc>
                        <a:spcAft>
                          <a:spcPts val="0"/>
                        </a:spcAft>
                      </a:pPr>
                      <a:r>
                        <a:rPr lang="ru-RU" sz="900">
                          <a:effectLst/>
                        </a:rPr>
                        <a:t>с. Ватутино</a:t>
                      </a:r>
                      <a:endParaRPr lang="ru-RU" sz="90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900" b="1" dirty="0" smtClean="0">
                          <a:effectLst/>
                          <a:latin typeface="Calibri"/>
                          <a:ea typeface="Calibri"/>
                          <a:cs typeface="Times New Roman"/>
                        </a:rPr>
                        <a:t>44</a:t>
                      </a:r>
                      <a:endParaRPr lang="ru-RU" sz="900" b="1"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900" dirty="0">
                          <a:effectLst/>
                        </a:rPr>
                        <a:t>47</a:t>
                      </a:r>
                      <a:endParaRPr lang="ru-RU" sz="900" b="1" dirty="0">
                        <a:effectLst/>
                        <a:latin typeface="Calibri"/>
                        <a:ea typeface="Calibri"/>
                        <a:cs typeface="Times New Roman"/>
                      </a:endParaRPr>
                    </a:p>
                  </a:txBody>
                  <a:tcPr marL="68580" marR="68580" marT="0" marB="0"/>
                </a:tc>
              </a:tr>
              <a:tr h="176018">
                <a:tc>
                  <a:txBody>
                    <a:bodyPr/>
                    <a:lstStyle/>
                    <a:p>
                      <a:pPr>
                        <a:lnSpc>
                          <a:spcPct val="115000"/>
                        </a:lnSpc>
                        <a:spcAft>
                          <a:spcPts val="0"/>
                        </a:spcAft>
                      </a:pPr>
                      <a:r>
                        <a:rPr lang="ru-RU" sz="900">
                          <a:effectLst/>
                        </a:rPr>
                        <a:t>с. Лопатино</a:t>
                      </a:r>
                      <a:endParaRPr lang="ru-RU" sz="90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900" b="1" dirty="0" smtClean="0">
                          <a:effectLst/>
                          <a:latin typeface="Calibri"/>
                          <a:ea typeface="Calibri"/>
                          <a:cs typeface="Times New Roman"/>
                        </a:rPr>
                        <a:t>7</a:t>
                      </a:r>
                      <a:endParaRPr lang="ru-RU" sz="900" b="1"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900" dirty="0">
                          <a:effectLst/>
                        </a:rPr>
                        <a:t>7</a:t>
                      </a:r>
                      <a:endParaRPr lang="ru-RU" sz="900" b="1" dirty="0">
                        <a:effectLst/>
                        <a:latin typeface="Calibri"/>
                        <a:ea typeface="Calibri"/>
                        <a:cs typeface="Times New Roman"/>
                      </a:endParaRPr>
                    </a:p>
                  </a:txBody>
                  <a:tcPr marL="68580" marR="68580" marT="0" marB="0"/>
                </a:tc>
              </a:tr>
              <a:tr h="176018">
                <a:tc>
                  <a:txBody>
                    <a:bodyPr/>
                    <a:lstStyle/>
                    <a:p>
                      <a:pPr>
                        <a:lnSpc>
                          <a:spcPct val="115000"/>
                        </a:lnSpc>
                        <a:spcAft>
                          <a:spcPts val="0"/>
                        </a:spcAft>
                      </a:pPr>
                      <a:r>
                        <a:rPr lang="ru-RU" sz="900">
                          <a:effectLst/>
                        </a:rPr>
                        <a:t>с. Придорожное</a:t>
                      </a:r>
                      <a:endParaRPr lang="ru-RU" sz="90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900" b="1" dirty="0" smtClean="0">
                          <a:effectLst/>
                          <a:latin typeface="Calibri"/>
                          <a:ea typeface="Calibri"/>
                          <a:cs typeface="Times New Roman"/>
                        </a:rPr>
                        <a:t>41</a:t>
                      </a:r>
                      <a:endParaRPr lang="ru-RU" sz="900" b="1"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900" dirty="0">
                          <a:effectLst/>
                        </a:rPr>
                        <a:t>42</a:t>
                      </a:r>
                      <a:endParaRPr lang="ru-RU" sz="900" b="1" dirty="0">
                        <a:effectLst/>
                        <a:latin typeface="Calibri"/>
                        <a:ea typeface="Calibri"/>
                        <a:cs typeface="Times New Roman"/>
                      </a:endParaRPr>
                    </a:p>
                  </a:txBody>
                  <a:tcPr marL="68580" marR="68580" marT="0" marB="0"/>
                </a:tc>
              </a:tr>
              <a:tr h="176018">
                <a:tc>
                  <a:txBody>
                    <a:bodyPr/>
                    <a:lstStyle/>
                    <a:p>
                      <a:pPr>
                        <a:lnSpc>
                          <a:spcPct val="115000"/>
                        </a:lnSpc>
                        <a:spcAft>
                          <a:spcPts val="0"/>
                        </a:spcAft>
                      </a:pPr>
                      <a:r>
                        <a:rPr lang="ru-RU" sz="900">
                          <a:effectLst/>
                        </a:rPr>
                        <a:t>с. Раздольное</a:t>
                      </a:r>
                      <a:endParaRPr lang="ru-RU" sz="90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900" b="1" dirty="0" smtClean="0">
                          <a:effectLst/>
                          <a:latin typeface="Calibri"/>
                          <a:ea typeface="Calibri"/>
                          <a:cs typeface="Times New Roman"/>
                        </a:rPr>
                        <a:t>32</a:t>
                      </a:r>
                      <a:endParaRPr lang="ru-RU" sz="900" b="1"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900" dirty="0">
                          <a:effectLst/>
                        </a:rPr>
                        <a:t>33</a:t>
                      </a:r>
                      <a:endParaRPr lang="ru-RU" sz="900" b="1" dirty="0">
                        <a:effectLst/>
                        <a:latin typeface="Calibri"/>
                        <a:ea typeface="Calibri"/>
                        <a:cs typeface="Times New Roman"/>
                      </a:endParaRPr>
                    </a:p>
                  </a:txBody>
                  <a:tcPr marL="68580" marR="68580" marT="0" marB="0"/>
                </a:tc>
              </a:tr>
              <a:tr h="176018">
                <a:tc>
                  <a:txBody>
                    <a:bodyPr/>
                    <a:lstStyle/>
                    <a:p>
                      <a:pPr>
                        <a:lnSpc>
                          <a:spcPct val="115000"/>
                        </a:lnSpc>
                        <a:spcAft>
                          <a:spcPts val="0"/>
                        </a:spcAft>
                      </a:pPr>
                      <a:r>
                        <a:rPr lang="ru-RU" sz="900">
                          <a:effectLst/>
                        </a:rPr>
                        <a:t>с. Селезнево</a:t>
                      </a:r>
                      <a:endParaRPr lang="ru-RU" sz="90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900" b="1" dirty="0" smtClean="0">
                          <a:effectLst/>
                          <a:latin typeface="Calibri"/>
                          <a:ea typeface="Calibri"/>
                          <a:cs typeface="Times New Roman"/>
                        </a:rPr>
                        <a:t>27</a:t>
                      </a:r>
                      <a:endParaRPr lang="ru-RU" sz="900" b="1"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900" dirty="0">
                          <a:effectLst/>
                        </a:rPr>
                        <a:t>27</a:t>
                      </a:r>
                      <a:endParaRPr lang="ru-RU" sz="900" b="1"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358828494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Диаграмма 2"/>
          <p:cNvGraphicFramePr/>
          <p:nvPr>
            <p:extLst>
              <p:ext uri="{D42A27DB-BD31-4B8C-83A1-F6EECF244321}">
                <p14:modId xmlns:p14="http://schemas.microsoft.com/office/powerpoint/2010/main" val="4231905806"/>
              </p:ext>
            </p:extLst>
          </p:nvPr>
        </p:nvGraphicFramePr>
        <p:xfrm>
          <a:off x="-1116632" y="333991"/>
          <a:ext cx="7344816" cy="4412589"/>
        </p:xfrm>
        <a:graphic>
          <a:graphicData uri="http://schemas.openxmlformats.org/drawingml/2006/chart">
            <c:chart xmlns:c="http://schemas.openxmlformats.org/drawingml/2006/chart" xmlns:r="http://schemas.openxmlformats.org/officeDocument/2006/relationships" r:id="rId2"/>
          </a:graphicData>
        </a:graphic>
      </p:graphicFrame>
      <p:pic>
        <p:nvPicPr>
          <p:cNvPr id="1026" name="Picture 2" descr="C:\Users\Валерий\Desktop\Фото 2017\IMG_20170820_230857_5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6136" y="4746580"/>
            <a:ext cx="2852849" cy="1902828"/>
          </a:xfrm>
          <a:prstGeom prst="rect">
            <a:avLst/>
          </a:prstGeom>
          <a:noFill/>
          <a:extLst>
            <a:ext uri="{909E8E84-426E-40DD-AFC4-6F175D3DCCD1}">
              <a14:hiddenFill xmlns:a14="http://schemas.microsoft.com/office/drawing/2010/main">
                <a:solidFill>
                  <a:srgbClr val="FFFFFF"/>
                </a:solidFill>
              </a14:hiddenFill>
            </a:ext>
          </a:extLst>
        </p:spPr>
      </p:pic>
      <p:pic>
        <p:nvPicPr>
          <p:cNvPr id="5" name="Рисунок 4" descr="http://192.168.253.240/dokumenty/2017/may/02.05.2017/skrip/DSCN6242.JPG"/>
          <p:cNvPicPr/>
          <p:nvPr/>
        </p:nvPicPr>
        <p:blipFill>
          <a:blip r:embed="rId4">
            <a:extLst>
              <a:ext uri="{28A0092B-C50C-407E-A947-70E740481C1C}">
                <a14:useLocalDpi xmlns:a14="http://schemas.microsoft.com/office/drawing/2010/main" val="0"/>
              </a:ext>
            </a:extLst>
          </a:blip>
          <a:srcRect/>
          <a:stretch>
            <a:fillRect/>
          </a:stretch>
        </p:blipFill>
        <p:spPr bwMode="auto">
          <a:xfrm>
            <a:off x="179512" y="4746580"/>
            <a:ext cx="2562860" cy="1922780"/>
          </a:xfrm>
          <a:prstGeom prst="rect">
            <a:avLst/>
          </a:prstGeom>
          <a:noFill/>
          <a:ln>
            <a:noFill/>
          </a:ln>
        </p:spPr>
      </p:pic>
      <p:pic>
        <p:nvPicPr>
          <p:cNvPr id="6" name="Рисунок 5" descr="http://192.168.253.240/dokumenty/2017/may/29.05.2017/kylt/4mini.JPG">
            <a:hlinkClick r:id="rId5"/>
          </p:cNvPr>
          <p:cNvPicPr/>
          <p:nvPr/>
        </p:nvPicPr>
        <p:blipFill>
          <a:blip r:embed="rId6">
            <a:extLst>
              <a:ext uri="{28A0092B-C50C-407E-A947-70E740481C1C}">
                <a14:useLocalDpi xmlns:a14="http://schemas.microsoft.com/office/drawing/2010/main" val="0"/>
              </a:ext>
            </a:extLst>
          </a:blip>
          <a:srcRect/>
          <a:stretch>
            <a:fillRect/>
          </a:stretch>
        </p:blipFill>
        <p:spPr bwMode="auto">
          <a:xfrm>
            <a:off x="2915816" y="4746580"/>
            <a:ext cx="2736304" cy="1889244"/>
          </a:xfrm>
          <a:prstGeom prst="rect">
            <a:avLst/>
          </a:prstGeom>
          <a:noFill/>
          <a:ln>
            <a:noFill/>
          </a:ln>
        </p:spPr>
      </p:pic>
      <p:graphicFrame>
        <p:nvGraphicFramePr>
          <p:cNvPr id="4" name="Диаграмма 3"/>
          <p:cNvGraphicFramePr/>
          <p:nvPr>
            <p:extLst>
              <p:ext uri="{D42A27DB-BD31-4B8C-83A1-F6EECF244321}">
                <p14:modId xmlns:p14="http://schemas.microsoft.com/office/powerpoint/2010/main" val="2689843193"/>
              </p:ext>
            </p:extLst>
          </p:nvPr>
        </p:nvGraphicFramePr>
        <p:xfrm>
          <a:off x="5638384" y="620688"/>
          <a:ext cx="3168352" cy="3976216"/>
        </p:xfrm>
        <a:graphic>
          <a:graphicData uri="http://schemas.openxmlformats.org/drawingml/2006/chart">
            <c:chart xmlns:c="http://schemas.openxmlformats.org/drawingml/2006/chart" xmlns:r="http://schemas.openxmlformats.org/officeDocument/2006/relationships" r:id="rId7"/>
          </a:graphicData>
        </a:graphic>
      </p:graphicFrame>
      <p:sp>
        <p:nvSpPr>
          <p:cNvPr id="8" name="Лента лицом вверх 7"/>
          <p:cNvSpPr/>
          <p:nvPr/>
        </p:nvSpPr>
        <p:spPr>
          <a:xfrm>
            <a:off x="7298432" y="1556792"/>
            <a:ext cx="1234008" cy="504056"/>
          </a:xfrm>
          <a:prstGeom prst="ribbon2">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sz="1200" b="1" dirty="0" smtClean="0">
                <a:latin typeface="Times New Roman" panose="02020603050405020304" pitchFamily="18" charset="0"/>
                <a:cs typeface="Times New Roman" panose="02020603050405020304" pitchFamily="18" charset="0"/>
              </a:rPr>
              <a:t>93,6%</a:t>
            </a:r>
            <a:endParaRPr lang="ru-RU" sz="1200" b="1" dirty="0">
              <a:latin typeface="Times New Roman" panose="02020603050405020304" pitchFamily="18" charset="0"/>
              <a:cs typeface="Times New Roman" panose="02020603050405020304" pitchFamily="18" charset="0"/>
            </a:endParaRPr>
          </a:p>
        </p:txBody>
      </p:sp>
      <p:sp>
        <p:nvSpPr>
          <p:cNvPr id="9" name="TextBox 8"/>
          <p:cNvSpPr txBox="1"/>
          <p:nvPr/>
        </p:nvSpPr>
        <p:spPr>
          <a:xfrm>
            <a:off x="179512" y="116632"/>
            <a:ext cx="8520551" cy="338554"/>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sz="1600" dirty="0" smtClean="0">
                <a:solidFill>
                  <a:schemeClr val="tx1"/>
                </a:solidFill>
              </a:rPr>
              <a:t> РАСХОДЫ МЕСТНОГО БЮДЖЕТА НА КУЛЬТУРУ И КИНЕМАТОГРАФИЮ</a:t>
            </a:r>
          </a:p>
        </p:txBody>
      </p:sp>
      <p:sp>
        <p:nvSpPr>
          <p:cNvPr id="7" name="Номер слайда 6"/>
          <p:cNvSpPr>
            <a:spLocks noGrp="1"/>
          </p:cNvSpPr>
          <p:nvPr>
            <p:ph type="sldNum" sz="quarter" idx="12"/>
          </p:nvPr>
        </p:nvSpPr>
        <p:spPr/>
        <p:txBody>
          <a:bodyPr/>
          <a:lstStyle/>
          <a:p>
            <a:fld id="{B19B0651-EE4F-4900-A07F-96A6BFA9D0F0}" type="slidenum">
              <a:rPr lang="ru-RU" smtClean="0"/>
              <a:t>30</a:t>
            </a:fld>
            <a:endParaRPr lang="ru-RU"/>
          </a:p>
        </p:txBody>
      </p:sp>
    </p:spTree>
    <p:extLst>
      <p:ext uri="{BB962C8B-B14F-4D97-AF65-F5344CB8AC3E}">
        <p14:creationId xmlns:p14="http://schemas.microsoft.com/office/powerpoint/2010/main" val="56881216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Диаграмма 2"/>
          <p:cNvGraphicFramePr/>
          <p:nvPr>
            <p:extLst>
              <p:ext uri="{D42A27DB-BD31-4B8C-83A1-F6EECF244321}">
                <p14:modId xmlns:p14="http://schemas.microsoft.com/office/powerpoint/2010/main" val="789442675"/>
              </p:ext>
            </p:extLst>
          </p:nvPr>
        </p:nvGraphicFramePr>
        <p:xfrm>
          <a:off x="-1395349" y="257840"/>
          <a:ext cx="8478314" cy="4700923"/>
        </p:xfrm>
        <a:graphic>
          <a:graphicData uri="http://schemas.openxmlformats.org/drawingml/2006/chart">
            <c:chart xmlns:c="http://schemas.openxmlformats.org/drawingml/2006/chart" xmlns:r="http://schemas.openxmlformats.org/officeDocument/2006/relationships" r:id="rId2"/>
          </a:graphicData>
        </a:graphic>
      </p:graphicFrame>
      <p:pic>
        <p:nvPicPr>
          <p:cNvPr id="4" name="Рисунок 3" descr="C:\Users\Валерий\Desktop\p105_p91_img_2052.jpg"/>
          <p:cNvPicPr/>
          <p:nvPr/>
        </p:nvPicPr>
        <p:blipFill>
          <a:blip r:embed="rId3">
            <a:extLst>
              <a:ext uri="{28A0092B-C50C-407E-A947-70E740481C1C}">
                <a14:useLocalDpi xmlns:a14="http://schemas.microsoft.com/office/drawing/2010/main" val="0"/>
              </a:ext>
            </a:extLst>
          </a:blip>
          <a:srcRect/>
          <a:stretch>
            <a:fillRect/>
          </a:stretch>
        </p:blipFill>
        <p:spPr bwMode="auto">
          <a:xfrm>
            <a:off x="179512" y="4941168"/>
            <a:ext cx="2520280" cy="1615058"/>
          </a:xfrm>
          <a:prstGeom prst="rect">
            <a:avLst/>
          </a:prstGeom>
          <a:noFill/>
          <a:ln>
            <a:noFill/>
          </a:ln>
        </p:spPr>
      </p:pic>
      <p:pic>
        <p:nvPicPr>
          <p:cNvPr id="5" name="Рисунок 4" descr="http://192.168.253.240/dokumenty/2016/january/26.01.2016/sobitiya/фото%2011%20-%201%20МАЯ.jpg"/>
          <p:cNvPicPr/>
          <p:nvPr/>
        </p:nvPicPr>
        <p:blipFill>
          <a:blip r:embed="rId4">
            <a:extLst>
              <a:ext uri="{28A0092B-C50C-407E-A947-70E740481C1C}">
                <a14:useLocalDpi xmlns:a14="http://schemas.microsoft.com/office/drawing/2010/main" val="0"/>
              </a:ext>
            </a:extLst>
          </a:blip>
          <a:srcRect/>
          <a:stretch>
            <a:fillRect/>
          </a:stretch>
        </p:blipFill>
        <p:spPr bwMode="auto">
          <a:xfrm>
            <a:off x="5691336" y="4941168"/>
            <a:ext cx="2841104" cy="1615058"/>
          </a:xfrm>
          <a:prstGeom prst="rect">
            <a:avLst/>
          </a:prstGeom>
          <a:noFill/>
          <a:ln>
            <a:noFill/>
          </a:ln>
        </p:spPr>
      </p:pic>
      <p:pic>
        <p:nvPicPr>
          <p:cNvPr id="6" name="Рисунок 5" descr="C:\Users\Валерий\Desktop\2.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43808" y="4941168"/>
            <a:ext cx="2736304" cy="1615058"/>
          </a:xfrm>
          <a:prstGeom prst="rect">
            <a:avLst/>
          </a:prstGeom>
          <a:noFill/>
          <a:ln>
            <a:noFill/>
          </a:ln>
        </p:spPr>
      </p:pic>
      <p:graphicFrame>
        <p:nvGraphicFramePr>
          <p:cNvPr id="7" name="Диаграмма 6"/>
          <p:cNvGraphicFramePr/>
          <p:nvPr>
            <p:extLst>
              <p:ext uri="{D42A27DB-BD31-4B8C-83A1-F6EECF244321}">
                <p14:modId xmlns:p14="http://schemas.microsoft.com/office/powerpoint/2010/main" val="2721605519"/>
              </p:ext>
            </p:extLst>
          </p:nvPr>
        </p:nvGraphicFramePr>
        <p:xfrm>
          <a:off x="5796136" y="404664"/>
          <a:ext cx="3096344" cy="4392488"/>
        </p:xfrm>
        <a:graphic>
          <a:graphicData uri="http://schemas.openxmlformats.org/drawingml/2006/chart">
            <c:chart xmlns:c="http://schemas.openxmlformats.org/drawingml/2006/chart" xmlns:r="http://schemas.openxmlformats.org/officeDocument/2006/relationships" r:id="rId6"/>
          </a:graphicData>
        </a:graphic>
      </p:graphicFrame>
      <p:sp>
        <p:nvSpPr>
          <p:cNvPr id="8" name="Лента лицом вверх 7"/>
          <p:cNvSpPr/>
          <p:nvPr/>
        </p:nvSpPr>
        <p:spPr>
          <a:xfrm>
            <a:off x="7298432" y="1477711"/>
            <a:ext cx="1234008" cy="504056"/>
          </a:xfrm>
          <a:prstGeom prst="ribbon2">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sz="1200" b="1" dirty="0" smtClean="0">
                <a:latin typeface="Times New Roman" panose="02020603050405020304" pitchFamily="18" charset="0"/>
                <a:cs typeface="Times New Roman" panose="02020603050405020304" pitchFamily="18" charset="0"/>
              </a:rPr>
              <a:t>98,3%</a:t>
            </a:r>
            <a:endParaRPr lang="ru-RU" sz="1200" b="1" dirty="0">
              <a:latin typeface="Times New Roman" panose="02020603050405020304" pitchFamily="18" charset="0"/>
              <a:cs typeface="Times New Roman" panose="02020603050405020304" pitchFamily="18" charset="0"/>
            </a:endParaRPr>
          </a:p>
        </p:txBody>
      </p:sp>
      <p:sp>
        <p:nvSpPr>
          <p:cNvPr id="9" name="TextBox 8"/>
          <p:cNvSpPr txBox="1"/>
          <p:nvPr/>
        </p:nvSpPr>
        <p:spPr>
          <a:xfrm>
            <a:off x="251521" y="116632"/>
            <a:ext cx="8424936" cy="369332"/>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smtClean="0">
                <a:solidFill>
                  <a:schemeClr val="tx1"/>
                </a:solidFill>
              </a:rPr>
              <a:t> РАСХОДЫ МЕСТНОГО БЮДЖЕТА НА СОЦИАЛЬНУЮ ПОЛИТИКУ</a:t>
            </a:r>
          </a:p>
        </p:txBody>
      </p:sp>
      <p:sp>
        <p:nvSpPr>
          <p:cNvPr id="10" name="Номер слайда 9"/>
          <p:cNvSpPr>
            <a:spLocks noGrp="1"/>
          </p:cNvSpPr>
          <p:nvPr>
            <p:ph type="sldNum" sz="quarter" idx="12"/>
          </p:nvPr>
        </p:nvSpPr>
        <p:spPr/>
        <p:txBody>
          <a:bodyPr/>
          <a:lstStyle/>
          <a:p>
            <a:fld id="{B19B0651-EE4F-4900-A07F-96A6BFA9D0F0}" type="slidenum">
              <a:rPr lang="ru-RU" smtClean="0"/>
              <a:t>31</a:t>
            </a:fld>
            <a:endParaRPr lang="ru-RU"/>
          </a:p>
        </p:txBody>
      </p:sp>
    </p:spTree>
    <p:extLst>
      <p:ext uri="{BB962C8B-B14F-4D97-AF65-F5344CB8AC3E}">
        <p14:creationId xmlns:p14="http://schemas.microsoft.com/office/powerpoint/2010/main" val="82143625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Валерий\Desktop\Фото 2017\IMG_20170820_230549_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4830565"/>
            <a:ext cx="2544271" cy="1836204"/>
          </a:xfrm>
          <a:prstGeom prst="rect">
            <a:avLst/>
          </a:prstGeom>
          <a:noFill/>
          <a:extLst>
            <a:ext uri="{909E8E84-426E-40DD-AFC4-6F175D3DCCD1}">
              <a14:hiddenFill xmlns:a14="http://schemas.microsoft.com/office/drawing/2010/main">
                <a:solidFill>
                  <a:srgbClr val="FFFFFF"/>
                </a:solidFill>
              </a14:hiddenFill>
            </a:ext>
          </a:extLst>
        </p:spPr>
      </p:pic>
      <p:pic>
        <p:nvPicPr>
          <p:cNvPr id="4" name="Рисунок 3" descr="C:\Users\Валерий\Desktop\p105_img_6466.jpg"/>
          <p:cNvPicPr/>
          <p:nvPr/>
        </p:nvPicPr>
        <p:blipFill>
          <a:blip r:embed="rId3">
            <a:extLst>
              <a:ext uri="{28A0092B-C50C-407E-A947-70E740481C1C}">
                <a14:useLocalDpi xmlns:a14="http://schemas.microsoft.com/office/drawing/2010/main" val="0"/>
              </a:ext>
            </a:extLst>
          </a:blip>
          <a:srcRect/>
          <a:stretch>
            <a:fillRect/>
          </a:stretch>
        </p:blipFill>
        <p:spPr bwMode="auto">
          <a:xfrm>
            <a:off x="5868144" y="4830566"/>
            <a:ext cx="2404110" cy="1836204"/>
          </a:xfrm>
          <a:prstGeom prst="rect">
            <a:avLst/>
          </a:prstGeom>
          <a:noFill/>
          <a:ln>
            <a:noFill/>
          </a:ln>
        </p:spPr>
      </p:pic>
      <p:pic>
        <p:nvPicPr>
          <p:cNvPr id="5" name="Рисунок 4" descr="C:\Users\Валерий\Desktop\vol1.jpg"/>
          <p:cNvPicPr/>
          <p:nvPr/>
        </p:nvPicPr>
        <p:blipFill>
          <a:blip r:embed="rId4">
            <a:extLst>
              <a:ext uri="{28A0092B-C50C-407E-A947-70E740481C1C}">
                <a14:useLocalDpi xmlns:a14="http://schemas.microsoft.com/office/drawing/2010/main" val="0"/>
              </a:ext>
            </a:extLst>
          </a:blip>
          <a:srcRect/>
          <a:stretch>
            <a:fillRect/>
          </a:stretch>
        </p:blipFill>
        <p:spPr bwMode="auto">
          <a:xfrm>
            <a:off x="2987824" y="4830565"/>
            <a:ext cx="2823246" cy="1836204"/>
          </a:xfrm>
          <a:prstGeom prst="rect">
            <a:avLst/>
          </a:prstGeom>
          <a:noFill/>
          <a:ln>
            <a:noFill/>
          </a:ln>
        </p:spPr>
      </p:pic>
      <p:graphicFrame>
        <p:nvGraphicFramePr>
          <p:cNvPr id="3" name="Диаграмма 2"/>
          <p:cNvGraphicFramePr/>
          <p:nvPr>
            <p:extLst>
              <p:ext uri="{D42A27DB-BD31-4B8C-83A1-F6EECF244321}">
                <p14:modId xmlns:p14="http://schemas.microsoft.com/office/powerpoint/2010/main" val="734013002"/>
              </p:ext>
            </p:extLst>
          </p:nvPr>
        </p:nvGraphicFramePr>
        <p:xfrm>
          <a:off x="-1260648" y="324315"/>
          <a:ext cx="7920880" cy="4536504"/>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6" name="Диаграмма 5"/>
          <p:cNvGraphicFramePr/>
          <p:nvPr>
            <p:extLst>
              <p:ext uri="{D42A27DB-BD31-4B8C-83A1-F6EECF244321}">
                <p14:modId xmlns:p14="http://schemas.microsoft.com/office/powerpoint/2010/main" val="2621226699"/>
              </p:ext>
            </p:extLst>
          </p:nvPr>
        </p:nvGraphicFramePr>
        <p:xfrm>
          <a:off x="5787819" y="548680"/>
          <a:ext cx="2952328" cy="4095164"/>
        </p:xfrm>
        <a:graphic>
          <a:graphicData uri="http://schemas.openxmlformats.org/drawingml/2006/chart">
            <c:chart xmlns:c="http://schemas.openxmlformats.org/drawingml/2006/chart" xmlns:r="http://schemas.openxmlformats.org/officeDocument/2006/relationships" r:id="rId6"/>
          </a:graphicData>
        </a:graphic>
      </p:graphicFrame>
      <p:sp>
        <p:nvSpPr>
          <p:cNvPr id="8" name="Лента лицом вверх 7"/>
          <p:cNvSpPr/>
          <p:nvPr/>
        </p:nvSpPr>
        <p:spPr>
          <a:xfrm>
            <a:off x="7298432" y="1484784"/>
            <a:ext cx="1234008" cy="504056"/>
          </a:xfrm>
          <a:prstGeom prst="ribbon2">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ru-RU" sz="1200" b="1" dirty="0" smtClean="0">
                <a:latin typeface="Times New Roman" panose="02020603050405020304" pitchFamily="18" charset="0"/>
                <a:cs typeface="Times New Roman" panose="02020603050405020304" pitchFamily="18" charset="0"/>
              </a:rPr>
              <a:t>99,2%</a:t>
            </a:r>
            <a:endParaRPr lang="ru-RU" sz="1200" b="1" dirty="0">
              <a:latin typeface="Times New Roman" panose="02020603050405020304" pitchFamily="18" charset="0"/>
              <a:cs typeface="Times New Roman" panose="02020603050405020304" pitchFamily="18" charset="0"/>
            </a:endParaRPr>
          </a:p>
        </p:txBody>
      </p:sp>
      <p:sp>
        <p:nvSpPr>
          <p:cNvPr id="9" name="TextBox 8"/>
          <p:cNvSpPr txBox="1"/>
          <p:nvPr/>
        </p:nvSpPr>
        <p:spPr>
          <a:xfrm>
            <a:off x="179513" y="116632"/>
            <a:ext cx="8496943" cy="646331"/>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smtClean="0">
                <a:solidFill>
                  <a:schemeClr val="tx1"/>
                </a:solidFill>
              </a:rPr>
              <a:t> РАСХОДЫ МЕСТНОГО БЮДЖЕТА НА </a:t>
            </a:r>
          </a:p>
          <a:p>
            <a:pPr algn="ctr"/>
            <a:r>
              <a:rPr lang="ru-RU" dirty="0" smtClean="0">
                <a:solidFill>
                  <a:schemeClr val="tx1"/>
                </a:solidFill>
              </a:rPr>
              <a:t>ФИЗИЧЕСКУЮ КУЛЬТУРУ И СПОРТ</a:t>
            </a:r>
          </a:p>
        </p:txBody>
      </p:sp>
      <p:sp>
        <p:nvSpPr>
          <p:cNvPr id="7" name="Номер слайда 6"/>
          <p:cNvSpPr>
            <a:spLocks noGrp="1"/>
          </p:cNvSpPr>
          <p:nvPr>
            <p:ph type="sldNum" sz="quarter" idx="12"/>
          </p:nvPr>
        </p:nvSpPr>
        <p:spPr/>
        <p:txBody>
          <a:bodyPr/>
          <a:lstStyle/>
          <a:p>
            <a:fld id="{B19B0651-EE4F-4900-A07F-96A6BFA9D0F0}" type="slidenum">
              <a:rPr lang="ru-RU" smtClean="0"/>
              <a:t>32</a:t>
            </a:fld>
            <a:endParaRPr lang="ru-RU"/>
          </a:p>
        </p:txBody>
      </p:sp>
    </p:spTree>
    <p:extLst>
      <p:ext uri="{BB962C8B-B14F-4D97-AF65-F5344CB8AC3E}">
        <p14:creationId xmlns:p14="http://schemas.microsoft.com/office/powerpoint/2010/main" val="197899045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Диаграмма 2"/>
          <p:cNvGraphicFramePr/>
          <p:nvPr>
            <p:extLst>
              <p:ext uri="{D42A27DB-BD31-4B8C-83A1-F6EECF244321}">
                <p14:modId xmlns:p14="http://schemas.microsoft.com/office/powerpoint/2010/main" val="3081404439"/>
              </p:ext>
            </p:extLst>
          </p:nvPr>
        </p:nvGraphicFramePr>
        <p:xfrm>
          <a:off x="234752" y="692696"/>
          <a:ext cx="4104456" cy="561662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Диаграмма 3"/>
          <p:cNvGraphicFramePr/>
          <p:nvPr>
            <p:extLst>
              <p:ext uri="{D42A27DB-BD31-4B8C-83A1-F6EECF244321}">
                <p14:modId xmlns:p14="http://schemas.microsoft.com/office/powerpoint/2010/main" val="3442023849"/>
              </p:ext>
            </p:extLst>
          </p:nvPr>
        </p:nvGraphicFramePr>
        <p:xfrm>
          <a:off x="4072880" y="764704"/>
          <a:ext cx="4819600" cy="3096344"/>
        </p:xfrm>
        <a:graphic>
          <a:graphicData uri="http://schemas.openxmlformats.org/drawingml/2006/chart">
            <c:chart xmlns:c="http://schemas.openxmlformats.org/drawingml/2006/chart" xmlns:r="http://schemas.openxmlformats.org/officeDocument/2006/relationships" r:id="rId3"/>
          </a:graphicData>
        </a:graphic>
      </p:graphicFrame>
      <p:sp>
        <p:nvSpPr>
          <p:cNvPr id="5" name="Лента лицом вверх 4"/>
          <p:cNvSpPr/>
          <p:nvPr/>
        </p:nvSpPr>
        <p:spPr>
          <a:xfrm>
            <a:off x="6218312" y="1700808"/>
            <a:ext cx="1234008" cy="504056"/>
          </a:xfrm>
          <a:prstGeom prst="ribbon2">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ru-RU" sz="1200" b="1" dirty="0" smtClean="0">
                <a:latin typeface="Times New Roman" panose="02020603050405020304" pitchFamily="18" charset="0"/>
                <a:cs typeface="Times New Roman" panose="02020603050405020304" pitchFamily="18" charset="0"/>
              </a:rPr>
              <a:t>98,2%</a:t>
            </a:r>
            <a:endParaRPr lang="ru-RU" sz="1200" b="1" dirty="0">
              <a:latin typeface="Times New Roman" panose="02020603050405020304" pitchFamily="18" charset="0"/>
              <a:cs typeface="Times New Roman" panose="02020603050405020304" pitchFamily="18" charset="0"/>
            </a:endParaRPr>
          </a:p>
        </p:txBody>
      </p:sp>
      <p:graphicFrame>
        <p:nvGraphicFramePr>
          <p:cNvPr id="6" name="Диаграмма 5"/>
          <p:cNvGraphicFramePr/>
          <p:nvPr>
            <p:extLst>
              <p:ext uri="{D42A27DB-BD31-4B8C-83A1-F6EECF244321}">
                <p14:modId xmlns:p14="http://schemas.microsoft.com/office/powerpoint/2010/main" val="757800274"/>
              </p:ext>
            </p:extLst>
          </p:nvPr>
        </p:nvGraphicFramePr>
        <p:xfrm>
          <a:off x="4355976" y="3933056"/>
          <a:ext cx="4488160" cy="2680072"/>
        </p:xfrm>
        <a:graphic>
          <a:graphicData uri="http://schemas.openxmlformats.org/drawingml/2006/chart">
            <c:chart xmlns:c="http://schemas.openxmlformats.org/drawingml/2006/chart" xmlns:r="http://schemas.openxmlformats.org/officeDocument/2006/relationships" r:id="rId4"/>
          </a:graphicData>
        </a:graphic>
      </p:graphicFrame>
      <p:sp>
        <p:nvSpPr>
          <p:cNvPr id="7" name="TextBox 6"/>
          <p:cNvSpPr txBox="1"/>
          <p:nvPr/>
        </p:nvSpPr>
        <p:spPr>
          <a:xfrm>
            <a:off x="251520" y="116632"/>
            <a:ext cx="8424936" cy="369332"/>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smtClean="0">
                <a:solidFill>
                  <a:schemeClr val="tx1"/>
                </a:solidFill>
              </a:rPr>
              <a:t> РАСХОДЫ МЕСТНОГО БЮДЖЕТА НА ПРОЧИЕ МЕРОПРИЯТИЯ</a:t>
            </a:r>
          </a:p>
        </p:txBody>
      </p:sp>
      <p:sp>
        <p:nvSpPr>
          <p:cNvPr id="8" name="Номер слайда 7"/>
          <p:cNvSpPr>
            <a:spLocks noGrp="1"/>
          </p:cNvSpPr>
          <p:nvPr>
            <p:ph type="sldNum" sz="quarter" idx="12"/>
          </p:nvPr>
        </p:nvSpPr>
        <p:spPr/>
        <p:txBody>
          <a:bodyPr/>
          <a:lstStyle/>
          <a:p>
            <a:fld id="{B19B0651-EE4F-4900-A07F-96A6BFA9D0F0}" type="slidenum">
              <a:rPr lang="ru-RU" smtClean="0"/>
              <a:t>33</a:t>
            </a:fld>
            <a:endParaRPr lang="ru-RU"/>
          </a:p>
        </p:txBody>
      </p:sp>
    </p:spTree>
    <p:extLst>
      <p:ext uri="{BB962C8B-B14F-4D97-AF65-F5344CB8AC3E}">
        <p14:creationId xmlns:p14="http://schemas.microsoft.com/office/powerpoint/2010/main" val="221475603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3" y="179348"/>
            <a:ext cx="8424935" cy="369332"/>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smtClean="0">
                <a:solidFill>
                  <a:schemeClr val="tx1"/>
                </a:solidFill>
              </a:rPr>
              <a:t> ОТКЛОНЕНИЕ РАСХОДОВ МЕСТНОГО БЮДЖЕТА ОТ ПЛАНА</a:t>
            </a:r>
          </a:p>
        </p:txBody>
      </p:sp>
      <p:sp>
        <p:nvSpPr>
          <p:cNvPr id="5" name="Номер слайда 4"/>
          <p:cNvSpPr>
            <a:spLocks noGrp="1"/>
          </p:cNvSpPr>
          <p:nvPr>
            <p:ph type="sldNum" sz="quarter" idx="12"/>
          </p:nvPr>
        </p:nvSpPr>
        <p:spPr/>
        <p:txBody>
          <a:bodyPr/>
          <a:lstStyle/>
          <a:p>
            <a:fld id="{B19B0651-EE4F-4900-A07F-96A6BFA9D0F0}" type="slidenum">
              <a:rPr lang="ru-RU" smtClean="0"/>
              <a:t>34</a:t>
            </a:fld>
            <a:endParaRPr lang="ru-RU"/>
          </a:p>
        </p:txBody>
      </p:sp>
      <p:graphicFrame>
        <p:nvGraphicFramePr>
          <p:cNvPr id="4" name="Таблица 3"/>
          <p:cNvGraphicFramePr>
            <a:graphicFrameLocks noGrp="1"/>
          </p:cNvGraphicFramePr>
          <p:nvPr>
            <p:extLst>
              <p:ext uri="{D42A27DB-BD31-4B8C-83A1-F6EECF244321}">
                <p14:modId xmlns:p14="http://schemas.microsoft.com/office/powerpoint/2010/main" val="3527067196"/>
              </p:ext>
            </p:extLst>
          </p:nvPr>
        </p:nvGraphicFramePr>
        <p:xfrm>
          <a:off x="179515" y="741688"/>
          <a:ext cx="8856982" cy="5855664"/>
        </p:xfrm>
        <a:graphic>
          <a:graphicData uri="http://schemas.openxmlformats.org/drawingml/2006/table">
            <a:tbl>
              <a:tblPr>
                <a:tableStyleId>{5DA37D80-6434-44D0-A028-1B22A696006F}</a:tableStyleId>
              </a:tblPr>
              <a:tblGrid>
                <a:gridCol w="1679770"/>
                <a:gridCol w="665898"/>
                <a:gridCol w="598563"/>
                <a:gridCol w="680104"/>
                <a:gridCol w="624134"/>
                <a:gridCol w="648072"/>
                <a:gridCol w="648072"/>
                <a:gridCol w="3312369"/>
              </a:tblGrid>
              <a:tr h="388783">
                <a:tc>
                  <a:txBody>
                    <a:bodyPr/>
                    <a:lstStyle/>
                    <a:p>
                      <a:pPr algn="ctr" fontAlgn="ctr"/>
                      <a:r>
                        <a:rPr lang="ru-RU" sz="850" u="none" strike="noStrike" dirty="0">
                          <a:effectLst/>
                        </a:rPr>
                        <a:t>Наименование расходов</a:t>
                      </a:r>
                      <a:endParaRPr lang="ru-RU" sz="850" b="0" i="0" u="none" strike="noStrike" dirty="0">
                        <a:solidFill>
                          <a:srgbClr val="000000"/>
                        </a:solidFill>
                        <a:effectLst/>
                        <a:latin typeface="Times New Roman"/>
                      </a:endParaRPr>
                    </a:p>
                  </a:txBody>
                  <a:tcPr marL="2197" marR="2197" marT="2197" marB="0" anchor="ctr"/>
                </a:tc>
                <a:tc>
                  <a:txBody>
                    <a:bodyPr/>
                    <a:lstStyle/>
                    <a:p>
                      <a:pPr algn="ctr" fontAlgn="ctr"/>
                      <a:r>
                        <a:rPr lang="ru-RU" sz="850" u="none" strike="noStrike">
                          <a:effectLst/>
                        </a:rPr>
                        <a:t>Код раз-дела, подраздела</a:t>
                      </a:r>
                      <a:endParaRPr lang="ru-RU" sz="850" b="0" i="0" u="none" strike="noStrike">
                        <a:solidFill>
                          <a:srgbClr val="000000"/>
                        </a:solidFill>
                        <a:effectLst/>
                        <a:latin typeface="Times New Roman"/>
                      </a:endParaRPr>
                    </a:p>
                  </a:txBody>
                  <a:tcPr marL="2197" marR="2197" marT="2197" marB="0" anchor="ctr"/>
                </a:tc>
                <a:tc>
                  <a:txBody>
                    <a:bodyPr/>
                    <a:lstStyle/>
                    <a:p>
                      <a:pPr algn="ctr" fontAlgn="ctr"/>
                      <a:r>
                        <a:rPr lang="ru-RU" sz="850" u="none" strike="noStrike" dirty="0">
                          <a:effectLst/>
                        </a:rPr>
                        <a:t>Первоначально утвержденный бюджет на </a:t>
                      </a:r>
                      <a:r>
                        <a:rPr lang="ru-RU" sz="850" u="none" strike="noStrike" dirty="0" smtClean="0">
                          <a:effectLst/>
                        </a:rPr>
                        <a:t>2019 </a:t>
                      </a:r>
                      <a:r>
                        <a:rPr lang="ru-RU" sz="850" u="none" strike="noStrike" dirty="0">
                          <a:effectLst/>
                        </a:rPr>
                        <a:t>год</a:t>
                      </a:r>
                      <a:endParaRPr lang="ru-RU" sz="850" b="0" i="0" u="none" strike="noStrike" dirty="0">
                        <a:solidFill>
                          <a:srgbClr val="000000"/>
                        </a:solidFill>
                        <a:effectLst/>
                        <a:latin typeface="Times New Roman"/>
                      </a:endParaRPr>
                    </a:p>
                  </a:txBody>
                  <a:tcPr marL="2197" marR="2197" marT="2197" marB="0" anchor="ctr"/>
                </a:tc>
                <a:tc>
                  <a:txBody>
                    <a:bodyPr/>
                    <a:lstStyle/>
                    <a:p>
                      <a:pPr algn="ctr" fontAlgn="ctr"/>
                      <a:r>
                        <a:rPr lang="ru-RU" sz="850" u="none" strike="noStrike" dirty="0">
                          <a:effectLst/>
                        </a:rPr>
                        <a:t>Уточненный годовой план на </a:t>
                      </a:r>
                      <a:r>
                        <a:rPr lang="ru-RU" sz="850" u="none" strike="noStrike" dirty="0" smtClean="0">
                          <a:effectLst/>
                        </a:rPr>
                        <a:t>2019 </a:t>
                      </a:r>
                      <a:r>
                        <a:rPr lang="ru-RU" sz="850" u="none" strike="noStrike" dirty="0">
                          <a:effectLst/>
                        </a:rPr>
                        <a:t>год</a:t>
                      </a:r>
                      <a:endParaRPr lang="ru-RU" sz="850" b="0" i="0" u="none" strike="noStrike" dirty="0">
                        <a:solidFill>
                          <a:srgbClr val="000000"/>
                        </a:solidFill>
                        <a:effectLst/>
                        <a:latin typeface="Times New Roman"/>
                      </a:endParaRPr>
                    </a:p>
                  </a:txBody>
                  <a:tcPr marL="2197" marR="2197" marT="2197" marB="0" anchor="ctr"/>
                </a:tc>
                <a:tc>
                  <a:txBody>
                    <a:bodyPr/>
                    <a:lstStyle/>
                    <a:p>
                      <a:pPr algn="ctr" fontAlgn="ctr"/>
                      <a:r>
                        <a:rPr lang="ru-RU" sz="850" u="none" strike="noStrike" dirty="0">
                          <a:effectLst/>
                        </a:rPr>
                        <a:t>Фактическое исполнение за </a:t>
                      </a:r>
                      <a:r>
                        <a:rPr lang="ru-RU" sz="850" u="none" strike="noStrike" dirty="0" smtClean="0">
                          <a:effectLst/>
                        </a:rPr>
                        <a:t>2019 </a:t>
                      </a:r>
                      <a:r>
                        <a:rPr lang="ru-RU" sz="850" u="none" strike="noStrike" dirty="0">
                          <a:effectLst/>
                        </a:rPr>
                        <a:t>год</a:t>
                      </a:r>
                      <a:endParaRPr lang="ru-RU" sz="850" b="0" i="0" u="none" strike="noStrike" dirty="0">
                        <a:solidFill>
                          <a:srgbClr val="000000"/>
                        </a:solidFill>
                        <a:effectLst/>
                        <a:latin typeface="Times New Roman"/>
                      </a:endParaRPr>
                    </a:p>
                  </a:txBody>
                  <a:tcPr marL="2197" marR="2197" marT="2197" marB="0" anchor="ctr"/>
                </a:tc>
                <a:tc>
                  <a:txBody>
                    <a:bodyPr/>
                    <a:lstStyle/>
                    <a:p>
                      <a:pPr algn="ctr" fontAlgn="ctr"/>
                      <a:r>
                        <a:rPr lang="ru-RU" sz="850" u="none" strike="noStrike">
                          <a:effectLst/>
                        </a:rPr>
                        <a:t>Процент исполнения от первоначального плана</a:t>
                      </a:r>
                      <a:endParaRPr lang="ru-RU" sz="850" b="0" i="0" u="none" strike="noStrike">
                        <a:solidFill>
                          <a:srgbClr val="000000"/>
                        </a:solidFill>
                        <a:effectLst/>
                        <a:latin typeface="Times New Roman"/>
                      </a:endParaRPr>
                    </a:p>
                  </a:txBody>
                  <a:tcPr marL="2197" marR="2197" marT="2197" marB="0" anchor="ctr"/>
                </a:tc>
                <a:tc>
                  <a:txBody>
                    <a:bodyPr/>
                    <a:lstStyle/>
                    <a:p>
                      <a:pPr algn="ctr" fontAlgn="ctr"/>
                      <a:r>
                        <a:rPr lang="ru-RU" sz="850" u="none" strike="noStrike">
                          <a:effectLst/>
                        </a:rPr>
                        <a:t>Процент исполнения от уточненного плана плана</a:t>
                      </a:r>
                      <a:endParaRPr lang="ru-RU" sz="850" b="0" i="0" u="none" strike="noStrike">
                        <a:solidFill>
                          <a:srgbClr val="000000"/>
                        </a:solidFill>
                        <a:effectLst/>
                        <a:latin typeface="Times New Roman"/>
                      </a:endParaRPr>
                    </a:p>
                  </a:txBody>
                  <a:tcPr marL="2197" marR="2197" marT="2197" marB="0" anchor="ctr"/>
                </a:tc>
                <a:tc>
                  <a:txBody>
                    <a:bodyPr/>
                    <a:lstStyle/>
                    <a:p>
                      <a:pPr algn="ctr" fontAlgn="ctr"/>
                      <a:r>
                        <a:rPr lang="ru-RU" sz="850" u="none" strike="noStrike">
                          <a:effectLst/>
                        </a:rPr>
                        <a:t>Примечание</a:t>
                      </a:r>
                      <a:endParaRPr lang="ru-RU" sz="850" b="0" i="0" u="none" strike="noStrike">
                        <a:solidFill>
                          <a:srgbClr val="000000"/>
                        </a:solidFill>
                        <a:effectLst/>
                        <a:latin typeface="Times New Roman"/>
                      </a:endParaRPr>
                    </a:p>
                  </a:txBody>
                  <a:tcPr marL="2197" marR="2197" marT="2197" marB="0" anchor="ctr"/>
                </a:tc>
              </a:tr>
              <a:tr h="46127">
                <a:tc>
                  <a:txBody>
                    <a:bodyPr/>
                    <a:lstStyle/>
                    <a:p>
                      <a:pPr algn="ctr" fontAlgn="t"/>
                      <a:r>
                        <a:rPr lang="ru-RU" sz="850" u="none" strike="noStrike">
                          <a:effectLst/>
                        </a:rPr>
                        <a:t>1</a:t>
                      </a:r>
                      <a:endParaRPr lang="ru-RU" sz="850" b="0" i="0" u="none" strike="noStrike">
                        <a:solidFill>
                          <a:srgbClr val="000000"/>
                        </a:solidFill>
                        <a:effectLst/>
                        <a:latin typeface="Times New Roman"/>
                      </a:endParaRPr>
                    </a:p>
                  </a:txBody>
                  <a:tcPr marL="2197" marR="2197" marT="2197" marB="0"/>
                </a:tc>
                <a:tc>
                  <a:txBody>
                    <a:bodyPr/>
                    <a:lstStyle/>
                    <a:p>
                      <a:pPr algn="ctr" fontAlgn="t"/>
                      <a:r>
                        <a:rPr lang="ru-RU" sz="850" u="none" strike="noStrike">
                          <a:effectLst/>
                        </a:rPr>
                        <a:t>2</a:t>
                      </a:r>
                      <a:endParaRPr lang="ru-RU" sz="850" b="0" i="0" u="none" strike="noStrike">
                        <a:solidFill>
                          <a:srgbClr val="000000"/>
                        </a:solidFill>
                        <a:effectLst/>
                        <a:latin typeface="Times New Roman"/>
                      </a:endParaRPr>
                    </a:p>
                  </a:txBody>
                  <a:tcPr marL="2197" marR="2197" marT="2197" marB="0"/>
                </a:tc>
                <a:tc>
                  <a:txBody>
                    <a:bodyPr/>
                    <a:lstStyle/>
                    <a:p>
                      <a:pPr algn="ctr" fontAlgn="t"/>
                      <a:r>
                        <a:rPr lang="ru-RU" sz="850" u="none" strike="noStrike">
                          <a:effectLst/>
                        </a:rPr>
                        <a:t>3</a:t>
                      </a:r>
                      <a:endParaRPr lang="ru-RU" sz="850" b="0" i="0" u="none" strike="noStrike">
                        <a:solidFill>
                          <a:srgbClr val="000000"/>
                        </a:solidFill>
                        <a:effectLst/>
                        <a:latin typeface="Times New Roman"/>
                      </a:endParaRPr>
                    </a:p>
                  </a:txBody>
                  <a:tcPr marL="2197" marR="2197" marT="2197" marB="0"/>
                </a:tc>
                <a:tc>
                  <a:txBody>
                    <a:bodyPr/>
                    <a:lstStyle/>
                    <a:p>
                      <a:pPr algn="ctr" fontAlgn="t"/>
                      <a:r>
                        <a:rPr lang="ru-RU" sz="850" u="none" strike="noStrike">
                          <a:effectLst/>
                        </a:rPr>
                        <a:t>4</a:t>
                      </a:r>
                      <a:endParaRPr lang="ru-RU" sz="850" b="0" i="0" u="none" strike="noStrike">
                        <a:solidFill>
                          <a:srgbClr val="000000"/>
                        </a:solidFill>
                        <a:effectLst/>
                        <a:latin typeface="Times New Roman"/>
                      </a:endParaRPr>
                    </a:p>
                  </a:txBody>
                  <a:tcPr marL="2197" marR="2197" marT="2197" marB="0"/>
                </a:tc>
                <a:tc>
                  <a:txBody>
                    <a:bodyPr/>
                    <a:lstStyle/>
                    <a:p>
                      <a:pPr algn="ctr" fontAlgn="t"/>
                      <a:r>
                        <a:rPr lang="ru-RU" sz="850" u="none" strike="noStrike">
                          <a:effectLst/>
                        </a:rPr>
                        <a:t>5</a:t>
                      </a:r>
                      <a:endParaRPr lang="ru-RU" sz="850" b="0" i="0" u="none" strike="noStrike">
                        <a:solidFill>
                          <a:srgbClr val="000000"/>
                        </a:solidFill>
                        <a:effectLst/>
                        <a:latin typeface="Times New Roman"/>
                      </a:endParaRPr>
                    </a:p>
                  </a:txBody>
                  <a:tcPr marL="2197" marR="2197" marT="2197" marB="0"/>
                </a:tc>
                <a:tc>
                  <a:txBody>
                    <a:bodyPr/>
                    <a:lstStyle/>
                    <a:p>
                      <a:pPr algn="ctr" fontAlgn="t"/>
                      <a:r>
                        <a:rPr lang="ru-RU" sz="850" u="none" strike="noStrike">
                          <a:effectLst/>
                        </a:rPr>
                        <a:t>6</a:t>
                      </a:r>
                      <a:endParaRPr lang="ru-RU" sz="850" b="0" i="0" u="none" strike="noStrike">
                        <a:solidFill>
                          <a:srgbClr val="000000"/>
                        </a:solidFill>
                        <a:effectLst/>
                        <a:latin typeface="Times New Roman"/>
                      </a:endParaRPr>
                    </a:p>
                  </a:txBody>
                  <a:tcPr marL="2197" marR="2197" marT="2197" marB="0"/>
                </a:tc>
                <a:tc>
                  <a:txBody>
                    <a:bodyPr/>
                    <a:lstStyle/>
                    <a:p>
                      <a:pPr algn="ctr" fontAlgn="t"/>
                      <a:r>
                        <a:rPr lang="ru-RU" sz="850" u="none" strike="noStrike">
                          <a:effectLst/>
                        </a:rPr>
                        <a:t> </a:t>
                      </a:r>
                      <a:endParaRPr lang="ru-RU" sz="850" b="0" i="0" u="none" strike="noStrike">
                        <a:solidFill>
                          <a:srgbClr val="000000"/>
                        </a:solidFill>
                        <a:effectLst/>
                        <a:latin typeface="Times New Roman"/>
                      </a:endParaRPr>
                    </a:p>
                  </a:txBody>
                  <a:tcPr marL="2197" marR="2197" marT="2197" marB="0"/>
                </a:tc>
                <a:tc>
                  <a:txBody>
                    <a:bodyPr/>
                    <a:lstStyle/>
                    <a:p>
                      <a:pPr algn="ctr" fontAlgn="t"/>
                      <a:r>
                        <a:rPr lang="ru-RU" sz="850" u="none" strike="noStrike">
                          <a:effectLst/>
                        </a:rPr>
                        <a:t>7</a:t>
                      </a:r>
                      <a:endParaRPr lang="ru-RU" sz="850" b="0" i="0" u="none" strike="noStrike">
                        <a:solidFill>
                          <a:srgbClr val="000000"/>
                        </a:solidFill>
                        <a:effectLst/>
                        <a:latin typeface="Times New Roman"/>
                      </a:endParaRPr>
                    </a:p>
                  </a:txBody>
                  <a:tcPr marL="2197" marR="2197" marT="2197" marB="0"/>
                </a:tc>
              </a:tr>
              <a:tr h="46127">
                <a:tc>
                  <a:txBody>
                    <a:bodyPr/>
                    <a:lstStyle/>
                    <a:p>
                      <a:pPr algn="l" fontAlgn="t"/>
                      <a:r>
                        <a:rPr lang="ru-RU" sz="850" u="none" strike="noStrike" dirty="0">
                          <a:effectLst/>
                        </a:rPr>
                        <a:t>ОБЩЕГОСУДАРСТВЕННЫЕ ВОПРОСЫ</a:t>
                      </a:r>
                      <a:endParaRPr lang="ru-RU" sz="850" b="1" i="0" u="none" strike="noStrike" dirty="0">
                        <a:solidFill>
                          <a:srgbClr val="000000"/>
                        </a:solidFill>
                        <a:effectLst/>
                        <a:latin typeface="Times New Roman"/>
                      </a:endParaRPr>
                    </a:p>
                  </a:txBody>
                  <a:tcPr marL="2197" marR="2197" marT="2197" marB="0"/>
                </a:tc>
                <a:tc>
                  <a:txBody>
                    <a:bodyPr/>
                    <a:lstStyle/>
                    <a:p>
                      <a:pPr algn="ctr" fontAlgn="t"/>
                      <a:r>
                        <a:rPr lang="ru-RU" sz="850" u="none" strike="noStrike">
                          <a:effectLst/>
                        </a:rPr>
                        <a:t>0100</a:t>
                      </a:r>
                      <a:endParaRPr lang="ru-RU" sz="850" b="1" i="0" u="none" strike="noStrike">
                        <a:solidFill>
                          <a:srgbClr val="000000"/>
                        </a:solidFill>
                        <a:effectLst/>
                        <a:latin typeface="Times New Roman"/>
                      </a:endParaRPr>
                    </a:p>
                  </a:txBody>
                  <a:tcPr marL="2197" marR="2197" marT="2197" marB="0"/>
                </a:tc>
                <a:tc>
                  <a:txBody>
                    <a:bodyPr/>
                    <a:lstStyle/>
                    <a:p>
                      <a:pPr algn="ctr" fontAlgn="t"/>
                      <a:r>
                        <a:rPr lang="ru-RU" sz="850" b="0" i="0" u="none" strike="noStrike" dirty="0">
                          <a:solidFill>
                            <a:srgbClr val="000000"/>
                          </a:solidFill>
                          <a:effectLst/>
                          <a:latin typeface="+mn-lt"/>
                        </a:rPr>
                        <a:t>210 823,7</a:t>
                      </a:r>
                    </a:p>
                  </a:txBody>
                  <a:tcPr marL="9525" marR="9525" marT="9525" marB="0"/>
                </a:tc>
                <a:tc>
                  <a:txBody>
                    <a:bodyPr/>
                    <a:lstStyle/>
                    <a:p>
                      <a:pPr algn="ctr" fontAlgn="t"/>
                      <a:r>
                        <a:rPr lang="ru-RU" sz="850" b="0" i="0" u="none" strike="noStrike" dirty="0">
                          <a:solidFill>
                            <a:srgbClr val="000000"/>
                          </a:solidFill>
                          <a:effectLst/>
                          <a:latin typeface="+mn-lt"/>
                        </a:rPr>
                        <a:t>264 876,6</a:t>
                      </a:r>
                    </a:p>
                  </a:txBody>
                  <a:tcPr marL="9525" marR="9525" marT="9525" marB="0"/>
                </a:tc>
                <a:tc>
                  <a:txBody>
                    <a:bodyPr/>
                    <a:lstStyle/>
                    <a:p>
                      <a:pPr algn="ctr" fontAlgn="t"/>
                      <a:r>
                        <a:rPr lang="ru-RU" sz="850" b="0" i="0" u="none" strike="noStrike" dirty="0">
                          <a:solidFill>
                            <a:srgbClr val="000000"/>
                          </a:solidFill>
                          <a:effectLst/>
                          <a:latin typeface="+mn-lt"/>
                        </a:rPr>
                        <a:t>260 421,1</a:t>
                      </a:r>
                    </a:p>
                  </a:txBody>
                  <a:tcPr marL="9525" marR="9525" marT="9525" marB="0"/>
                </a:tc>
                <a:tc>
                  <a:txBody>
                    <a:bodyPr/>
                    <a:lstStyle/>
                    <a:p>
                      <a:pPr algn="ctr" fontAlgn="t"/>
                      <a:r>
                        <a:rPr lang="ru-RU" sz="850" b="0" i="0" u="none" strike="noStrike">
                          <a:solidFill>
                            <a:srgbClr val="000000"/>
                          </a:solidFill>
                          <a:effectLst/>
                          <a:latin typeface="+mn-lt"/>
                        </a:rPr>
                        <a:t>123,5</a:t>
                      </a:r>
                    </a:p>
                  </a:txBody>
                  <a:tcPr marL="9525" marR="9525" marT="9525" marB="0"/>
                </a:tc>
                <a:tc>
                  <a:txBody>
                    <a:bodyPr/>
                    <a:lstStyle/>
                    <a:p>
                      <a:pPr algn="ctr" fontAlgn="t"/>
                      <a:r>
                        <a:rPr lang="ru-RU" sz="850" b="0" i="0" u="none" strike="noStrike" dirty="0">
                          <a:solidFill>
                            <a:srgbClr val="000000"/>
                          </a:solidFill>
                          <a:effectLst/>
                          <a:latin typeface="+mn-lt"/>
                        </a:rPr>
                        <a:t>98,3</a:t>
                      </a:r>
                    </a:p>
                  </a:txBody>
                  <a:tcPr marL="9525" marR="9525" marT="9525" marB="0"/>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ru-RU" sz="850" u="none" strike="noStrike" dirty="0">
                          <a:effectLst/>
                        </a:rPr>
                        <a:t> </a:t>
                      </a:r>
                      <a:r>
                        <a:rPr lang="ru-RU" sz="850" u="none" strike="noStrike" dirty="0" smtClean="0">
                          <a:effectLst/>
                        </a:rPr>
                        <a:t>Фактическое исполнение выше  первоначального плана на 49 597,4 тыс. рублей в связи с увеличением размеров окладов работников органов местного самоуправления в 1,2 раза с 01.01.2019</a:t>
                      </a:r>
                      <a:endParaRPr lang="ru-RU" sz="850" b="0" i="0" u="none" strike="noStrike" dirty="0">
                        <a:solidFill>
                          <a:srgbClr val="000000"/>
                        </a:solidFill>
                        <a:effectLst/>
                        <a:latin typeface="Times New Roman"/>
                      </a:endParaRPr>
                    </a:p>
                  </a:txBody>
                  <a:tcPr marL="2197" marR="2197" marT="2197" marB="0"/>
                </a:tc>
              </a:tr>
              <a:tr h="92254">
                <a:tc>
                  <a:txBody>
                    <a:bodyPr/>
                    <a:lstStyle/>
                    <a:p>
                      <a:pPr algn="l" fontAlgn="t"/>
                      <a:r>
                        <a:rPr lang="ru-RU" sz="850" u="none" strike="noStrike" dirty="0">
                          <a:effectLst/>
                        </a:rPr>
                        <a:t>НАЦИОНАЛЬНАЯ БЕЗОПАСНОСТЬ И ПРАВООХРАНИТЕЛЬНАЯ ДЕЯТЕЛЬНОСТЬ</a:t>
                      </a:r>
                      <a:endParaRPr lang="ru-RU" sz="850" b="1" i="0" u="none" strike="noStrike" dirty="0">
                        <a:solidFill>
                          <a:srgbClr val="000000"/>
                        </a:solidFill>
                        <a:effectLst/>
                        <a:latin typeface="Times New Roman"/>
                      </a:endParaRPr>
                    </a:p>
                  </a:txBody>
                  <a:tcPr marL="2197" marR="2197" marT="2197" marB="0"/>
                </a:tc>
                <a:tc>
                  <a:txBody>
                    <a:bodyPr/>
                    <a:lstStyle/>
                    <a:p>
                      <a:pPr algn="ctr" fontAlgn="t"/>
                      <a:r>
                        <a:rPr lang="ru-RU" sz="850" u="none" strike="noStrike">
                          <a:effectLst/>
                        </a:rPr>
                        <a:t>0300</a:t>
                      </a:r>
                      <a:endParaRPr lang="ru-RU" sz="850" b="1" i="0" u="none" strike="noStrike">
                        <a:solidFill>
                          <a:srgbClr val="000000"/>
                        </a:solidFill>
                        <a:effectLst/>
                        <a:latin typeface="Times New Roman"/>
                      </a:endParaRPr>
                    </a:p>
                  </a:txBody>
                  <a:tcPr marL="2197" marR="2197" marT="2197" marB="0"/>
                </a:tc>
                <a:tc>
                  <a:txBody>
                    <a:bodyPr/>
                    <a:lstStyle/>
                    <a:p>
                      <a:pPr algn="ctr" fontAlgn="t"/>
                      <a:r>
                        <a:rPr lang="ru-RU" sz="850" b="0" i="0" u="none" strike="noStrike">
                          <a:solidFill>
                            <a:srgbClr val="000000"/>
                          </a:solidFill>
                          <a:effectLst/>
                          <a:latin typeface="+mn-lt"/>
                        </a:rPr>
                        <a:t>626,3</a:t>
                      </a:r>
                    </a:p>
                  </a:txBody>
                  <a:tcPr marL="9525" marR="9525" marT="9525" marB="0"/>
                </a:tc>
                <a:tc>
                  <a:txBody>
                    <a:bodyPr/>
                    <a:lstStyle/>
                    <a:p>
                      <a:pPr algn="ctr" fontAlgn="t"/>
                      <a:r>
                        <a:rPr lang="ru-RU" sz="850" b="0" i="0" u="none" strike="noStrike">
                          <a:solidFill>
                            <a:srgbClr val="000000"/>
                          </a:solidFill>
                          <a:effectLst/>
                          <a:latin typeface="+mn-lt"/>
                        </a:rPr>
                        <a:t>641,5</a:t>
                      </a:r>
                    </a:p>
                  </a:txBody>
                  <a:tcPr marL="9525" marR="9525" marT="9525" marB="0"/>
                </a:tc>
                <a:tc>
                  <a:txBody>
                    <a:bodyPr/>
                    <a:lstStyle/>
                    <a:p>
                      <a:pPr algn="ctr" fontAlgn="t"/>
                      <a:r>
                        <a:rPr lang="ru-RU" sz="850" b="0" i="0" u="none" strike="noStrike">
                          <a:solidFill>
                            <a:srgbClr val="000000"/>
                          </a:solidFill>
                          <a:effectLst/>
                          <a:latin typeface="+mn-lt"/>
                        </a:rPr>
                        <a:t>630,0</a:t>
                      </a:r>
                    </a:p>
                  </a:txBody>
                  <a:tcPr marL="9525" marR="9525" marT="9525" marB="0"/>
                </a:tc>
                <a:tc>
                  <a:txBody>
                    <a:bodyPr/>
                    <a:lstStyle/>
                    <a:p>
                      <a:pPr algn="ctr" fontAlgn="t"/>
                      <a:r>
                        <a:rPr lang="ru-RU" sz="850" b="0" i="0" u="none" strike="noStrike" dirty="0">
                          <a:solidFill>
                            <a:srgbClr val="000000"/>
                          </a:solidFill>
                          <a:effectLst/>
                          <a:latin typeface="+mn-lt"/>
                        </a:rPr>
                        <a:t>100,6</a:t>
                      </a:r>
                    </a:p>
                  </a:txBody>
                  <a:tcPr marL="9525" marR="9525" marT="9525" marB="0"/>
                </a:tc>
                <a:tc>
                  <a:txBody>
                    <a:bodyPr/>
                    <a:lstStyle/>
                    <a:p>
                      <a:pPr algn="ctr" fontAlgn="t"/>
                      <a:r>
                        <a:rPr lang="ru-RU" sz="850" b="0" i="0" u="none" strike="noStrike" dirty="0">
                          <a:solidFill>
                            <a:srgbClr val="000000"/>
                          </a:solidFill>
                          <a:effectLst/>
                          <a:latin typeface="+mn-lt"/>
                        </a:rPr>
                        <a:t>98,2</a:t>
                      </a:r>
                    </a:p>
                  </a:txBody>
                  <a:tcPr marL="9525" marR="9525" marT="9525" marB="0"/>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ru-RU" sz="850" u="none" strike="noStrike" dirty="0">
                          <a:effectLst/>
                        </a:rPr>
                        <a:t> </a:t>
                      </a:r>
                      <a:r>
                        <a:rPr lang="ru-RU" sz="850" u="none" strike="noStrike" dirty="0" smtClean="0">
                          <a:effectLst/>
                        </a:rPr>
                        <a:t>-</a:t>
                      </a:r>
                      <a:endParaRPr lang="ru-RU" sz="850" b="0" i="0" u="none" strike="noStrike" dirty="0">
                        <a:solidFill>
                          <a:srgbClr val="000000"/>
                        </a:solidFill>
                        <a:effectLst/>
                        <a:latin typeface="Times New Roman"/>
                      </a:endParaRPr>
                    </a:p>
                  </a:txBody>
                  <a:tcPr marL="2197" marR="2197" marT="2197" marB="0"/>
                </a:tc>
              </a:tr>
              <a:tr h="422476">
                <a:tc>
                  <a:txBody>
                    <a:bodyPr/>
                    <a:lstStyle/>
                    <a:p>
                      <a:pPr algn="l" fontAlgn="t"/>
                      <a:r>
                        <a:rPr lang="ru-RU" sz="850" u="none" strike="noStrike" dirty="0">
                          <a:effectLst/>
                        </a:rPr>
                        <a:t>НАЦИОНАЛЬНАЯ ЭКОНОМИКА</a:t>
                      </a:r>
                      <a:endParaRPr lang="ru-RU" sz="850" b="1" i="0" u="none" strike="noStrike" dirty="0">
                        <a:solidFill>
                          <a:srgbClr val="000000"/>
                        </a:solidFill>
                        <a:effectLst/>
                        <a:latin typeface="Times New Roman"/>
                      </a:endParaRPr>
                    </a:p>
                  </a:txBody>
                  <a:tcPr marL="2197" marR="2197" marT="2197" marB="0"/>
                </a:tc>
                <a:tc>
                  <a:txBody>
                    <a:bodyPr/>
                    <a:lstStyle/>
                    <a:p>
                      <a:pPr algn="ctr" fontAlgn="t"/>
                      <a:r>
                        <a:rPr lang="ru-RU" sz="850" u="none" strike="noStrike">
                          <a:effectLst/>
                        </a:rPr>
                        <a:t>0400</a:t>
                      </a:r>
                      <a:endParaRPr lang="ru-RU" sz="850" b="1" i="0" u="none" strike="noStrike">
                        <a:solidFill>
                          <a:srgbClr val="000000"/>
                        </a:solidFill>
                        <a:effectLst/>
                        <a:latin typeface="Times New Roman"/>
                      </a:endParaRPr>
                    </a:p>
                  </a:txBody>
                  <a:tcPr marL="2197" marR="2197" marT="2197" marB="0"/>
                </a:tc>
                <a:tc>
                  <a:txBody>
                    <a:bodyPr/>
                    <a:lstStyle/>
                    <a:p>
                      <a:pPr algn="ctr" fontAlgn="t"/>
                      <a:r>
                        <a:rPr lang="ru-RU" sz="850" b="0" i="0" u="none" strike="noStrike">
                          <a:solidFill>
                            <a:srgbClr val="000000"/>
                          </a:solidFill>
                          <a:effectLst/>
                          <a:latin typeface="+mn-lt"/>
                        </a:rPr>
                        <a:t>601 996,2</a:t>
                      </a:r>
                    </a:p>
                  </a:txBody>
                  <a:tcPr marL="9525" marR="9525" marT="9525" marB="0"/>
                </a:tc>
                <a:tc>
                  <a:txBody>
                    <a:bodyPr/>
                    <a:lstStyle/>
                    <a:p>
                      <a:pPr algn="ctr" fontAlgn="t"/>
                      <a:r>
                        <a:rPr lang="ru-RU" sz="850" b="0" i="0" u="none" strike="noStrike">
                          <a:solidFill>
                            <a:srgbClr val="000000"/>
                          </a:solidFill>
                          <a:effectLst/>
                          <a:latin typeface="+mn-lt"/>
                        </a:rPr>
                        <a:t>497 640,0</a:t>
                      </a:r>
                    </a:p>
                  </a:txBody>
                  <a:tcPr marL="9525" marR="9525" marT="9525" marB="0"/>
                </a:tc>
                <a:tc>
                  <a:txBody>
                    <a:bodyPr/>
                    <a:lstStyle/>
                    <a:p>
                      <a:pPr algn="ctr" fontAlgn="t"/>
                      <a:r>
                        <a:rPr lang="ru-RU" sz="850" b="0" i="0" u="none" strike="noStrike">
                          <a:solidFill>
                            <a:srgbClr val="000000"/>
                          </a:solidFill>
                          <a:effectLst/>
                          <a:latin typeface="+mn-lt"/>
                        </a:rPr>
                        <a:t>454 753,9</a:t>
                      </a:r>
                    </a:p>
                  </a:txBody>
                  <a:tcPr marL="9525" marR="9525" marT="9525" marB="0"/>
                </a:tc>
                <a:tc>
                  <a:txBody>
                    <a:bodyPr/>
                    <a:lstStyle/>
                    <a:p>
                      <a:pPr algn="ctr" fontAlgn="t"/>
                      <a:r>
                        <a:rPr lang="ru-RU" sz="850" b="0" i="0" u="none" strike="noStrike">
                          <a:solidFill>
                            <a:srgbClr val="000000"/>
                          </a:solidFill>
                          <a:effectLst/>
                          <a:latin typeface="+mn-lt"/>
                        </a:rPr>
                        <a:t>75,5</a:t>
                      </a:r>
                    </a:p>
                  </a:txBody>
                  <a:tcPr marL="9525" marR="9525" marT="9525" marB="0"/>
                </a:tc>
                <a:tc>
                  <a:txBody>
                    <a:bodyPr/>
                    <a:lstStyle/>
                    <a:p>
                      <a:pPr algn="ctr" fontAlgn="t"/>
                      <a:r>
                        <a:rPr lang="ru-RU" sz="850" b="0" i="0" u="none" strike="noStrike" dirty="0">
                          <a:solidFill>
                            <a:srgbClr val="000000"/>
                          </a:solidFill>
                          <a:effectLst/>
                          <a:latin typeface="+mn-lt"/>
                        </a:rPr>
                        <a:t>91,4</a:t>
                      </a:r>
                    </a:p>
                  </a:txBody>
                  <a:tcPr marL="9525" marR="9525" marT="9525" marB="0"/>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850" u="none" strike="noStrike" dirty="0" smtClean="0">
                          <a:effectLst/>
                        </a:rPr>
                        <a:t>Фактическое исполнение ниже первоначального плана в связи с уменьшением субсидии на капитальные вложения в объекты муниципальной собственности</a:t>
                      </a:r>
                    </a:p>
                    <a:p>
                      <a:pPr algn="ctr" fontAlgn="b"/>
                      <a:r>
                        <a:rPr lang="ru-RU" sz="850" u="none" strike="noStrike" dirty="0">
                          <a:effectLst/>
                        </a:rPr>
                        <a:t> </a:t>
                      </a:r>
                      <a:endParaRPr lang="ru-RU" sz="850" b="1" i="0" u="none" strike="noStrike" dirty="0">
                        <a:solidFill>
                          <a:srgbClr val="000000"/>
                        </a:solidFill>
                        <a:effectLst/>
                        <a:latin typeface="Times New Roman"/>
                      </a:endParaRPr>
                    </a:p>
                  </a:txBody>
                  <a:tcPr marL="2197" marR="2197" marT="2197" marB="0" anchor="b"/>
                </a:tc>
              </a:tr>
              <a:tr h="46127">
                <a:tc>
                  <a:txBody>
                    <a:bodyPr/>
                    <a:lstStyle/>
                    <a:p>
                      <a:pPr algn="l" fontAlgn="b"/>
                      <a:r>
                        <a:rPr lang="ru-RU" sz="850" u="none" strike="noStrike" dirty="0">
                          <a:effectLst/>
                        </a:rPr>
                        <a:t>ЖИЛИЩНО-КОММУНАЛЬНОЕ ХОЗЯЙСТВО</a:t>
                      </a:r>
                      <a:endParaRPr lang="ru-RU" sz="850" b="1" i="0" u="none" strike="noStrike" dirty="0">
                        <a:solidFill>
                          <a:srgbClr val="000000"/>
                        </a:solidFill>
                        <a:effectLst/>
                        <a:latin typeface="Times New Roman"/>
                      </a:endParaRPr>
                    </a:p>
                  </a:txBody>
                  <a:tcPr marL="2197" marR="2197" marT="2197" marB="0" anchor="b"/>
                </a:tc>
                <a:tc>
                  <a:txBody>
                    <a:bodyPr/>
                    <a:lstStyle/>
                    <a:p>
                      <a:pPr algn="ctr" fontAlgn="t"/>
                      <a:r>
                        <a:rPr lang="ru-RU" sz="850" u="none" strike="noStrike">
                          <a:effectLst/>
                        </a:rPr>
                        <a:t>0500</a:t>
                      </a:r>
                      <a:endParaRPr lang="ru-RU" sz="850" b="1" i="0" u="none" strike="noStrike">
                        <a:solidFill>
                          <a:srgbClr val="000000"/>
                        </a:solidFill>
                        <a:effectLst/>
                        <a:latin typeface="Times New Roman"/>
                      </a:endParaRPr>
                    </a:p>
                  </a:txBody>
                  <a:tcPr marL="2197" marR="2197" marT="2197" marB="0"/>
                </a:tc>
                <a:tc>
                  <a:txBody>
                    <a:bodyPr/>
                    <a:lstStyle/>
                    <a:p>
                      <a:pPr algn="ctr" fontAlgn="t"/>
                      <a:r>
                        <a:rPr lang="ru-RU" sz="850" b="0" i="0" u="none" strike="noStrike">
                          <a:solidFill>
                            <a:srgbClr val="000000"/>
                          </a:solidFill>
                          <a:effectLst/>
                          <a:latin typeface="+mn-lt"/>
                        </a:rPr>
                        <a:t>663 686,1</a:t>
                      </a:r>
                    </a:p>
                  </a:txBody>
                  <a:tcPr marL="9525" marR="9525" marT="9525" marB="0"/>
                </a:tc>
                <a:tc>
                  <a:txBody>
                    <a:bodyPr/>
                    <a:lstStyle/>
                    <a:p>
                      <a:pPr algn="ctr" fontAlgn="t"/>
                      <a:r>
                        <a:rPr lang="ru-RU" sz="850" b="0" i="0" u="none" strike="noStrike">
                          <a:solidFill>
                            <a:srgbClr val="000000"/>
                          </a:solidFill>
                          <a:effectLst/>
                          <a:latin typeface="+mn-lt"/>
                        </a:rPr>
                        <a:t>780 008,1</a:t>
                      </a:r>
                    </a:p>
                  </a:txBody>
                  <a:tcPr marL="9525" marR="9525" marT="9525" marB="0"/>
                </a:tc>
                <a:tc>
                  <a:txBody>
                    <a:bodyPr/>
                    <a:lstStyle/>
                    <a:p>
                      <a:pPr algn="ctr" fontAlgn="t"/>
                      <a:r>
                        <a:rPr lang="ru-RU" sz="850" b="0" i="0" u="none" strike="noStrike">
                          <a:solidFill>
                            <a:srgbClr val="000000"/>
                          </a:solidFill>
                          <a:effectLst/>
                          <a:latin typeface="+mn-lt"/>
                        </a:rPr>
                        <a:t>761 158,8</a:t>
                      </a:r>
                    </a:p>
                  </a:txBody>
                  <a:tcPr marL="9525" marR="9525" marT="9525" marB="0"/>
                </a:tc>
                <a:tc>
                  <a:txBody>
                    <a:bodyPr/>
                    <a:lstStyle/>
                    <a:p>
                      <a:pPr algn="ctr" fontAlgn="t"/>
                      <a:r>
                        <a:rPr lang="ru-RU" sz="850" b="0" i="0" u="none" strike="noStrike">
                          <a:solidFill>
                            <a:srgbClr val="000000"/>
                          </a:solidFill>
                          <a:effectLst/>
                          <a:latin typeface="+mn-lt"/>
                        </a:rPr>
                        <a:t>114,7</a:t>
                      </a:r>
                    </a:p>
                  </a:txBody>
                  <a:tcPr marL="9525" marR="9525" marT="9525" marB="0"/>
                </a:tc>
                <a:tc>
                  <a:txBody>
                    <a:bodyPr/>
                    <a:lstStyle/>
                    <a:p>
                      <a:pPr algn="ctr" fontAlgn="t"/>
                      <a:r>
                        <a:rPr lang="ru-RU" sz="850" b="0" i="0" u="none" strike="noStrike" dirty="0">
                          <a:solidFill>
                            <a:srgbClr val="000000"/>
                          </a:solidFill>
                          <a:effectLst/>
                          <a:latin typeface="+mn-lt"/>
                        </a:rPr>
                        <a:t>97,6</a:t>
                      </a:r>
                    </a:p>
                  </a:txBody>
                  <a:tcPr marL="9525" marR="9525" marT="9525" marB="0"/>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850" u="none" strike="noStrike" dirty="0" smtClean="0">
                          <a:effectLst/>
                        </a:rPr>
                        <a:t>Фактическое исполнение выше первоначального плана  за счет увеличения объема бюджетных ассигнований в течении 2019 года за счёт субсидий из областного бюджета на мероприятия по повышению качества предоставляемых жилищно-коммунальных услуг</a:t>
                      </a:r>
                    </a:p>
                    <a:p>
                      <a:pPr algn="ctr" fontAlgn="b"/>
                      <a:r>
                        <a:rPr lang="ru-RU" sz="850" u="none" strike="noStrike" dirty="0">
                          <a:effectLst/>
                        </a:rPr>
                        <a:t> </a:t>
                      </a:r>
                      <a:endParaRPr lang="ru-RU" sz="850" b="1" i="0" u="none" strike="noStrike" dirty="0">
                        <a:solidFill>
                          <a:srgbClr val="000000"/>
                        </a:solidFill>
                        <a:effectLst/>
                        <a:latin typeface="Times New Roman"/>
                      </a:endParaRPr>
                    </a:p>
                  </a:txBody>
                  <a:tcPr marL="2197" marR="2197" marT="2197" marB="0" anchor="b"/>
                </a:tc>
              </a:tr>
              <a:tr h="46127">
                <a:tc>
                  <a:txBody>
                    <a:bodyPr/>
                    <a:lstStyle/>
                    <a:p>
                      <a:pPr algn="l" fontAlgn="t"/>
                      <a:r>
                        <a:rPr lang="ru-RU" sz="850" u="none" strike="noStrike" dirty="0">
                          <a:effectLst/>
                        </a:rPr>
                        <a:t>ОХРАНА ОКРУЖАЮЩЕЙ СРЕДЫ</a:t>
                      </a:r>
                      <a:endParaRPr lang="ru-RU" sz="850" b="1" i="0" u="none" strike="noStrike" dirty="0">
                        <a:solidFill>
                          <a:srgbClr val="000000"/>
                        </a:solidFill>
                        <a:effectLst/>
                        <a:latin typeface="Times New Roman"/>
                      </a:endParaRPr>
                    </a:p>
                  </a:txBody>
                  <a:tcPr marL="2197" marR="2197" marT="2197" marB="0"/>
                </a:tc>
                <a:tc>
                  <a:txBody>
                    <a:bodyPr/>
                    <a:lstStyle/>
                    <a:p>
                      <a:pPr algn="ctr" fontAlgn="t"/>
                      <a:r>
                        <a:rPr lang="ru-RU" sz="850" u="none" strike="noStrike">
                          <a:effectLst/>
                        </a:rPr>
                        <a:t>0600</a:t>
                      </a:r>
                      <a:endParaRPr lang="ru-RU" sz="850" b="1" i="0" u="none" strike="noStrike">
                        <a:solidFill>
                          <a:srgbClr val="000000"/>
                        </a:solidFill>
                        <a:effectLst/>
                        <a:latin typeface="Times New Roman"/>
                      </a:endParaRPr>
                    </a:p>
                  </a:txBody>
                  <a:tcPr marL="2197" marR="2197" marT="2197" marB="0"/>
                </a:tc>
                <a:tc>
                  <a:txBody>
                    <a:bodyPr/>
                    <a:lstStyle/>
                    <a:p>
                      <a:pPr algn="ctr" fontAlgn="t"/>
                      <a:r>
                        <a:rPr lang="ru-RU" sz="850" b="0" i="0" u="none" strike="noStrike">
                          <a:solidFill>
                            <a:srgbClr val="000000"/>
                          </a:solidFill>
                          <a:effectLst/>
                          <a:latin typeface="+mn-lt"/>
                        </a:rPr>
                        <a:t>500,0</a:t>
                      </a:r>
                    </a:p>
                  </a:txBody>
                  <a:tcPr marL="9525" marR="9525" marT="9525" marB="0"/>
                </a:tc>
                <a:tc>
                  <a:txBody>
                    <a:bodyPr/>
                    <a:lstStyle/>
                    <a:p>
                      <a:pPr algn="ctr" fontAlgn="t"/>
                      <a:r>
                        <a:rPr lang="ru-RU" sz="850" b="0" i="0" u="none" strike="noStrike">
                          <a:solidFill>
                            <a:srgbClr val="000000"/>
                          </a:solidFill>
                          <a:effectLst/>
                          <a:latin typeface="+mn-lt"/>
                        </a:rPr>
                        <a:t>1 969,7</a:t>
                      </a:r>
                    </a:p>
                  </a:txBody>
                  <a:tcPr marL="9525" marR="9525" marT="9525" marB="0"/>
                </a:tc>
                <a:tc>
                  <a:txBody>
                    <a:bodyPr/>
                    <a:lstStyle/>
                    <a:p>
                      <a:pPr algn="ctr" fontAlgn="t"/>
                      <a:r>
                        <a:rPr lang="ru-RU" sz="850" b="0" i="0" u="none" strike="noStrike">
                          <a:solidFill>
                            <a:srgbClr val="000000"/>
                          </a:solidFill>
                          <a:effectLst/>
                          <a:latin typeface="+mn-lt"/>
                        </a:rPr>
                        <a:t>1 969,7</a:t>
                      </a:r>
                    </a:p>
                  </a:txBody>
                  <a:tcPr marL="9525" marR="9525" marT="9525" marB="0"/>
                </a:tc>
                <a:tc>
                  <a:txBody>
                    <a:bodyPr/>
                    <a:lstStyle/>
                    <a:p>
                      <a:pPr algn="ctr" fontAlgn="t"/>
                      <a:r>
                        <a:rPr lang="ru-RU" sz="850" b="0" i="0" u="none" strike="noStrike">
                          <a:solidFill>
                            <a:srgbClr val="000000"/>
                          </a:solidFill>
                          <a:effectLst/>
                          <a:latin typeface="+mn-lt"/>
                        </a:rPr>
                        <a:t>393,9</a:t>
                      </a:r>
                    </a:p>
                  </a:txBody>
                  <a:tcPr marL="9525" marR="9525" marT="9525" marB="0"/>
                </a:tc>
                <a:tc>
                  <a:txBody>
                    <a:bodyPr/>
                    <a:lstStyle/>
                    <a:p>
                      <a:pPr algn="ctr" fontAlgn="t"/>
                      <a:r>
                        <a:rPr lang="ru-RU" sz="850" b="0" i="0" u="none" strike="noStrike" dirty="0">
                          <a:solidFill>
                            <a:srgbClr val="000000"/>
                          </a:solidFill>
                          <a:effectLst/>
                          <a:latin typeface="+mn-lt"/>
                        </a:rPr>
                        <a:t>100,0</a:t>
                      </a:r>
                    </a:p>
                  </a:txBody>
                  <a:tcPr marL="9525" marR="9525" marT="9525"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ru-RU" sz="850" u="none" strike="noStrike" dirty="0">
                          <a:effectLst/>
                        </a:rPr>
                        <a:t> </a:t>
                      </a:r>
                      <a:r>
                        <a:rPr kumimoji="0" lang="ru-RU" sz="850" u="none" strike="noStrike" kern="1200" cap="none" spc="0" normalizeH="0" baseline="0" noProof="0" dirty="0" smtClean="0">
                          <a:ln>
                            <a:noFill/>
                          </a:ln>
                          <a:effectLst/>
                          <a:uLnTx/>
                          <a:uFillTx/>
                        </a:rPr>
                        <a:t>Фактическое исполнение выше первоначального плана в связи с выделением средств на ликвидацию несанкционированных мест складирования отходов по представлениям надзорных органов</a:t>
                      </a:r>
                      <a:endParaRPr kumimoji="0" lang="ru-RU" sz="850" b="0" i="0" u="none" strike="noStrike" kern="1200" cap="none" spc="0" normalizeH="0" baseline="0" noProof="0" dirty="0" smtClean="0">
                        <a:ln>
                          <a:noFill/>
                        </a:ln>
                        <a:solidFill>
                          <a:srgbClr val="000000"/>
                        </a:solidFill>
                        <a:effectLst/>
                        <a:uLnTx/>
                        <a:uFillTx/>
                        <a:latin typeface="Times New Roman"/>
                        <a:ea typeface="+mn-ea"/>
                        <a:cs typeface="+mn-cs"/>
                      </a:endParaRPr>
                    </a:p>
                  </a:txBody>
                  <a:tcPr marL="2197" marR="2197" marT="2197" marB="0"/>
                </a:tc>
              </a:tr>
              <a:tr h="54913">
                <a:tc>
                  <a:txBody>
                    <a:bodyPr/>
                    <a:lstStyle/>
                    <a:p>
                      <a:pPr algn="l" fontAlgn="t"/>
                      <a:r>
                        <a:rPr lang="ru-RU" sz="850" u="none" strike="noStrike" dirty="0">
                          <a:effectLst/>
                        </a:rPr>
                        <a:t>ОБРАЗОВАНИЕ</a:t>
                      </a:r>
                      <a:endParaRPr lang="ru-RU" sz="850" b="1" i="0" u="none" strike="noStrike" dirty="0">
                        <a:solidFill>
                          <a:srgbClr val="000000"/>
                        </a:solidFill>
                        <a:effectLst/>
                        <a:latin typeface="Times New Roman"/>
                      </a:endParaRPr>
                    </a:p>
                  </a:txBody>
                  <a:tcPr marL="2197" marR="2197" marT="2197" marB="0"/>
                </a:tc>
                <a:tc>
                  <a:txBody>
                    <a:bodyPr/>
                    <a:lstStyle/>
                    <a:p>
                      <a:pPr algn="ctr" fontAlgn="t"/>
                      <a:r>
                        <a:rPr lang="ru-RU" sz="850" u="none" strike="noStrike">
                          <a:effectLst/>
                        </a:rPr>
                        <a:t>0700</a:t>
                      </a:r>
                      <a:endParaRPr lang="ru-RU" sz="850" b="1" i="0" u="none" strike="noStrike">
                        <a:solidFill>
                          <a:srgbClr val="000000"/>
                        </a:solidFill>
                        <a:effectLst/>
                        <a:latin typeface="Times New Roman"/>
                      </a:endParaRPr>
                    </a:p>
                  </a:txBody>
                  <a:tcPr marL="2197" marR="2197" marT="2197" marB="0"/>
                </a:tc>
                <a:tc>
                  <a:txBody>
                    <a:bodyPr/>
                    <a:lstStyle/>
                    <a:p>
                      <a:pPr algn="ctr" fontAlgn="t"/>
                      <a:r>
                        <a:rPr lang="ru-RU" sz="850" b="0" i="0" u="none" strike="noStrike">
                          <a:solidFill>
                            <a:srgbClr val="000000"/>
                          </a:solidFill>
                          <a:effectLst/>
                          <a:latin typeface="+mn-lt"/>
                        </a:rPr>
                        <a:t>782 780,1</a:t>
                      </a:r>
                    </a:p>
                  </a:txBody>
                  <a:tcPr marL="9525" marR="9525" marT="9525" marB="0"/>
                </a:tc>
                <a:tc>
                  <a:txBody>
                    <a:bodyPr/>
                    <a:lstStyle/>
                    <a:p>
                      <a:pPr algn="ctr" fontAlgn="t"/>
                      <a:r>
                        <a:rPr lang="ru-RU" sz="850" b="0" i="0" u="none" strike="noStrike">
                          <a:solidFill>
                            <a:srgbClr val="000000"/>
                          </a:solidFill>
                          <a:effectLst/>
                          <a:latin typeface="+mn-lt"/>
                        </a:rPr>
                        <a:t>806 806,9</a:t>
                      </a:r>
                    </a:p>
                  </a:txBody>
                  <a:tcPr marL="9525" marR="9525" marT="9525" marB="0"/>
                </a:tc>
                <a:tc>
                  <a:txBody>
                    <a:bodyPr/>
                    <a:lstStyle/>
                    <a:p>
                      <a:pPr algn="ctr" fontAlgn="t"/>
                      <a:r>
                        <a:rPr lang="ru-RU" sz="850" b="0" i="0" u="none" strike="noStrike">
                          <a:solidFill>
                            <a:srgbClr val="000000"/>
                          </a:solidFill>
                          <a:effectLst/>
                          <a:latin typeface="+mn-lt"/>
                        </a:rPr>
                        <a:t>805 157,5</a:t>
                      </a:r>
                    </a:p>
                  </a:txBody>
                  <a:tcPr marL="9525" marR="9525" marT="9525" marB="0"/>
                </a:tc>
                <a:tc>
                  <a:txBody>
                    <a:bodyPr/>
                    <a:lstStyle/>
                    <a:p>
                      <a:pPr algn="ctr" fontAlgn="t"/>
                      <a:r>
                        <a:rPr lang="ru-RU" sz="850" b="0" i="0" u="none" strike="noStrike">
                          <a:solidFill>
                            <a:srgbClr val="000000"/>
                          </a:solidFill>
                          <a:effectLst/>
                          <a:latin typeface="+mn-lt"/>
                        </a:rPr>
                        <a:t>102,9</a:t>
                      </a:r>
                    </a:p>
                  </a:txBody>
                  <a:tcPr marL="9525" marR="9525" marT="9525" marB="0"/>
                </a:tc>
                <a:tc>
                  <a:txBody>
                    <a:bodyPr/>
                    <a:lstStyle/>
                    <a:p>
                      <a:pPr algn="ctr" fontAlgn="t"/>
                      <a:r>
                        <a:rPr lang="ru-RU" sz="850" b="0" i="0" u="none" strike="noStrike" dirty="0">
                          <a:solidFill>
                            <a:srgbClr val="000000"/>
                          </a:solidFill>
                          <a:effectLst/>
                          <a:latin typeface="+mn-lt"/>
                        </a:rPr>
                        <a:t>99,8</a:t>
                      </a:r>
                    </a:p>
                  </a:txBody>
                  <a:tcPr marL="9525" marR="9525" marT="9525" marB="0"/>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ru-RU" sz="850" u="none" strike="noStrike" dirty="0">
                          <a:effectLst/>
                        </a:rPr>
                        <a:t> </a:t>
                      </a:r>
                      <a:r>
                        <a:rPr lang="ru-RU" sz="850" u="none" strike="noStrike" dirty="0" smtClean="0">
                          <a:effectLst/>
                        </a:rPr>
                        <a:t>Фактическое исполнение выше первоначального плана , в связи с увеличением средств областной субвенции местным бюджетам на обеспечение государственных гарантий реализации прав на получение общедоступного и бесплатного дошкольного образования в муниципальных дошкольных образовательных организациях на 2019 год</a:t>
                      </a:r>
                      <a:endParaRPr lang="ru-RU" sz="850" b="0" i="0" u="none" strike="noStrike" dirty="0">
                        <a:solidFill>
                          <a:srgbClr val="000000"/>
                        </a:solidFill>
                        <a:effectLst/>
                        <a:latin typeface="Times New Roman"/>
                      </a:endParaRPr>
                    </a:p>
                  </a:txBody>
                  <a:tcPr marL="2197" marR="2197" marT="2197" marB="0"/>
                </a:tc>
              </a:tr>
              <a:tr h="46127">
                <a:tc>
                  <a:txBody>
                    <a:bodyPr/>
                    <a:lstStyle/>
                    <a:p>
                      <a:pPr algn="l" fontAlgn="t"/>
                      <a:r>
                        <a:rPr lang="ru-RU" sz="850" u="none" strike="noStrike" dirty="0">
                          <a:effectLst/>
                        </a:rPr>
                        <a:t>КУЛЬТУРА, КИНЕМАТОГРАФИЯ</a:t>
                      </a:r>
                      <a:endParaRPr lang="ru-RU" sz="850" b="1" i="0" u="none" strike="noStrike" dirty="0">
                        <a:solidFill>
                          <a:srgbClr val="000000"/>
                        </a:solidFill>
                        <a:effectLst/>
                        <a:latin typeface="Times New Roman"/>
                      </a:endParaRPr>
                    </a:p>
                  </a:txBody>
                  <a:tcPr marL="2197" marR="2197" marT="2197" marB="0"/>
                </a:tc>
                <a:tc>
                  <a:txBody>
                    <a:bodyPr/>
                    <a:lstStyle/>
                    <a:p>
                      <a:pPr algn="ctr" fontAlgn="t"/>
                      <a:r>
                        <a:rPr lang="ru-RU" sz="850" u="none" strike="noStrike">
                          <a:effectLst/>
                        </a:rPr>
                        <a:t>0800</a:t>
                      </a:r>
                      <a:endParaRPr lang="ru-RU" sz="850" b="1" i="0" u="none" strike="noStrike">
                        <a:solidFill>
                          <a:srgbClr val="000000"/>
                        </a:solidFill>
                        <a:effectLst/>
                        <a:latin typeface="Times New Roman"/>
                      </a:endParaRPr>
                    </a:p>
                  </a:txBody>
                  <a:tcPr marL="2197" marR="2197" marT="2197" marB="0"/>
                </a:tc>
                <a:tc>
                  <a:txBody>
                    <a:bodyPr/>
                    <a:lstStyle/>
                    <a:p>
                      <a:pPr algn="ctr" fontAlgn="t"/>
                      <a:r>
                        <a:rPr lang="ru-RU" sz="850" b="0" i="0" u="none" strike="noStrike">
                          <a:solidFill>
                            <a:srgbClr val="000000"/>
                          </a:solidFill>
                          <a:effectLst/>
                          <a:latin typeface="+mn-lt"/>
                        </a:rPr>
                        <a:t>134 696,6</a:t>
                      </a:r>
                    </a:p>
                  </a:txBody>
                  <a:tcPr marL="9525" marR="9525" marT="9525" marB="0"/>
                </a:tc>
                <a:tc>
                  <a:txBody>
                    <a:bodyPr/>
                    <a:lstStyle/>
                    <a:p>
                      <a:pPr algn="ctr" fontAlgn="t"/>
                      <a:r>
                        <a:rPr lang="ru-RU" sz="850" b="0" i="0" u="none" strike="noStrike">
                          <a:solidFill>
                            <a:srgbClr val="000000"/>
                          </a:solidFill>
                          <a:effectLst/>
                          <a:latin typeface="+mn-lt"/>
                        </a:rPr>
                        <a:t>174 681,9</a:t>
                      </a:r>
                    </a:p>
                  </a:txBody>
                  <a:tcPr marL="9525" marR="9525" marT="9525" marB="0"/>
                </a:tc>
                <a:tc>
                  <a:txBody>
                    <a:bodyPr/>
                    <a:lstStyle/>
                    <a:p>
                      <a:pPr algn="ctr" fontAlgn="t"/>
                      <a:r>
                        <a:rPr lang="ru-RU" sz="850" b="0" i="0" u="none" strike="noStrike">
                          <a:solidFill>
                            <a:srgbClr val="000000"/>
                          </a:solidFill>
                          <a:effectLst/>
                          <a:latin typeface="+mn-lt"/>
                        </a:rPr>
                        <a:t>163 499,4</a:t>
                      </a:r>
                    </a:p>
                  </a:txBody>
                  <a:tcPr marL="9525" marR="9525" marT="9525" marB="0"/>
                </a:tc>
                <a:tc>
                  <a:txBody>
                    <a:bodyPr/>
                    <a:lstStyle/>
                    <a:p>
                      <a:pPr algn="ctr" fontAlgn="t"/>
                      <a:r>
                        <a:rPr lang="ru-RU" sz="850" b="0" i="0" u="none" strike="noStrike">
                          <a:solidFill>
                            <a:srgbClr val="000000"/>
                          </a:solidFill>
                          <a:effectLst/>
                          <a:latin typeface="+mn-lt"/>
                        </a:rPr>
                        <a:t>121,4</a:t>
                      </a:r>
                    </a:p>
                  </a:txBody>
                  <a:tcPr marL="9525" marR="9525" marT="9525" marB="0"/>
                </a:tc>
                <a:tc>
                  <a:txBody>
                    <a:bodyPr/>
                    <a:lstStyle/>
                    <a:p>
                      <a:pPr algn="ctr" fontAlgn="t"/>
                      <a:r>
                        <a:rPr lang="ru-RU" sz="850" b="0" i="0" u="none" strike="noStrike" dirty="0">
                          <a:solidFill>
                            <a:srgbClr val="000000"/>
                          </a:solidFill>
                          <a:effectLst/>
                          <a:latin typeface="+mn-lt"/>
                        </a:rPr>
                        <a:t>93,6</a:t>
                      </a:r>
                    </a:p>
                  </a:txBody>
                  <a:tcPr marL="9525" marR="9525" marT="9525" marB="0"/>
                </a:tc>
                <a:tc>
                  <a:txBody>
                    <a:bodyPr/>
                    <a:lstStyle/>
                    <a:p>
                      <a:pPr algn="l" fontAlgn="t"/>
                      <a:r>
                        <a:rPr lang="ru-RU" sz="850" u="none" strike="noStrike" dirty="0" smtClean="0">
                          <a:effectLst/>
                        </a:rPr>
                        <a:t>Фактическое исполнение больше первоначального плана в связи с увеличением ассигнований на оплату труда, оплату проезда в отпуск</a:t>
                      </a:r>
                      <a:endParaRPr lang="ru-RU" sz="850" b="0" i="0" u="none" strike="noStrike" dirty="0">
                        <a:solidFill>
                          <a:srgbClr val="000000"/>
                        </a:solidFill>
                        <a:effectLst/>
                        <a:latin typeface="Times New Roman"/>
                      </a:endParaRPr>
                    </a:p>
                  </a:txBody>
                  <a:tcPr marL="2197" marR="2197" marT="2197" marB="0"/>
                </a:tc>
              </a:tr>
              <a:tr h="46127">
                <a:tc>
                  <a:txBody>
                    <a:bodyPr/>
                    <a:lstStyle/>
                    <a:p>
                      <a:pPr algn="l" fontAlgn="t"/>
                      <a:r>
                        <a:rPr lang="ru-RU" sz="850" u="none" strike="noStrike" dirty="0">
                          <a:effectLst/>
                        </a:rPr>
                        <a:t>СОЦИАЛЬНАЯ ПОЛИТИКА</a:t>
                      </a:r>
                      <a:endParaRPr lang="ru-RU" sz="850" b="1" i="0" u="none" strike="noStrike" dirty="0">
                        <a:solidFill>
                          <a:srgbClr val="000000"/>
                        </a:solidFill>
                        <a:effectLst/>
                        <a:latin typeface="Times New Roman"/>
                      </a:endParaRPr>
                    </a:p>
                  </a:txBody>
                  <a:tcPr marL="2197" marR="2197" marT="2197" marB="0"/>
                </a:tc>
                <a:tc>
                  <a:txBody>
                    <a:bodyPr/>
                    <a:lstStyle/>
                    <a:p>
                      <a:pPr algn="ctr" fontAlgn="t"/>
                      <a:r>
                        <a:rPr lang="ru-RU" sz="850" u="none" strike="noStrike">
                          <a:effectLst/>
                        </a:rPr>
                        <a:t>1000</a:t>
                      </a:r>
                      <a:endParaRPr lang="ru-RU" sz="850" b="1" i="0" u="none" strike="noStrike">
                        <a:solidFill>
                          <a:srgbClr val="000000"/>
                        </a:solidFill>
                        <a:effectLst/>
                        <a:latin typeface="Times New Roman"/>
                      </a:endParaRPr>
                    </a:p>
                  </a:txBody>
                  <a:tcPr marL="2197" marR="2197" marT="2197" marB="0"/>
                </a:tc>
                <a:tc>
                  <a:txBody>
                    <a:bodyPr/>
                    <a:lstStyle/>
                    <a:p>
                      <a:pPr algn="ctr" fontAlgn="t"/>
                      <a:r>
                        <a:rPr lang="ru-RU" sz="850" b="0" i="0" u="none" strike="noStrike">
                          <a:solidFill>
                            <a:srgbClr val="000000"/>
                          </a:solidFill>
                          <a:effectLst/>
                          <a:latin typeface="+mn-lt"/>
                        </a:rPr>
                        <a:t>93 726,7</a:t>
                      </a:r>
                    </a:p>
                  </a:txBody>
                  <a:tcPr marL="9525" marR="9525" marT="9525" marB="0"/>
                </a:tc>
                <a:tc>
                  <a:txBody>
                    <a:bodyPr/>
                    <a:lstStyle/>
                    <a:p>
                      <a:pPr algn="ctr" fontAlgn="t"/>
                      <a:r>
                        <a:rPr lang="ru-RU" sz="850" b="0" i="0" u="none" strike="noStrike">
                          <a:solidFill>
                            <a:srgbClr val="000000"/>
                          </a:solidFill>
                          <a:effectLst/>
                          <a:latin typeface="+mn-lt"/>
                        </a:rPr>
                        <a:t>87 727,9</a:t>
                      </a:r>
                    </a:p>
                  </a:txBody>
                  <a:tcPr marL="9525" marR="9525" marT="9525" marB="0"/>
                </a:tc>
                <a:tc>
                  <a:txBody>
                    <a:bodyPr/>
                    <a:lstStyle/>
                    <a:p>
                      <a:pPr algn="ctr" fontAlgn="t"/>
                      <a:r>
                        <a:rPr lang="ru-RU" sz="850" b="0" i="0" u="none" strike="noStrike">
                          <a:solidFill>
                            <a:srgbClr val="000000"/>
                          </a:solidFill>
                          <a:effectLst/>
                          <a:latin typeface="+mn-lt"/>
                        </a:rPr>
                        <a:t>86 250,3</a:t>
                      </a:r>
                    </a:p>
                  </a:txBody>
                  <a:tcPr marL="9525" marR="9525" marT="9525" marB="0"/>
                </a:tc>
                <a:tc>
                  <a:txBody>
                    <a:bodyPr/>
                    <a:lstStyle/>
                    <a:p>
                      <a:pPr algn="ctr" fontAlgn="t"/>
                      <a:r>
                        <a:rPr lang="ru-RU" sz="850" b="0" i="0" u="none" strike="noStrike">
                          <a:solidFill>
                            <a:srgbClr val="000000"/>
                          </a:solidFill>
                          <a:effectLst/>
                          <a:latin typeface="+mn-lt"/>
                        </a:rPr>
                        <a:t>92,0</a:t>
                      </a:r>
                    </a:p>
                  </a:txBody>
                  <a:tcPr marL="9525" marR="9525" marT="9525" marB="0"/>
                </a:tc>
                <a:tc>
                  <a:txBody>
                    <a:bodyPr/>
                    <a:lstStyle/>
                    <a:p>
                      <a:pPr algn="ctr" fontAlgn="t"/>
                      <a:r>
                        <a:rPr lang="ru-RU" sz="850" b="0" i="0" u="none" strike="noStrike" dirty="0">
                          <a:solidFill>
                            <a:srgbClr val="000000"/>
                          </a:solidFill>
                          <a:effectLst/>
                          <a:latin typeface="+mn-lt"/>
                        </a:rPr>
                        <a:t>98,3</a:t>
                      </a:r>
                    </a:p>
                  </a:txBody>
                  <a:tcPr marL="9525" marR="9525" marT="9525" marB="0"/>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ru-RU" sz="850" u="none" strike="noStrike" dirty="0" smtClean="0">
                          <a:effectLst/>
                        </a:rPr>
                        <a:t>Фактическое исполнение ниже первоначального плана и связана с уменьшением численности получателей выплат, пособий и компенсаций по сравнению с запланированной.</a:t>
                      </a:r>
                      <a:endParaRPr lang="ru-RU" sz="850" b="0" i="0" u="none" strike="noStrike" dirty="0">
                        <a:solidFill>
                          <a:srgbClr val="000000"/>
                        </a:solidFill>
                        <a:effectLst/>
                        <a:latin typeface="Times New Roman"/>
                      </a:endParaRPr>
                    </a:p>
                  </a:txBody>
                  <a:tcPr marL="2197" marR="2197" marT="2197" marB="0"/>
                </a:tc>
              </a:tr>
              <a:tr h="46127">
                <a:tc>
                  <a:txBody>
                    <a:bodyPr/>
                    <a:lstStyle/>
                    <a:p>
                      <a:pPr algn="l" fontAlgn="t"/>
                      <a:r>
                        <a:rPr lang="ru-RU" sz="850" u="none" strike="noStrike" dirty="0">
                          <a:effectLst/>
                        </a:rPr>
                        <a:t>ФИЗИЧЕСКАЯ КУЛЬТУРА И СПОРТ</a:t>
                      </a:r>
                      <a:endParaRPr lang="ru-RU" sz="850" b="1" i="0" u="none" strike="noStrike" dirty="0">
                        <a:solidFill>
                          <a:srgbClr val="000000"/>
                        </a:solidFill>
                        <a:effectLst/>
                        <a:latin typeface="Times New Roman"/>
                      </a:endParaRPr>
                    </a:p>
                  </a:txBody>
                  <a:tcPr marL="2197" marR="2197" marT="2197" marB="0"/>
                </a:tc>
                <a:tc>
                  <a:txBody>
                    <a:bodyPr/>
                    <a:lstStyle/>
                    <a:p>
                      <a:pPr algn="ctr" fontAlgn="t"/>
                      <a:r>
                        <a:rPr lang="ru-RU" sz="850" u="none" strike="noStrike">
                          <a:effectLst/>
                        </a:rPr>
                        <a:t>1100</a:t>
                      </a:r>
                      <a:endParaRPr lang="ru-RU" sz="850" b="1" i="0" u="none" strike="noStrike">
                        <a:solidFill>
                          <a:srgbClr val="000000"/>
                        </a:solidFill>
                        <a:effectLst/>
                        <a:latin typeface="Times New Roman"/>
                      </a:endParaRPr>
                    </a:p>
                  </a:txBody>
                  <a:tcPr marL="2197" marR="2197" marT="2197" marB="0"/>
                </a:tc>
                <a:tc>
                  <a:txBody>
                    <a:bodyPr/>
                    <a:lstStyle/>
                    <a:p>
                      <a:pPr algn="ctr" fontAlgn="t"/>
                      <a:r>
                        <a:rPr lang="ru-RU" sz="850" b="0" i="0" u="none" strike="noStrike">
                          <a:solidFill>
                            <a:srgbClr val="000000"/>
                          </a:solidFill>
                          <a:effectLst/>
                          <a:latin typeface="+mn-lt"/>
                        </a:rPr>
                        <a:t>34 844,4</a:t>
                      </a:r>
                    </a:p>
                  </a:txBody>
                  <a:tcPr marL="9525" marR="9525" marT="9525" marB="0"/>
                </a:tc>
                <a:tc>
                  <a:txBody>
                    <a:bodyPr/>
                    <a:lstStyle/>
                    <a:p>
                      <a:pPr algn="ctr" fontAlgn="t"/>
                      <a:r>
                        <a:rPr lang="ru-RU" sz="850" b="0" i="0" u="none" strike="noStrike">
                          <a:solidFill>
                            <a:srgbClr val="000000"/>
                          </a:solidFill>
                          <a:effectLst/>
                          <a:latin typeface="+mn-lt"/>
                        </a:rPr>
                        <a:t>132 376,1</a:t>
                      </a:r>
                    </a:p>
                  </a:txBody>
                  <a:tcPr marL="9525" marR="9525" marT="9525" marB="0"/>
                </a:tc>
                <a:tc>
                  <a:txBody>
                    <a:bodyPr/>
                    <a:lstStyle/>
                    <a:p>
                      <a:pPr algn="ctr" fontAlgn="t"/>
                      <a:r>
                        <a:rPr lang="ru-RU" sz="850" b="0" i="0" u="none" strike="noStrike">
                          <a:solidFill>
                            <a:srgbClr val="000000"/>
                          </a:solidFill>
                          <a:effectLst/>
                          <a:latin typeface="+mn-lt"/>
                        </a:rPr>
                        <a:t>131 345,7</a:t>
                      </a:r>
                    </a:p>
                  </a:txBody>
                  <a:tcPr marL="9525" marR="9525" marT="9525" marB="0"/>
                </a:tc>
                <a:tc>
                  <a:txBody>
                    <a:bodyPr/>
                    <a:lstStyle/>
                    <a:p>
                      <a:pPr algn="ctr" fontAlgn="t"/>
                      <a:r>
                        <a:rPr lang="ru-RU" sz="850" b="0" i="0" u="none" strike="noStrike">
                          <a:solidFill>
                            <a:srgbClr val="000000"/>
                          </a:solidFill>
                          <a:effectLst/>
                          <a:latin typeface="+mn-lt"/>
                        </a:rPr>
                        <a:t>376,9</a:t>
                      </a:r>
                    </a:p>
                  </a:txBody>
                  <a:tcPr marL="9525" marR="9525" marT="9525" marB="0"/>
                </a:tc>
                <a:tc>
                  <a:txBody>
                    <a:bodyPr/>
                    <a:lstStyle/>
                    <a:p>
                      <a:pPr algn="ctr" fontAlgn="t"/>
                      <a:r>
                        <a:rPr lang="ru-RU" sz="850" b="0" i="0" u="none" strike="noStrike" dirty="0">
                          <a:solidFill>
                            <a:srgbClr val="000000"/>
                          </a:solidFill>
                          <a:effectLst/>
                          <a:latin typeface="+mn-lt"/>
                        </a:rPr>
                        <a:t>99,2</a:t>
                      </a:r>
                    </a:p>
                  </a:txBody>
                  <a:tcPr marL="9525" marR="9525" marT="9525" marB="0"/>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ru-RU" sz="850" u="none" strike="noStrike" dirty="0" smtClean="0">
                          <a:effectLst/>
                        </a:rPr>
                        <a:t>Фактическое исполнение выше первоначального плана   и обусловлено предоставлением субсидий</a:t>
                      </a:r>
                      <a:r>
                        <a:rPr lang="ru-RU" sz="850" u="none" strike="noStrike" baseline="0" dirty="0" smtClean="0">
                          <a:effectLst/>
                        </a:rPr>
                        <a:t> из областного бюджета </a:t>
                      </a:r>
                      <a:r>
                        <a:rPr lang="ru-RU" sz="850" u="none" strike="noStrike" dirty="0" smtClean="0">
                          <a:effectLst/>
                        </a:rPr>
                        <a:t>на развитие физической культуры и спорта.</a:t>
                      </a:r>
                      <a:endParaRPr lang="ru-RU" sz="850" b="0" i="0" u="none" strike="noStrike" dirty="0">
                        <a:solidFill>
                          <a:srgbClr val="000000"/>
                        </a:solidFill>
                        <a:effectLst/>
                        <a:latin typeface="Times New Roman"/>
                      </a:endParaRPr>
                    </a:p>
                  </a:txBody>
                  <a:tcPr marL="2197" marR="2197" marT="2197" marB="0"/>
                </a:tc>
              </a:tr>
              <a:tr h="46127">
                <a:tc>
                  <a:txBody>
                    <a:bodyPr/>
                    <a:lstStyle/>
                    <a:p>
                      <a:pPr algn="l" fontAlgn="t"/>
                      <a:r>
                        <a:rPr lang="ru-RU" sz="850" u="none" strike="noStrike" dirty="0">
                          <a:effectLst/>
                        </a:rPr>
                        <a:t>СРЕДСТВА МАССОВОЙ ИНФОРМАЦИИ</a:t>
                      </a:r>
                      <a:endParaRPr lang="ru-RU" sz="850" b="1" i="0" u="none" strike="noStrike" dirty="0">
                        <a:solidFill>
                          <a:srgbClr val="000000"/>
                        </a:solidFill>
                        <a:effectLst/>
                        <a:latin typeface="Times New Roman"/>
                      </a:endParaRPr>
                    </a:p>
                  </a:txBody>
                  <a:tcPr marL="2197" marR="2197" marT="2197" marB="0"/>
                </a:tc>
                <a:tc>
                  <a:txBody>
                    <a:bodyPr/>
                    <a:lstStyle/>
                    <a:p>
                      <a:pPr algn="ctr" fontAlgn="t"/>
                      <a:r>
                        <a:rPr lang="ru-RU" sz="850" u="none" strike="noStrike">
                          <a:effectLst/>
                        </a:rPr>
                        <a:t>1200</a:t>
                      </a:r>
                      <a:endParaRPr lang="ru-RU" sz="850" b="1" i="0" u="none" strike="noStrike">
                        <a:solidFill>
                          <a:srgbClr val="000000"/>
                        </a:solidFill>
                        <a:effectLst/>
                        <a:latin typeface="Times New Roman"/>
                      </a:endParaRPr>
                    </a:p>
                  </a:txBody>
                  <a:tcPr marL="2197" marR="2197" marT="2197" marB="0"/>
                </a:tc>
                <a:tc>
                  <a:txBody>
                    <a:bodyPr/>
                    <a:lstStyle/>
                    <a:p>
                      <a:pPr algn="ctr" fontAlgn="t"/>
                      <a:r>
                        <a:rPr lang="ru-RU" sz="850" b="0" i="0" u="none" strike="noStrike">
                          <a:solidFill>
                            <a:srgbClr val="000000"/>
                          </a:solidFill>
                          <a:effectLst/>
                          <a:latin typeface="+mn-lt"/>
                        </a:rPr>
                        <a:t>7 000,0</a:t>
                      </a:r>
                    </a:p>
                  </a:txBody>
                  <a:tcPr marL="9525" marR="9525" marT="9525" marB="0"/>
                </a:tc>
                <a:tc>
                  <a:txBody>
                    <a:bodyPr/>
                    <a:lstStyle/>
                    <a:p>
                      <a:pPr algn="ctr" fontAlgn="t"/>
                      <a:r>
                        <a:rPr lang="ru-RU" sz="850" b="0" i="0" u="none" strike="noStrike">
                          <a:solidFill>
                            <a:srgbClr val="000000"/>
                          </a:solidFill>
                          <a:effectLst/>
                          <a:latin typeface="+mn-lt"/>
                        </a:rPr>
                        <a:t>10 065,5</a:t>
                      </a:r>
                    </a:p>
                  </a:txBody>
                  <a:tcPr marL="9525" marR="9525" marT="9525" marB="0"/>
                </a:tc>
                <a:tc>
                  <a:txBody>
                    <a:bodyPr/>
                    <a:lstStyle/>
                    <a:p>
                      <a:pPr algn="ctr" fontAlgn="t"/>
                      <a:r>
                        <a:rPr lang="ru-RU" sz="850" b="0" i="0" u="none" strike="noStrike">
                          <a:solidFill>
                            <a:srgbClr val="000000"/>
                          </a:solidFill>
                          <a:effectLst/>
                          <a:latin typeface="+mn-lt"/>
                        </a:rPr>
                        <a:t>10 065,5</a:t>
                      </a:r>
                    </a:p>
                  </a:txBody>
                  <a:tcPr marL="9525" marR="9525" marT="9525" marB="0"/>
                </a:tc>
                <a:tc>
                  <a:txBody>
                    <a:bodyPr/>
                    <a:lstStyle/>
                    <a:p>
                      <a:pPr algn="ctr" fontAlgn="t"/>
                      <a:r>
                        <a:rPr lang="ru-RU" sz="850" b="0" i="0" u="none" strike="noStrike">
                          <a:solidFill>
                            <a:srgbClr val="000000"/>
                          </a:solidFill>
                          <a:effectLst/>
                          <a:latin typeface="+mn-lt"/>
                        </a:rPr>
                        <a:t>143,8</a:t>
                      </a:r>
                    </a:p>
                  </a:txBody>
                  <a:tcPr marL="9525" marR="9525" marT="9525" marB="0"/>
                </a:tc>
                <a:tc>
                  <a:txBody>
                    <a:bodyPr/>
                    <a:lstStyle/>
                    <a:p>
                      <a:pPr algn="ctr" fontAlgn="t"/>
                      <a:r>
                        <a:rPr lang="ru-RU" sz="850" b="0" i="0" u="none" strike="noStrike" dirty="0">
                          <a:solidFill>
                            <a:srgbClr val="000000"/>
                          </a:solidFill>
                          <a:effectLst/>
                          <a:latin typeface="+mn-lt"/>
                        </a:rPr>
                        <a:t>100,0</a:t>
                      </a:r>
                    </a:p>
                  </a:txBody>
                  <a:tcPr marL="9525" marR="9525" marT="9525" marB="0"/>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ru-RU" sz="850" u="none" strike="noStrike" dirty="0">
                          <a:effectLst/>
                        </a:rPr>
                        <a:t> </a:t>
                      </a:r>
                      <a:r>
                        <a:rPr lang="ru-RU" sz="850" u="none" strike="noStrike" dirty="0" smtClean="0">
                          <a:effectLst/>
                        </a:rPr>
                        <a:t>Фактическое исполнение выше первоначального плана и обусловлено увеличением ассигнований на выполнение муниципального задания за счёт средств местного бюджета.</a:t>
                      </a:r>
                      <a:endParaRPr lang="ru-RU" sz="850" b="0" i="0" u="none" strike="noStrike" dirty="0">
                        <a:solidFill>
                          <a:srgbClr val="000000"/>
                        </a:solidFill>
                        <a:effectLst/>
                        <a:latin typeface="Times New Roman"/>
                      </a:endParaRPr>
                    </a:p>
                  </a:txBody>
                  <a:tcPr marL="2197" marR="2197" marT="2197" marB="0"/>
                </a:tc>
              </a:tr>
            </a:tbl>
          </a:graphicData>
        </a:graphic>
      </p:graphicFrame>
    </p:spTree>
    <p:extLst>
      <p:ext uri="{BB962C8B-B14F-4D97-AF65-F5344CB8AC3E}">
        <p14:creationId xmlns:p14="http://schemas.microsoft.com/office/powerpoint/2010/main" val="206515338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5536" y="116632"/>
            <a:ext cx="8352928" cy="646331"/>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smtClean="0">
                <a:solidFill>
                  <a:schemeClr val="tx1"/>
                </a:solidFill>
              </a:rPr>
              <a:t> РАСХОДЫ МЕСТНОГО БЮДЖЕТА В РАЗРЕЗЕ </a:t>
            </a:r>
          </a:p>
          <a:p>
            <a:pPr algn="ctr"/>
            <a:r>
              <a:rPr lang="ru-RU" dirty="0" smtClean="0">
                <a:solidFill>
                  <a:schemeClr val="tx1"/>
                </a:solidFill>
              </a:rPr>
              <a:t>МУНИЦИПАЛЬНЫХ ПРОГРАММ В 2019 ГОДУ</a:t>
            </a:r>
          </a:p>
        </p:txBody>
      </p:sp>
      <p:graphicFrame>
        <p:nvGraphicFramePr>
          <p:cNvPr id="5" name="Схема 4"/>
          <p:cNvGraphicFramePr/>
          <p:nvPr>
            <p:extLst>
              <p:ext uri="{D42A27DB-BD31-4B8C-83A1-F6EECF244321}">
                <p14:modId xmlns:p14="http://schemas.microsoft.com/office/powerpoint/2010/main" val="1880759502"/>
              </p:ext>
            </p:extLst>
          </p:nvPr>
        </p:nvGraphicFramePr>
        <p:xfrm>
          <a:off x="755576" y="908720"/>
          <a:ext cx="7776864" cy="7920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Схема 5"/>
          <p:cNvGraphicFramePr/>
          <p:nvPr>
            <p:extLst>
              <p:ext uri="{D42A27DB-BD31-4B8C-83A1-F6EECF244321}">
                <p14:modId xmlns:p14="http://schemas.microsoft.com/office/powerpoint/2010/main" val="3061828849"/>
              </p:ext>
            </p:extLst>
          </p:nvPr>
        </p:nvGraphicFramePr>
        <p:xfrm>
          <a:off x="179512" y="692696"/>
          <a:ext cx="8705245" cy="554214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3" name="Номер слайда 2"/>
          <p:cNvSpPr>
            <a:spLocks noGrp="1"/>
          </p:cNvSpPr>
          <p:nvPr>
            <p:ph type="sldNum" sz="quarter" idx="12"/>
          </p:nvPr>
        </p:nvSpPr>
        <p:spPr/>
        <p:txBody>
          <a:bodyPr/>
          <a:lstStyle/>
          <a:p>
            <a:fld id="{B19B0651-EE4F-4900-A07F-96A6BFA9D0F0}" type="slidenum">
              <a:rPr lang="ru-RU" smtClean="0"/>
              <a:t>35</a:t>
            </a:fld>
            <a:endParaRPr lang="ru-RU"/>
          </a:p>
        </p:txBody>
      </p:sp>
    </p:spTree>
    <p:extLst>
      <p:ext uri="{BB962C8B-B14F-4D97-AF65-F5344CB8AC3E}">
        <p14:creationId xmlns:p14="http://schemas.microsoft.com/office/powerpoint/2010/main" val="82454412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118373"/>
            <a:ext cx="8640960" cy="646331"/>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smtClean="0">
                <a:solidFill>
                  <a:schemeClr val="tx1"/>
                </a:solidFill>
              </a:rPr>
              <a:t> </a:t>
            </a:r>
            <a:r>
              <a:rPr lang="ru-RU" dirty="0">
                <a:solidFill>
                  <a:schemeClr val="tx1"/>
                </a:solidFill>
              </a:rPr>
              <a:t>Муниципальная программа "Развитие образования в муниципальном </a:t>
            </a:r>
            <a:endParaRPr lang="ru-RU" dirty="0" smtClean="0">
              <a:solidFill>
                <a:schemeClr val="tx1"/>
              </a:solidFill>
            </a:endParaRPr>
          </a:p>
          <a:p>
            <a:pPr algn="ctr"/>
            <a:r>
              <a:rPr lang="ru-RU" dirty="0" smtClean="0">
                <a:solidFill>
                  <a:schemeClr val="tx1"/>
                </a:solidFill>
              </a:rPr>
              <a:t>образовании </a:t>
            </a:r>
            <a:r>
              <a:rPr lang="ru-RU" dirty="0">
                <a:solidFill>
                  <a:schemeClr val="tx1"/>
                </a:solidFill>
              </a:rPr>
              <a:t>"Невельский городской округ</a:t>
            </a:r>
            <a:r>
              <a:rPr lang="ru-RU" dirty="0" smtClean="0">
                <a:solidFill>
                  <a:schemeClr val="tx1"/>
                </a:solidFill>
              </a:rPr>
              <a:t>"</a:t>
            </a:r>
          </a:p>
        </p:txBody>
      </p:sp>
      <p:sp>
        <p:nvSpPr>
          <p:cNvPr id="3" name="Горизонтальный свиток 2"/>
          <p:cNvSpPr/>
          <p:nvPr/>
        </p:nvSpPr>
        <p:spPr>
          <a:xfrm>
            <a:off x="251520" y="764704"/>
            <a:ext cx="8640960" cy="817248"/>
          </a:xfrm>
          <a:prstGeom prst="horizontalScroll">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sz="1400" dirty="0" smtClean="0">
                <a:latin typeface="Times New Roman" panose="02020603050405020304" pitchFamily="18" charset="0"/>
                <a:cs typeface="Times New Roman" panose="02020603050405020304" pitchFamily="18" charset="0"/>
              </a:rPr>
              <a:t>Цель: Создание </a:t>
            </a:r>
            <a:r>
              <a:rPr lang="ru-RU" sz="1400" dirty="0">
                <a:latin typeface="Times New Roman" panose="02020603050405020304" pitchFamily="18" charset="0"/>
                <a:cs typeface="Times New Roman" panose="02020603050405020304" pitchFamily="18" charset="0"/>
              </a:rPr>
              <a:t>оптимальных условий для получения доступного и качественного образования гражданами Невельского района в соответствии с меняющимися запросами населения.</a:t>
            </a:r>
          </a:p>
        </p:txBody>
      </p:sp>
      <p:sp>
        <p:nvSpPr>
          <p:cNvPr id="4" name="Прямоугольник 3"/>
          <p:cNvSpPr/>
          <p:nvPr/>
        </p:nvSpPr>
        <p:spPr>
          <a:xfrm>
            <a:off x="179512" y="3879046"/>
            <a:ext cx="8784976" cy="2862322"/>
          </a:xfrm>
          <a:prstGeom prst="rect">
            <a:avLst/>
          </a:prstGeom>
        </p:spPr>
        <p:txBody>
          <a:bodyPr wrap="square">
            <a:spAutoFit/>
          </a:bodyPr>
          <a:lstStyle/>
          <a:p>
            <a:pPr algn="just"/>
            <a:r>
              <a:rPr lang="ru-RU" sz="1200" dirty="0"/>
              <a:t>Задачи, определенные муниципальной программой на </a:t>
            </a:r>
            <a:r>
              <a:rPr lang="ru-RU" sz="1200" dirty="0" smtClean="0"/>
              <a:t>2019 </a:t>
            </a:r>
            <a:r>
              <a:rPr lang="ru-RU" sz="1200" dirty="0"/>
              <a:t>год, выполнены: </a:t>
            </a:r>
          </a:p>
          <a:p>
            <a:pPr algn="just"/>
            <a:r>
              <a:rPr lang="ru-RU" sz="1200" dirty="0"/>
              <a:t>- обеспечен 100%   охват детей услугами дошкольного образования в возрасте от 2   до 7 лет (от потребности);  </a:t>
            </a:r>
          </a:p>
          <a:p>
            <a:pPr algn="just"/>
            <a:r>
              <a:rPr lang="ru-RU" sz="1200" dirty="0"/>
              <a:t>- с</a:t>
            </a:r>
            <a:r>
              <a:rPr lang="de-DE" sz="1200" dirty="0"/>
              <a:t>реднемесячная заработная плата педагогических работников образовательных </a:t>
            </a:r>
            <a:r>
              <a:rPr lang="de-DE" sz="1200" dirty="0" smtClean="0"/>
              <a:t>учреждений выросла </a:t>
            </a:r>
            <a:r>
              <a:rPr lang="de-DE" sz="1200" dirty="0"/>
              <a:t>на 28,3 </a:t>
            </a:r>
            <a:r>
              <a:rPr lang="de-DE" sz="1200" dirty="0" smtClean="0"/>
              <a:t>%</a:t>
            </a:r>
            <a:r>
              <a:rPr lang="ru-RU" sz="1200" dirty="0" smtClean="0"/>
              <a:t>;</a:t>
            </a:r>
            <a:endParaRPr lang="ru-RU" sz="1200" dirty="0"/>
          </a:p>
          <a:p>
            <a:pPr algn="just"/>
            <a:r>
              <a:rPr lang="ru-RU" sz="1200" dirty="0"/>
              <a:t>- проведен частичный  капитальный ремонт МБДОУ «Детский сад №2 «Журавушка» г. Невельска (замена силового электрооборудования), благоустройство территории МБДОУ «Детский сад № 2 «Рябинка» с. Горнозаводска;</a:t>
            </a:r>
          </a:p>
          <a:p>
            <a:pPr algn="just"/>
            <a:r>
              <a:rPr lang="ru-RU" sz="1200" dirty="0"/>
              <a:t>-  в рамках капитального ремонта МБОУ «СОШ № 2» г. Невельска выполнены работы по ремонту спортивного зала, ремонту помещений на первом этаже школы, начаты работы по ремонту фасада;</a:t>
            </a:r>
          </a:p>
          <a:p>
            <a:pPr algn="just"/>
            <a:r>
              <a:rPr lang="ru-RU" sz="1200" dirty="0" smtClean="0"/>
              <a:t>- </a:t>
            </a:r>
            <a:r>
              <a:rPr lang="ru-RU" sz="1200" dirty="0"/>
              <a:t>проведены работы по адаптации МБОУ «СОШ № 2» г. Невельска </a:t>
            </a:r>
            <a:r>
              <a:rPr lang="ru-RU" sz="1200" dirty="0" smtClean="0"/>
              <a:t>для маломобильных групп граждан ;</a:t>
            </a:r>
            <a:endParaRPr lang="ru-RU" sz="1200" dirty="0"/>
          </a:p>
          <a:p>
            <a:pPr algn="just"/>
            <a:r>
              <a:rPr lang="ru-RU" sz="1200" dirty="0"/>
              <a:t>- установка системы контроля управления доступом (СКУД) в МБОУ «СОШ </a:t>
            </a:r>
            <a:r>
              <a:rPr lang="ru-RU" sz="1200" dirty="0" smtClean="0"/>
              <a:t>с</a:t>
            </a:r>
            <a:r>
              <a:rPr lang="ru-RU" sz="1200" dirty="0"/>
              <a:t>. Шебунино» и  МБДОУ «Детский сад № 2 «Рябинка» с. Горнозаводска;</a:t>
            </a:r>
          </a:p>
          <a:p>
            <a:pPr algn="just"/>
            <a:r>
              <a:rPr lang="ru-RU" sz="1200" dirty="0" smtClean="0"/>
              <a:t>- </a:t>
            </a:r>
            <a:r>
              <a:rPr lang="ru-RU" sz="1200" dirty="0"/>
              <a:t>реализуются образовательные программы с применением электронного обучения и дистанционных образовательных технологий для:</a:t>
            </a:r>
          </a:p>
          <a:p>
            <a:pPr algn="just"/>
            <a:r>
              <a:rPr lang="ru-RU" sz="1200" dirty="0"/>
              <a:t>- детей-инвалидов, обучающихся на дому  (100% от потребности);</a:t>
            </a:r>
          </a:p>
          <a:p>
            <a:pPr algn="just"/>
            <a:r>
              <a:rPr lang="ru-RU" sz="1200" dirty="0"/>
              <a:t>- обеспечено оснащение специализированным учебным, учебно-наглядным и учебно-производственным оборудованием  образовательных </a:t>
            </a:r>
            <a:r>
              <a:rPr lang="ru-RU" sz="1200" dirty="0" smtClean="0"/>
              <a:t>учреждений</a:t>
            </a:r>
            <a:r>
              <a:rPr lang="ru-RU" sz="1200" dirty="0"/>
              <a:t>.</a:t>
            </a:r>
          </a:p>
        </p:txBody>
      </p:sp>
      <p:graphicFrame>
        <p:nvGraphicFramePr>
          <p:cNvPr id="7" name="Диаграмма 6"/>
          <p:cNvGraphicFramePr/>
          <p:nvPr>
            <p:extLst>
              <p:ext uri="{D42A27DB-BD31-4B8C-83A1-F6EECF244321}">
                <p14:modId xmlns:p14="http://schemas.microsoft.com/office/powerpoint/2010/main" val="489045586"/>
              </p:ext>
            </p:extLst>
          </p:nvPr>
        </p:nvGraphicFramePr>
        <p:xfrm>
          <a:off x="395536" y="1412776"/>
          <a:ext cx="3744416" cy="248255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4" name="Схема 13"/>
          <p:cNvGraphicFramePr/>
          <p:nvPr>
            <p:extLst>
              <p:ext uri="{D42A27DB-BD31-4B8C-83A1-F6EECF244321}">
                <p14:modId xmlns:p14="http://schemas.microsoft.com/office/powerpoint/2010/main" val="4208639880"/>
              </p:ext>
            </p:extLst>
          </p:nvPr>
        </p:nvGraphicFramePr>
        <p:xfrm>
          <a:off x="4545371" y="1519358"/>
          <a:ext cx="3843053" cy="23416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Номер слайда 5"/>
          <p:cNvSpPr>
            <a:spLocks noGrp="1"/>
          </p:cNvSpPr>
          <p:nvPr>
            <p:ph type="sldNum" sz="quarter" idx="12"/>
          </p:nvPr>
        </p:nvSpPr>
        <p:spPr/>
        <p:txBody>
          <a:bodyPr/>
          <a:lstStyle/>
          <a:p>
            <a:fld id="{B19B0651-EE4F-4900-A07F-96A6BFA9D0F0}" type="slidenum">
              <a:rPr lang="ru-RU" smtClean="0"/>
              <a:t>36</a:t>
            </a:fld>
            <a:endParaRPr lang="ru-RU" dirty="0"/>
          </a:p>
        </p:txBody>
      </p:sp>
    </p:spTree>
    <p:extLst>
      <p:ext uri="{BB962C8B-B14F-4D97-AF65-F5344CB8AC3E}">
        <p14:creationId xmlns:p14="http://schemas.microsoft.com/office/powerpoint/2010/main" val="130611560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116632"/>
            <a:ext cx="8352928" cy="646331"/>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smtClean="0">
                <a:solidFill>
                  <a:schemeClr val="tx1"/>
                </a:solidFill>
              </a:rPr>
              <a:t> </a:t>
            </a:r>
            <a:r>
              <a:rPr lang="ru-RU" dirty="0">
                <a:solidFill>
                  <a:schemeClr val="tx1"/>
                </a:solidFill>
              </a:rPr>
              <a:t>Муниципальная программа "Развитие образования в муниципальном </a:t>
            </a:r>
            <a:endParaRPr lang="ru-RU" dirty="0" smtClean="0">
              <a:solidFill>
                <a:schemeClr val="tx1"/>
              </a:solidFill>
            </a:endParaRPr>
          </a:p>
          <a:p>
            <a:pPr algn="ctr"/>
            <a:r>
              <a:rPr lang="ru-RU" dirty="0" smtClean="0">
                <a:solidFill>
                  <a:schemeClr val="tx1"/>
                </a:solidFill>
              </a:rPr>
              <a:t>образовании </a:t>
            </a:r>
            <a:r>
              <a:rPr lang="ru-RU" dirty="0">
                <a:solidFill>
                  <a:schemeClr val="tx1"/>
                </a:solidFill>
              </a:rPr>
              <a:t>"Невельский городской округ</a:t>
            </a:r>
            <a:r>
              <a:rPr lang="ru-RU" dirty="0" smtClean="0">
                <a:solidFill>
                  <a:schemeClr val="tx1"/>
                </a:solidFill>
              </a:rPr>
              <a:t>"</a:t>
            </a:r>
          </a:p>
        </p:txBody>
      </p:sp>
      <p:sp>
        <p:nvSpPr>
          <p:cNvPr id="3" name="Прямоугольник 2"/>
          <p:cNvSpPr/>
          <p:nvPr/>
        </p:nvSpPr>
        <p:spPr>
          <a:xfrm>
            <a:off x="323528" y="836712"/>
            <a:ext cx="5889259" cy="307777"/>
          </a:xfrm>
          <a:prstGeom prst="rect">
            <a:avLst/>
          </a:prstGeom>
        </p:spPr>
        <p:txBody>
          <a:bodyPr wrap="square">
            <a:spAutoFit/>
          </a:bodyPr>
          <a:lstStyle/>
          <a:p>
            <a:r>
              <a:rPr lang="ru-RU" sz="1400" b="1" dirty="0" smtClean="0">
                <a:latin typeface="Times New Roman" panose="02020603050405020304" pitchFamily="18" charset="0"/>
                <a:cs typeface="Times New Roman" panose="02020603050405020304" pitchFamily="18" charset="0"/>
              </a:rPr>
              <a:t>Расходы в 2019 году направленные на развитие системы образования:</a:t>
            </a:r>
          </a:p>
        </p:txBody>
      </p:sp>
      <p:graphicFrame>
        <p:nvGraphicFramePr>
          <p:cNvPr id="5" name="Схема 4"/>
          <p:cNvGraphicFramePr/>
          <p:nvPr>
            <p:extLst>
              <p:ext uri="{D42A27DB-BD31-4B8C-83A1-F6EECF244321}">
                <p14:modId xmlns:p14="http://schemas.microsoft.com/office/powerpoint/2010/main" val="2852210874"/>
              </p:ext>
            </p:extLst>
          </p:nvPr>
        </p:nvGraphicFramePr>
        <p:xfrm>
          <a:off x="318397" y="1196752"/>
          <a:ext cx="8430067" cy="542007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Номер слайда 5"/>
          <p:cNvSpPr>
            <a:spLocks noGrp="1"/>
          </p:cNvSpPr>
          <p:nvPr>
            <p:ph type="sldNum" sz="quarter" idx="12"/>
          </p:nvPr>
        </p:nvSpPr>
        <p:spPr/>
        <p:txBody>
          <a:bodyPr/>
          <a:lstStyle/>
          <a:p>
            <a:fld id="{B19B0651-EE4F-4900-A07F-96A6BFA9D0F0}" type="slidenum">
              <a:rPr lang="ru-RU" smtClean="0"/>
              <a:t>37</a:t>
            </a:fld>
            <a:endParaRPr lang="ru-RU"/>
          </a:p>
        </p:txBody>
      </p:sp>
    </p:spTree>
    <p:extLst>
      <p:ext uri="{BB962C8B-B14F-4D97-AF65-F5344CB8AC3E}">
        <p14:creationId xmlns:p14="http://schemas.microsoft.com/office/powerpoint/2010/main" val="153012574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Схема 2"/>
          <p:cNvGraphicFramePr/>
          <p:nvPr>
            <p:extLst>
              <p:ext uri="{D42A27DB-BD31-4B8C-83A1-F6EECF244321}">
                <p14:modId xmlns:p14="http://schemas.microsoft.com/office/powerpoint/2010/main" val="4226337519"/>
              </p:ext>
            </p:extLst>
          </p:nvPr>
        </p:nvGraphicFramePr>
        <p:xfrm>
          <a:off x="750445" y="1340768"/>
          <a:ext cx="7854003" cy="50405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Прямоугольник 3"/>
          <p:cNvSpPr/>
          <p:nvPr/>
        </p:nvSpPr>
        <p:spPr>
          <a:xfrm>
            <a:off x="1851093" y="980728"/>
            <a:ext cx="5889259" cy="307777"/>
          </a:xfrm>
          <a:prstGeom prst="rect">
            <a:avLst/>
          </a:prstGeom>
        </p:spPr>
        <p:txBody>
          <a:bodyPr wrap="square">
            <a:spAutoFit/>
          </a:bodyPr>
          <a:lstStyle/>
          <a:p>
            <a:r>
              <a:rPr lang="ru-RU" sz="1400" b="1" dirty="0" smtClean="0">
                <a:latin typeface="Times New Roman" panose="02020603050405020304" pitchFamily="18" charset="0"/>
                <a:cs typeface="Times New Roman" panose="02020603050405020304" pitchFamily="18" charset="0"/>
              </a:rPr>
              <a:t>Социальная поддержка работников учреждений образования:</a:t>
            </a:r>
          </a:p>
        </p:txBody>
      </p:sp>
      <p:sp>
        <p:nvSpPr>
          <p:cNvPr id="5" name="TextBox 4"/>
          <p:cNvSpPr txBox="1"/>
          <p:nvPr/>
        </p:nvSpPr>
        <p:spPr>
          <a:xfrm>
            <a:off x="323528" y="116632"/>
            <a:ext cx="8424936" cy="646331"/>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smtClean="0">
                <a:solidFill>
                  <a:schemeClr val="tx1"/>
                </a:solidFill>
              </a:rPr>
              <a:t> </a:t>
            </a:r>
            <a:r>
              <a:rPr lang="ru-RU" dirty="0">
                <a:solidFill>
                  <a:schemeClr val="tx1"/>
                </a:solidFill>
              </a:rPr>
              <a:t>Муниципальная программа "Развитие образования в муниципальном </a:t>
            </a:r>
            <a:endParaRPr lang="ru-RU" dirty="0" smtClean="0">
              <a:solidFill>
                <a:schemeClr val="tx1"/>
              </a:solidFill>
            </a:endParaRPr>
          </a:p>
          <a:p>
            <a:pPr algn="ctr"/>
            <a:r>
              <a:rPr lang="ru-RU" dirty="0" smtClean="0">
                <a:solidFill>
                  <a:schemeClr val="tx1"/>
                </a:solidFill>
              </a:rPr>
              <a:t>образовании </a:t>
            </a:r>
            <a:r>
              <a:rPr lang="ru-RU" dirty="0">
                <a:solidFill>
                  <a:schemeClr val="tx1"/>
                </a:solidFill>
              </a:rPr>
              <a:t>"Невельский городской округ</a:t>
            </a:r>
            <a:r>
              <a:rPr lang="ru-RU" dirty="0" smtClean="0">
                <a:solidFill>
                  <a:schemeClr val="tx1"/>
                </a:solidFill>
              </a:rPr>
              <a:t>"</a:t>
            </a:r>
          </a:p>
        </p:txBody>
      </p:sp>
      <p:sp>
        <p:nvSpPr>
          <p:cNvPr id="6" name="Номер слайда 5"/>
          <p:cNvSpPr>
            <a:spLocks noGrp="1"/>
          </p:cNvSpPr>
          <p:nvPr>
            <p:ph type="sldNum" sz="quarter" idx="12"/>
          </p:nvPr>
        </p:nvSpPr>
        <p:spPr/>
        <p:txBody>
          <a:bodyPr/>
          <a:lstStyle/>
          <a:p>
            <a:fld id="{B19B0651-EE4F-4900-A07F-96A6BFA9D0F0}" type="slidenum">
              <a:rPr lang="ru-RU" smtClean="0"/>
              <a:t>38</a:t>
            </a:fld>
            <a:endParaRPr lang="ru-RU"/>
          </a:p>
        </p:txBody>
      </p:sp>
    </p:spTree>
    <p:extLst>
      <p:ext uri="{BB962C8B-B14F-4D97-AF65-F5344CB8AC3E}">
        <p14:creationId xmlns:p14="http://schemas.microsoft.com/office/powerpoint/2010/main" val="387809878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20" y="116632"/>
            <a:ext cx="8424936" cy="646331"/>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smtClean="0">
                <a:solidFill>
                  <a:schemeClr val="tx1"/>
                </a:solidFill>
              </a:rPr>
              <a:t> </a:t>
            </a:r>
            <a:r>
              <a:rPr lang="ru-RU" dirty="0">
                <a:solidFill>
                  <a:schemeClr val="tx1"/>
                </a:solidFill>
              </a:rPr>
              <a:t>Муниципальная программа "Развитие образования в муниципальном </a:t>
            </a:r>
            <a:endParaRPr lang="ru-RU" dirty="0" smtClean="0">
              <a:solidFill>
                <a:schemeClr val="tx1"/>
              </a:solidFill>
            </a:endParaRPr>
          </a:p>
          <a:p>
            <a:pPr algn="ctr"/>
            <a:r>
              <a:rPr lang="ru-RU" dirty="0" smtClean="0">
                <a:solidFill>
                  <a:schemeClr val="tx1"/>
                </a:solidFill>
              </a:rPr>
              <a:t>образовании </a:t>
            </a:r>
            <a:r>
              <a:rPr lang="ru-RU" dirty="0">
                <a:solidFill>
                  <a:schemeClr val="tx1"/>
                </a:solidFill>
              </a:rPr>
              <a:t>"Невельский городской округ</a:t>
            </a:r>
            <a:r>
              <a:rPr lang="ru-RU" dirty="0" smtClean="0">
                <a:solidFill>
                  <a:schemeClr val="tx1"/>
                </a:solidFill>
              </a:rPr>
              <a:t>"</a:t>
            </a:r>
          </a:p>
        </p:txBody>
      </p:sp>
      <p:graphicFrame>
        <p:nvGraphicFramePr>
          <p:cNvPr id="2" name="Схема 1"/>
          <p:cNvGraphicFramePr/>
          <p:nvPr>
            <p:extLst>
              <p:ext uri="{D42A27DB-BD31-4B8C-83A1-F6EECF244321}">
                <p14:modId xmlns:p14="http://schemas.microsoft.com/office/powerpoint/2010/main" val="2010276538"/>
              </p:ext>
            </p:extLst>
          </p:nvPr>
        </p:nvGraphicFramePr>
        <p:xfrm>
          <a:off x="755576" y="1556792"/>
          <a:ext cx="7632848" cy="48403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p:cNvSpPr txBox="1"/>
          <p:nvPr/>
        </p:nvSpPr>
        <p:spPr>
          <a:xfrm>
            <a:off x="1979712" y="1052736"/>
            <a:ext cx="4639540" cy="307777"/>
          </a:xfrm>
          <a:prstGeom prst="rect">
            <a:avLst/>
          </a:prstGeom>
          <a:noFill/>
        </p:spPr>
        <p:txBody>
          <a:bodyPr wrap="none" rtlCol="0">
            <a:spAutoFit/>
          </a:bodyPr>
          <a:lstStyle/>
          <a:p>
            <a:r>
              <a:rPr lang="ru-RU" sz="1400" b="1" dirty="0" smtClean="0">
                <a:latin typeface="Times New Roman" panose="02020603050405020304" pitchFamily="18" charset="0"/>
                <a:cs typeface="Times New Roman" panose="02020603050405020304" pitchFamily="18" charset="0"/>
              </a:rPr>
              <a:t>Размер стоимости питания на 1 обучающегося в месяц</a:t>
            </a:r>
            <a:endParaRPr lang="ru-RU" sz="1400" b="1" dirty="0">
              <a:latin typeface="Times New Roman" panose="02020603050405020304" pitchFamily="18" charset="0"/>
              <a:cs typeface="Times New Roman" panose="02020603050405020304" pitchFamily="18" charset="0"/>
            </a:endParaRPr>
          </a:p>
        </p:txBody>
      </p:sp>
      <p:sp>
        <p:nvSpPr>
          <p:cNvPr id="6" name="Номер слайда 5"/>
          <p:cNvSpPr>
            <a:spLocks noGrp="1"/>
          </p:cNvSpPr>
          <p:nvPr>
            <p:ph type="sldNum" sz="quarter" idx="12"/>
          </p:nvPr>
        </p:nvSpPr>
        <p:spPr/>
        <p:txBody>
          <a:bodyPr/>
          <a:lstStyle/>
          <a:p>
            <a:fld id="{B19B0651-EE4F-4900-A07F-96A6BFA9D0F0}" type="slidenum">
              <a:rPr lang="ru-RU" smtClean="0"/>
              <a:t>39</a:t>
            </a:fld>
            <a:endParaRPr lang="ru-RU"/>
          </a:p>
        </p:txBody>
      </p:sp>
    </p:spTree>
    <p:extLst>
      <p:ext uri="{BB962C8B-B14F-4D97-AF65-F5344CB8AC3E}">
        <p14:creationId xmlns:p14="http://schemas.microsoft.com/office/powerpoint/2010/main" val="38683902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43608" y="116632"/>
            <a:ext cx="7992888" cy="338554"/>
          </a:xfrm>
          <a:prstGeom prst="rect">
            <a:avLst/>
          </a:prstGeom>
        </p:spPr>
        <p:txBody>
          <a:bodyPr wrap="square">
            <a:spAutoFit/>
          </a:bodyPr>
          <a:lstStyle/>
          <a:p>
            <a:pPr algn="ctr"/>
            <a:r>
              <a:rPr lang="ru-RU" sz="1600" b="1" dirty="0">
                <a:latin typeface="Times New Roman" panose="02020603050405020304" pitchFamily="18" charset="0"/>
                <a:cs typeface="Times New Roman" panose="02020603050405020304" pitchFamily="18" charset="0"/>
              </a:rPr>
              <a:t>Основные показатели социально-экономического развития за </a:t>
            </a:r>
            <a:r>
              <a:rPr lang="ru-RU" sz="1600" b="1" dirty="0" smtClean="0">
                <a:latin typeface="Times New Roman" panose="02020603050405020304" pitchFamily="18" charset="0"/>
                <a:cs typeface="Times New Roman" panose="02020603050405020304" pitchFamily="18" charset="0"/>
              </a:rPr>
              <a:t>2019 год</a:t>
            </a:r>
            <a:endParaRPr lang="ru-RU" sz="1700" dirty="0">
              <a:latin typeface="Times New Roman" panose="02020603050405020304" pitchFamily="18" charset="0"/>
              <a:cs typeface="Times New Roman" panose="02020603050405020304" pitchFamily="18" charset="0"/>
            </a:endParaRPr>
          </a:p>
        </p:txBody>
      </p:sp>
      <p:sp>
        <p:nvSpPr>
          <p:cNvPr id="3" name="Заголовок 1"/>
          <p:cNvSpPr txBox="1">
            <a:spLocks/>
          </p:cNvSpPr>
          <p:nvPr/>
        </p:nvSpPr>
        <p:spPr>
          <a:xfrm>
            <a:off x="793989" y="620688"/>
            <a:ext cx="8229600" cy="360040"/>
          </a:xfrm>
          <a:prstGeom prst="rect">
            <a:avLst/>
          </a:prstGeom>
        </p:spPr>
        <p:txBody>
          <a:bodyPr>
            <a:noAutofit/>
          </a:bodyPr>
          <a:lst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pPr algn="ctr"/>
            <a:r>
              <a:rPr lang="ru-RU" sz="1400" b="1" i="1" dirty="0" smtClean="0">
                <a:ln w="1905"/>
                <a:solidFill>
                  <a:schemeClr val="tx1"/>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Численность постоянного населения Невельского городского округа за 2017-2019 годы (человек)</a:t>
            </a:r>
            <a:endParaRPr lang="ru-RU" sz="1400" b="1" dirty="0">
              <a:ln w="1905"/>
              <a:solidFill>
                <a:schemeClr val="tx1"/>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endParaRPr>
          </a:p>
        </p:txBody>
      </p:sp>
      <p:graphicFrame>
        <p:nvGraphicFramePr>
          <p:cNvPr id="4" name="Object 1"/>
          <p:cNvGraphicFramePr>
            <a:graphicFrameLocks/>
          </p:cNvGraphicFramePr>
          <p:nvPr>
            <p:extLst>
              <p:ext uri="{D42A27DB-BD31-4B8C-83A1-F6EECF244321}">
                <p14:modId xmlns:p14="http://schemas.microsoft.com/office/powerpoint/2010/main" val="3390916184"/>
              </p:ext>
            </p:extLst>
          </p:nvPr>
        </p:nvGraphicFramePr>
        <p:xfrm>
          <a:off x="467544" y="1014429"/>
          <a:ext cx="5472608" cy="3664368"/>
        </p:xfrm>
        <a:graphic>
          <a:graphicData uri="http://schemas.openxmlformats.org/drawingml/2006/chart">
            <c:chart xmlns:c="http://schemas.openxmlformats.org/drawingml/2006/chart" xmlns:r="http://schemas.openxmlformats.org/officeDocument/2006/relationships" r:id="rId2"/>
          </a:graphicData>
        </a:graphic>
      </p:graphicFrame>
      <p:sp>
        <p:nvSpPr>
          <p:cNvPr id="5" name="Прямоугольник 4"/>
          <p:cNvSpPr/>
          <p:nvPr/>
        </p:nvSpPr>
        <p:spPr>
          <a:xfrm>
            <a:off x="6012160" y="1196752"/>
            <a:ext cx="2736304" cy="2893100"/>
          </a:xfrm>
          <a:prstGeom prst="rect">
            <a:avLst/>
          </a:prstGeom>
        </p:spPr>
        <p:txBody>
          <a:bodyPr wrap="square">
            <a:spAutoFit/>
          </a:bodyPr>
          <a:lstStyle/>
          <a:p>
            <a:pPr algn="just"/>
            <a:r>
              <a:rPr lang="ru-RU" sz="1400" dirty="0"/>
              <a:t>Оценка численности постоянного населения муниципального образования «Невельский городской округ» по состоянию на начало 2020 по оперативным данным составила 14 882 человек, городского населения – 9888 человек, сельского – 4994 человек. Удельный вес населения городского округа в общей численности населения области – 3,2%.</a:t>
            </a:r>
            <a:endParaRPr lang="ru-RU" sz="1400" dirty="0">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23528" y="4653136"/>
            <a:ext cx="8640960" cy="2031325"/>
          </a:xfrm>
          <a:prstGeom prst="rect">
            <a:avLst/>
          </a:prstGeom>
        </p:spPr>
        <p:txBody>
          <a:bodyPr wrap="square">
            <a:spAutoFit/>
          </a:bodyPr>
          <a:lstStyle/>
          <a:p>
            <a:pPr algn="just"/>
            <a:r>
              <a:rPr lang="ru-RU" sz="1400" dirty="0"/>
              <a:t>В 2019 году зафиксировано снижение рождаемости (163 родившихся против 176 в 2018 году), так же снизилось число умерших и составило 249 человек против 299 человек в 2018 году. Смертность превысила рождаемость на 65%.</a:t>
            </a:r>
          </a:p>
          <a:p>
            <a:pPr algn="just"/>
            <a:r>
              <a:rPr lang="ru-RU" sz="1400" dirty="0"/>
              <a:t>Естественная убыль населения в 2019 году составила 86 человек и снизилась на 26% к уровню 2018 года.</a:t>
            </a:r>
          </a:p>
          <a:p>
            <a:pPr algn="just"/>
            <a:r>
              <a:rPr lang="ru-RU" sz="1400" dirty="0" smtClean="0"/>
              <a:t>В </a:t>
            </a:r>
            <a:r>
              <a:rPr lang="ru-RU" sz="1400" dirty="0"/>
              <a:t>сравнении с аналогичным периодом прошлого года снизилось как число граждан прибывших в городской округ, так и число выбывших граждан. Так за пределы района в 2019 году выехало 578 человека (в 2018 году – 733 человек), прибыло 448 человек (в 2018 году – 520 человек). </a:t>
            </a:r>
          </a:p>
          <a:p>
            <a:pPr algn="just"/>
            <a:r>
              <a:rPr lang="ru-RU" sz="1400" dirty="0"/>
              <a:t>Миграционный отток в 2019 году составил 130 человек и снизился на 38% к аналогичному периоду прошлого года (в 2018 году – 213 человек).</a:t>
            </a:r>
          </a:p>
        </p:txBody>
      </p:sp>
      <p:sp>
        <p:nvSpPr>
          <p:cNvPr id="8" name="Номер слайда 7"/>
          <p:cNvSpPr>
            <a:spLocks noGrp="1"/>
          </p:cNvSpPr>
          <p:nvPr>
            <p:ph type="sldNum" sz="quarter" idx="12"/>
          </p:nvPr>
        </p:nvSpPr>
        <p:spPr/>
        <p:txBody>
          <a:bodyPr/>
          <a:lstStyle/>
          <a:p>
            <a:fld id="{B19B0651-EE4F-4900-A07F-96A6BFA9D0F0}" type="slidenum">
              <a:rPr lang="ru-RU" smtClean="0"/>
              <a:t>4</a:t>
            </a:fld>
            <a:endParaRPr lang="ru-RU"/>
          </a:p>
        </p:txBody>
      </p:sp>
    </p:spTree>
    <p:extLst>
      <p:ext uri="{BB962C8B-B14F-4D97-AF65-F5344CB8AC3E}">
        <p14:creationId xmlns:p14="http://schemas.microsoft.com/office/powerpoint/2010/main" val="3163272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Horizontal)">
                                      <p:cBhvr>
                                        <p:cTn id="7" dur="750"/>
                                        <p:tgtEl>
                                          <p:spTgt spid="3"/>
                                        </p:tgtEl>
                                      </p:cBhvr>
                                    </p:animEffect>
                                  </p:childTnLst>
                                </p:cTn>
                              </p:par>
                            </p:childTnLst>
                          </p:cTn>
                        </p:par>
                        <p:par>
                          <p:cTn id="8" fill="hold">
                            <p:stCondLst>
                              <p:cond delay="75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Graphic spid="4" grpId="0">
        <p:bldAsOne/>
      </p:bldGraphic>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116632"/>
            <a:ext cx="8148384" cy="646331"/>
          </a:xfrm>
          <a:prstGeom prst="rect">
            <a:avLst/>
          </a:prstGeom>
          <a:ln/>
        </p:spPr>
        <p:style>
          <a:lnRef idx="1">
            <a:schemeClr val="accent1"/>
          </a:lnRef>
          <a:fillRef idx="2">
            <a:schemeClr val="accent1"/>
          </a:fillRef>
          <a:effectRef idx="1">
            <a:schemeClr val="accent1"/>
          </a:effectRef>
          <a:fontRef idx="minor">
            <a:schemeClr val="dk1"/>
          </a:fontRef>
        </p:style>
        <p:txBody>
          <a:bodyPr wrap="none" rtlCol="0">
            <a:spAutoFit/>
          </a:bodyPr>
          <a:lstStyle/>
          <a:p>
            <a:pPr algn="ctr"/>
            <a:r>
              <a:rPr lang="ru-RU" dirty="0" smtClean="0">
                <a:solidFill>
                  <a:schemeClr val="tx1"/>
                </a:solidFill>
              </a:rPr>
              <a:t> </a:t>
            </a:r>
            <a:r>
              <a:rPr lang="ru-RU" dirty="0">
                <a:solidFill>
                  <a:schemeClr val="tx1"/>
                </a:solidFill>
              </a:rPr>
              <a:t>Муниципальная программа "Развитие образования в муниципальном </a:t>
            </a:r>
            <a:endParaRPr lang="ru-RU" dirty="0" smtClean="0">
              <a:solidFill>
                <a:schemeClr val="tx1"/>
              </a:solidFill>
            </a:endParaRPr>
          </a:p>
          <a:p>
            <a:pPr algn="ctr"/>
            <a:r>
              <a:rPr lang="ru-RU" dirty="0" smtClean="0">
                <a:solidFill>
                  <a:schemeClr val="tx1"/>
                </a:solidFill>
              </a:rPr>
              <a:t>образовании </a:t>
            </a:r>
            <a:r>
              <a:rPr lang="ru-RU" dirty="0">
                <a:solidFill>
                  <a:schemeClr val="tx1"/>
                </a:solidFill>
              </a:rPr>
              <a:t>"Невельский городской округ</a:t>
            </a:r>
            <a:r>
              <a:rPr lang="ru-RU" dirty="0" smtClean="0">
                <a:solidFill>
                  <a:schemeClr val="tx1"/>
                </a:solidFill>
              </a:rPr>
              <a:t>"</a:t>
            </a:r>
          </a:p>
        </p:txBody>
      </p:sp>
      <p:grpSp>
        <p:nvGrpSpPr>
          <p:cNvPr id="17" name="Группа 16"/>
          <p:cNvGrpSpPr/>
          <p:nvPr/>
        </p:nvGrpSpPr>
        <p:grpSpPr>
          <a:xfrm>
            <a:off x="827584" y="1052736"/>
            <a:ext cx="7596844" cy="1656184"/>
            <a:chOff x="1115616" y="1052736"/>
            <a:chExt cx="7596844" cy="1656184"/>
          </a:xfrm>
        </p:grpSpPr>
        <p:sp>
          <p:nvSpPr>
            <p:cNvPr id="3" name="Прямоугольник 2"/>
            <p:cNvSpPr/>
            <p:nvPr/>
          </p:nvSpPr>
          <p:spPr>
            <a:xfrm>
              <a:off x="1115616" y="1175201"/>
              <a:ext cx="1944216" cy="1296144"/>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ru-RU" sz="1400" dirty="0" smtClean="0">
                  <a:latin typeface="Times New Roman" panose="02020603050405020304" pitchFamily="18" charset="0"/>
                  <a:cs typeface="Times New Roman" panose="02020603050405020304" pitchFamily="18" charset="0"/>
                </a:rPr>
                <a:t>55 детей-сирот </a:t>
              </a:r>
              <a:r>
                <a:rPr lang="ru-RU" sz="1400" dirty="0">
                  <a:latin typeface="Times New Roman" panose="02020603050405020304" pitchFamily="18" charset="0"/>
                  <a:cs typeface="Times New Roman" panose="02020603050405020304" pitchFamily="18" charset="0"/>
                </a:rPr>
                <a:t>и детей, оставшихся без попечения родителей, </a:t>
              </a:r>
              <a:r>
                <a:rPr lang="ru-RU" sz="1400" dirty="0" smtClean="0">
                  <a:latin typeface="Times New Roman" panose="02020603050405020304" pitchFamily="18" charset="0"/>
                  <a:cs typeface="Times New Roman" panose="02020603050405020304" pitchFamily="18" charset="0"/>
                </a:rPr>
                <a:t>состояли </a:t>
              </a:r>
              <a:r>
                <a:rPr lang="ru-RU" sz="1400" dirty="0">
                  <a:latin typeface="Times New Roman" panose="02020603050405020304" pitchFamily="18" charset="0"/>
                  <a:cs typeface="Times New Roman" panose="02020603050405020304" pitchFamily="18" charset="0"/>
                </a:rPr>
                <a:t>на учете </a:t>
              </a:r>
              <a:r>
                <a:rPr lang="ru-RU" sz="1400" dirty="0" smtClean="0">
                  <a:latin typeface="Times New Roman" panose="02020603050405020304" pitchFamily="18" charset="0"/>
                  <a:cs typeface="Times New Roman" panose="02020603050405020304" pitchFamily="18" charset="0"/>
                </a:rPr>
                <a:t>по </a:t>
              </a:r>
              <a:r>
                <a:rPr lang="ru-RU" sz="1400" dirty="0">
                  <a:latin typeface="Times New Roman" panose="02020603050405020304" pitchFamily="18" charset="0"/>
                  <a:cs typeface="Times New Roman" panose="02020603050405020304" pitchFamily="18" charset="0"/>
                </a:rPr>
                <a:t>состоянию на </a:t>
              </a:r>
              <a:r>
                <a:rPr lang="ru-RU" sz="1400" dirty="0" smtClean="0">
                  <a:latin typeface="Times New Roman" panose="02020603050405020304" pitchFamily="18" charset="0"/>
                  <a:cs typeface="Times New Roman" panose="02020603050405020304" pitchFamily="18" charset="0"/>
                </a:rPr>
                <a:t>31.12.2019 года</a:t>
              </a:r>
              <a:endParaRPr lang="ru-RU" sz="1400" dirty="0">
                <a:latin typeface="Times New Roman" panose="02020603050405020304" pitchFamily="18" charset="0"/>
                <a:cs typeface="Times New Roman" panose="02020603050405020304" pitchFamily="18" charset="0"/>
              </a:endParaRPr>
            </a:p>
          </p:txBody>
        </p:sp>
        <p:grpSp>
          <p:nvGrpSpPr>
            <p:cNvPr id="16" name="Группа 15"/>
            <p:cNvGrpSpPr/>
            <p:nvPr/>
          </p:nvGrpSpPr>
          <p:grpSpPr>
            <a:xfrm>
              <a:off x="3059832" y="1052736"/>
              <a:ext cx="5652628" cy="1656184"/>
              <a:chOff x="3059832" y="1052736"/>
              <a:chExt cx="5652628" cy="1656184"/>
            </a:xfrm>
          </p:grpSpPr>
          <p:sp>
            <p:nvSpPr>
              <p:cNvPr id="7" name="Прямоугольник 6"/>
              <p:cNvSpPr/>
              <p:nvPr/>
            </p:nvSpPr>
            <p:spPr>
              <a:xfrm>
                <a:off x="5920916" y="1052736"/>
                <a:ext cx="2791544" cy="466658"/>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ru-RU" sz="1400" dirty="0" smtClean="0">
                    <a:latin typeface="Times New Roman" panose="02020603050405020304" pitchFamily="18" charset="0"/>
                    <a:cs typeface="Times New Roman" panose="02020603050405020304" pitchFamily="18" charset="0"/>
                  </a:rPr>
                  <a:t>2 направлены </a:t>
                </a:r>
                <a:r>
                  <a:rPr lang="ru-RU" sz="1400" dirty="0">
                    <a:latin typeface="Times New Roman" panose="02020603050405020304" pitchFamily="18" charset="0"/>
                    <a:cs typeface="Times New Roman" panose="02020603050405020304" pitchFamily="18" charset="0"/>
                  </a:rPr>
                  <a:t>«под надзор» в государственные </a:t>
                </a:r>
                <a:r>
                  <a:rPr lang="ru-RU" sz="1400" dirty="0" smtClean="0">
                    <a:latin typeface="Times New Roman" panose="02020603050405020304" pitchFamily="18" charset="0"/>
                    <a:cs typeface="Times New Roman" panose="02020603050405020304" pitchFamily="18" charset="0"/>
                  </a:rPr>
                  <a:t>учреждения</a:t>
                </a:r>
                <a:endParaRPr lang="ru-RU" sz="1400" dirty="0">
                  <a:latin typeface="Times New Roman" panose="02020603050405020304" pitchFamily="18" charset="0"/>
                  <a:cs typeface="Times New Roman" panose="02020603050405020304" pitchFamily="18" charset="0"/>
                </a:endParaRPr>
              </a:p>
            </p:txBody>
          </p:sp>
          <p:grpSp>
            <p:nvGrpSpPr>
              <p:cNvPr id="15" name="Группа 14"/>
              <p:cNvGrpSpPr/>
              <p:nvPr/>
            </p:nvGrpSpPr>
            <p:grpSpPr>
              <a:xfrm>
                <a:off x="3059832" y="1175201"/>
                <a:ext cx="5652627" cy="1533719"/>
                <a:chOff x="3059832" y="1175201"/>
                <a:chExt cx="5652627" cy="1533719"/>
              </a:xfrm>
            </p:grpSpPr>
            <p:sp>
              <p:nvSpPr>
                <p:cNvPr id="4" name="Прямоугольник 3"/>
                <p:cNvSpPr/>
                <p:nvPr/>
              </p:nvSpPr>
              <p:spPr>
                <a:xfrm>
                  <a:off x="3419872" y="1175201"/>
                  <a:ext cx="2160240" cy="1296144"/>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ru-RU" sz="1400" dirty="0" smtClean="0">
                      <a:latin typeface="Times New Roman" panose="02020603050405020304" pitchFamily="18" charset="0"/>
                      <a:cs typeface="Times New Roman" panose="02020603050405020304" pitchFamily="18" charset="0"/>
                    </a:rPr>
                    <a:t>В 2019 году на учет поставлено 10 детей, оставшихся без попечения родителей</a:t>
                  </a:r>
                  <a:endParaRPr lang="ru-RU" sz="1400" dirty="0">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5920914" y="2276872"/>
                  <a:ext cx="2791545" cy="432048"/>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ru-RU" sz="1400" dirty="0" smtClean="0">
                      <a:latin typeface="Times New Roman" panose="02020603050405020304" pitchFamily="18" charset="0"/>
                      <a:cs typeface="Times New Roman" panose="02020603050405020304" pitchFamily="18" charset="0"/>
                    </a:rPr>
                    <a:t>0 детей возвращен родителю</a:t>
                  </a:r>
                  <a:endParaRPr lang="ru-RU" sz="1400" dirty="0">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5920915" y="1628800"/>
                  <a:ext cx="2776071" cy="495672"/>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ru-RU" sz="1400" dirty="0">
                      <a:latin typeface="Times New Roman" panose="02020603050405020304" pitchFamily="18" charset="0"/>
                      <a:cs typeface="Times New Roman" panose="02020603050405020304" pitchFamily="18" charset="0"/>
                    </a:rPr>
                    <a:t>над </a:t>
                  </a:r>
                  <a:r>
                    <a:rPr lang="ru-RU" sz="1400" dirty="0" smtClean="0">
                      <a:latin typeface="Times New Roman" panose="02020603050405020304" pitchFamily="18" charset="0"/>
                      <a:cs typeface="Times New Roman" panose="02020603050405020304" pitchFamily="18" charset="0"/>
                    </a:rPr>
                    <a:t>8 установлена опека </a:t>
                  </a:r>
                  <a:r>
                    <a:rPr lang="ru-RU" sz="1400" dirty="0">
                      <a:latin typeface="Times New Roman" panose="02020603050405020304" pitchFamily="18" charset="0"/>
                      <a:cs typeface="Times New Roman" panose="02020603050405020304" pitchFamily="18" charset="0"/>
                    </a:rPr>
                    <a:t>на возмездной </a:t>
                  </a:r>
                  <a:r>
                    <a:rPr lang="ru-RU" sz="1400" dirty="0" smtClean="0">
                      <a:latin typeface="Times New Roman" panose="02020603050405020304" pitchFamily="18" charset="0"/>
                      <a:cs typeface="Times New Roman" panose="02020603050405020304" pitchFamily="18" charset="0"/>
                    </a:rPr>
                    <a:t>основе</a:t>
                  </a:r>
                  <a:endParaRPr lang="ru-RU" sz="1400" dirty="0">
                    <a:latin typeface="Times New Roman" panose="02020603050405020304" pitchFamily="18" charset="0"/>
                    <a:cs typeface="Times New Roman" panose="02020603050405020304" pitchFamily="18" charset="0"/>
                  </a:endParaRPr>
                </a:p>
              </p:txBody>
            </p:sp>
            <p:cxnSp>
              <p:nvCxnSpPr>
                <p:cNvPr id="9" name="Прямая со стрелкой 8"/>
                <p:cNvCxnSpPr>
                  <a:stCxn id="3" idx="3"/>
                  <a:endCxn id="4" idx="1"/>
                </p:cNvCxnSpPr>
                <p:nvPr/>
              </p:nvCxnSpPr>
              <p:spPr>
                <a:xfrm>
                  <a:off x="3059832" y="1823273"/>
                  <a:ext cx="360040" cy="0"/>
                </a:xfrm>
                <a:prstGeom prst="straightConnector1">
                  <a:avLst/>
                </a:prstGeom>
                <a:ln w="12700">
                  <a:tailEnd type="arrow"/>
                </a:ln>
              </p:spPr>
              <p:style>
                <a:lnRef idx="1">
                  <a:schemeClr val="accent3"/>
                </a:lnRef>
                <a:fillRef idx="0">
                  <a:schemeClr val="accent3"/>
                </a:fillRef>
                <a:effectRef idx="0">
                  <a:schemeClr val="accent3"/>
                </a:effectRef>
                <a:fontRef idx="minor">
                  <a:schemeClr val="tx1"/>
                </a:fontRef>
              </p:style>
            </p:cxnSp>
            <p:cxnSp>
              <p:nvCxnSpPr>
                <p:cNvPr id="10" name="Прямая со стрелкой 9"/>
                <p:cNvCxnSpPr/>
                <p:nvPr/>
              </p:nvCxnSpPr>
              <p:spPr>
                <a:xfrm>
                  <a:off x="5580112" y="1340768"/>
                  <a:ext cx="360040" cy="0"/>
                </a:xfrm>
                <a:prstGeom prst="straightConnector1">
                  <a:avLst/>
                </a:prstGeom>
                <a:ln w="12700">
                  <a:tailEnd type="arrow"/>
                </a:ln>
              </p:spPr>
              <p:style>
                <a:lnRef idx="1">
                  <a:schemeClr val="accent3"/>
                </a:lnRef>
                <a:fillRef idx="0">
                  <a:schemeClr val="accent3"/>
                </a:fillRef>
                <a:effectRef idx="0">
                  <a:schemeClr val="accent3"/>
                </a:effectRef>
                <a:fontRef idx="minor">
                  <a:schemeClr val="tx1"/>
                </a:fontRef>
              </p:style>
            </p:cxnSp>
            <p:cxnSp>
              <p:nvCxnSpPr>
                <p:cNvPr id="11" name="Прямая со стрелкой 10"/>
                <p:cNvCxnSpPr/>
                <p:nvPr/>
              </p:nvCxnSpPr>
              <p:spPr>
                <a:xfrm>
                  <a:off x="5560874" y="1876636"/>
                  <a:ext cx="360040" cy="0"/>
                </a:xfrm>
                <a:prstGeom prst="straightConnector1">
                  <a:avLst/>
                </a:prstGeom>
                <a:ln w="12700">
                  <a:tailEnd type="arrow"/>
                </a:ln>
              </p:spPr>
              <p:style>
                <a:lnRef idx="1">
                  <a:schemeClr val="accent3"/>
                </a:lnRef>
                <a:fillRef idx="0">
                  <a:schemeClr val="accent3"/>
                </a:fillRef>
                <a:effectRef idx="0">
                  <a:schemeClr val="accent3"/>
                </a:effectRef>
                <a:fontRef idx="minor">
                  <a:schemeClr val="tx1"/>
                </a:fontRef>
              </p:style>
            </p:cxnSp>
            <p:cxnSp>
              <p:nvCxnSpPr>
                <p:cNvPr id="12" name="Прямая со стрелкой 11"/>
                <p:cNvCxnSpPr/>
                <p:nvPr/>
              </p:nvCxnSpPr>
              <p:spPr>
                <a:xfrm>
                  <a:off x="5580112" y="2471345"/>
                  <a:ext cx="360040" cy="0"/>
                </a:xfrm>
                <a:prstGeom prst="straightConnector1">
                  <a:avLst/>
                </a:prstGeom>
                <a:ln w="12700">
                  <a:tailEnd type="arrow"/>
                </a:ln>
              </p:spPr>
              <p:style>
                <a:lnRef idx="1">
                  <a:schemeClr val="accent3"/>
                </a:lnRef>
                <a:fillRef idx="0">
                  <a:schemeClr val="accent3"/>
                </a:fillRef>
                <a:effectRef idx="0">
                  <a:schemeClr val="accent3"/>
                </a:effectRef>
                <a:fontRef idx="minor">
                  <a:schemeClr val="tx1"/>
                </a:fontRef>
              </p:style>
            </p:cxnSp>
          </p:grpSp>
        </p:grpSp>
      </p:grpSp>
      <p:sp>
        <p:nvSpPr>
          <p:cNvPr id="18" name="Прямоугольник 17"/>
          <p:cNvSpPr/>
          <p:nvPr/>
        </p:nvSpPr>
        <p:spPr>
          <a:xfrm>
            <a:off x="3347864" y="3140968"/>
            <a:ext cx="2592288" cy="1152128"/>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ru-RU" sz="1400" dirty="0" smtClean="0">
                <a:latin typeface="Times New Roman" panose="02020603050405020304" pitchFamily="18" charset="0"/>
                <a:cs typeface="Times New Roman" panose="02020603050405020304" pitchFamily="18" charset="0"/>
              </a:rPr>
              <a:t>40 приемных семей состояло на учете по состоянию на 31.12.2019</a:t>
            </a:r>
            <a:endParaRPr lang="ru-RU" sz="1400"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3347864" y="4941168"/>
            <a:ext cx="2592288" cy="1152128"/>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ru-RU" sz="1400" dirty="0" smtClean="0">
                <a:latin typeface="Times New Roman" panose="02020603050405020304" pitchFamily="18" charset="0"/>
                <a:cs typeface="Times New Roman" panose="02020603050405020304" pitchFamily="18" charset="0"/>
              </a:rPr>
              <a:t>воспитывается 54 детей</a:t>
            </a:r>
            <a:endParaRPr lang="ru-RU" sz="1400" dirty="0">
              <a:latin typeface="Times New Roman" panose="02020603050405020304" pitchFamily="18" charset="0"/>
              <a:cs typeface="Times New Roman" panose="02020603050405020304" pitchFamily="18" charset="0"/>
            </a:endParaRPr>
          </a:p>
        </p:txBody>
      </p:sp>
      <p:cxnSp>
        <p:nvCxnSpPr>
          <p:cNvPr id="22" name="Прямая со стрелкой 21"/>
          <p:cNvCxnSpPr>
            <a:stCxn id="18" idx="2"/>
          </p:cNvCxnSpPr>
          <p:nvPr/>
        </p:nvCxnSpPr>
        <p:spPr>
          <a:xfrm>
            <a:off x="4644008" y="4293096"/>
            <a:ext cx="0" cy="627773"/>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pic>
        <p:nvPicPr>
          <p:cNvPr id="26" name="Рисунок 25" descr="C:\Users\Валерий\Desktop\2.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7584" y="4941168"/>
            <a:ext cx="2070735" cy="1517650"/>
          </a:xfrm>
          <a:prstGeom prst="rect">
            <a:avLst/>
          </a:prstGeom>
          <a:noFill/>
          <a:ln>
            <a:noFill/>
          </a:ln>
        </p:spPr>
      </p:pic>
      <p:pic>
        <p:nvPicPr>
          <p:cNvPr id="27" name="Рисунок 26" descr="C:\Users\Валерий\Desktop\IMG-20161007-WA0011.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28184" y="3060575"/>
            <a:ext cx="2235195" cy="1517650"/>
          </a:xfrm>
          <a:prstGeom prst="rect">
            <a:avLst/>
          </a:prstGeom>
          <a:noFill/>
          <a:ln>
            <a:noFill/>
          </a:ln>
        </p:spPr>
      </p:pic>
      <p:pic>
        <p:nvPicPr>
          <p:cNvPr id="13" name="Рисунок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7584" y="2996952"/>
            <a:ext cx="2186782" cy="1641223"/>
          </a:xfrm>
          <a:prstGeom prst="rect">
            <a:avLst/>
          </a:prstGeom>
        </p:spPr>
      </p:pic>
      <p:pic>
        <p:nvPicPr>
          <p:cNvPr id="14" name="Рисунок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28184" y="4752177"/>
            <a:ext cx="2268251" cy="1814895"/>
          </a:xfrm>
          <a:prstGeom prst="rect">
            <a:avLst/>
          </a:prstGeom>
        </p:spPr>
      </p:pic>
      <p:sp>
        <p:nvSpPr>
          <p:cNvPr id="24" name="Номер слайда 23"/>
          <p:cNvSpPr>
            <a:spLocks noGrp="1"/>
          </p:cNvSpPr>
          <p:nvPr>
            <p:ph type="sldNum" sz="quarter" idx="12"/>
          </p:nvPr>
        </p:nvSpPr>
        <p:spPr>
          <a:xfrm>
            <a:off x="8274496" y="6356350"/>
            <a:ext cx="762000" cy="365125"/>
          </a:xfrm>
        </p:spPr>
        <p:txBody>
          <a:bodyPr/>
          <a:lstStyle/>
          <a:p>
            <a:fld id="{B19B0651-EE4F-4900-A07F-96A6BFA9D0F0}" type="slidenum">
              <a:rPr lang="ru-RU" smtClean="0"/>
              <a:t>40</a:t>
            </a:fld>
            <a:endParaRPr lang="ru-RU"/>
          </a:p>
        </p:txBody>
      </p:sp>
    </p:spTree>
    <p:extLst>
      <p:ext uri="{BB962C8B-B14F-4D97-AF65-F5344CB8AC3E}">
        <p14:creationId xmlns:p14="http://schemas.microsoft.com/office/powerpoint/2010/main" val="289383556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p:cNvGraphicFramePr/>
          <p:nvPr>
            <p:extLst>
              <p:ext uri="{D42A27DB-BD31-4B8C-83A1-F6EECF244321}">
                <p14:modId xmlns:p14="http://schemas.microsoft.com/office/powerpoint/2010/main" val="2090934983"/>
              </p:ext>
            </p:extLst>
          </p:nvPr>
        </p:nvGraphicFramePr>
        <p:xfrm>
          <a:off x="395536" y="1772816"/>
          <a:ext cx="8352928"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p:cNvSpPr txBox="1"/>
          <p:nvPr/>
        </p:nvSpPr>
        <p:spPr>
          <a:xfrm>
            <a:off x="251520" y="188640"/>
            <a:ext cx="8352928" cy="646331"/>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smtClean="0">
                <a:solidFill>
                  <a:schemeClr val="tx1"/>
                </a:solidFill>
              </a:rPr>
              <a:t> </a:t>
            </a:r>
            <a:r>
              <a:rPr lang="ru-RU" dirty="0">
                <a:solidFill>
                  <a:schemeClr val="tx1"/>
                </a:solidFill>
              </a:rPr>
              <a:t>Муниципальная программа "Развитие образования в муниципальном </a:t>
            </a:r>
            <a:endParaRPr lang="ru-RU" dirty="0" smtClean="0">
              <a:solidFill>
                <a:schemeClr val="tx1"/>
              </a:solidFill>
            </a:endParaRPr>
          </a:p>
          <a:p>
            <a:pPr algn="ctr"/>
            <a:r>
              <a:rPr lang="ru-RU" dirty="0" smtClean="0">
                <a:solidFill>
                  <a:schemeClr val="tx1"/>
                </a:solidFill>
              </a:rPr>
              <a:t>образовании </a:t>
            </a:r>
            <a:r>
              <a:rPr lang="ru-RU" dirty="0">
                <a:solidFill>
                  <a:schemeClr val="tx1"/>
                </a:solidFill>
              </a:rPr>
              <a:t>"Невельский городской округ</a:t>
            </a:r>
            <a:r>
              <a:rPr lang="ru-RU" dirty="0" smtClean="0">
                <a:solidFill>
                  <a:schemeClr val="tx1"/>
                </a:solidFill>
              </a:rPr>
              <a:t>"</a:t>
            </a:r>
          </a:p>
        </p:txBody>
      </p:sp>
      <p:sp>
        <p:nvSpPr>
          <p:cNvPr id="4" name="Прямоугольник 3"/>
          <p:cNvSpPr/>
          <p:nvPr/>
        </p:nvSpPr>
        <p:spPr>
          <a:xfrm>
            <a:off x="719104" y="1196752"/>
            <a:ext cx="7525304" cy="523220"/>
          </a:xfrm>
          <a:prstGeom prst="rect">
            <a:avLst/>
          </a:prstGeom>
        </p:spPr>
        <p:txBody>
          <a:bodyPr wrap="square">
            <a:spAutoFit/>
          </a:bodyPr>
          <a:lstStyle/>
          <a:p>
            <a:pPr algn="ctr"/>
            <a:r>
              <a:rPr lang="ru-RU" sz="1400" b="1" dirty="0" smtClean="0">
                <a:latin typeface="Times New Roman" panose="02020603050405020304" pitchFamily="18" charset="0"/>
                <a:cs typeface="Times New Roman" panose="02020603050405020304" pitchFamily="18" charset="0"/>
              </a:rPr>
              <a:t>Социальное обеспечение детей-сирот, детей, оставшихся без попечения родителей, детей находящихся под опекой, и выплаты опекунам, приемным родителям:</a:t>
            </a:r>
          </a:p>
        </p:txBody>
      </p:sp>
      <p:sp>
        <p:nvSpPr>
          <p:cNvPr id="6" name="Номер слайда 5"/>
          <p:cNvSpPr>
            <a:spLocks noGrp="1"/>
          </p:cNvSpPr>
          <p:nvPr>
            <p:ph type="sldNum" sz="quarter" idx="12"/>
          </p:nvPr>
        </p:nvSpPr>
        <p:spPr/>
        <p:txBody>
          <a:bodyPr/>
          <a:lstStyle/>
          <a:p>
            <a:fld id="{B19B0651-EE4F-4900-A07F-96A6BFA9D0F0}" type="slidenum">
              <a:rPr lang="ru-RU" smtClean="0"/>
              <a:t>41</a:t>
            </a:fld>
            <a:endParaRPr lang="ru-RU"/>
          </a:p>
        </p:txBody>
      </p:sp>
    </p:spTree>
    <p:extLst>
      <p:ext uri="{BB962C8B-B14F-4D97-AF65-F5344CB8AC3E}">
        <p14:creationId xmlns:p14="http://schemas.microsoft.com/office/powerpoint/2010/main" val="303280114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44624"/>
            <a:ext cx="8424936" cy="646331"/>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smtClean="0">
                <a:solidFill>
                  <a:schemeClr val="tx1"/>
                </a:solidFill>
              </a:rPr>
              <a:t> </a:t>
            </a:r>
            <a:r>
              <a:rPr lang="ru-RU" dirty="0">
                <a:solidFill>
                  <a:schemeClr val="tx1"/>
                </a:solidFill>
              </a:rPr>
              <a:t>Муниципальная программа "Социальная поддержка населения </a:t>
            </a:r>
            <a:endParaRPr lang="ru-RU" dirty="0" smtClean="0">
              <a:solidFill>
                <a:schemeClr val="tx1"/>
              </a:solidFill>
            </a:endParaRPr>
          </a:p>
          <a:p>
            <a:pPr algn="ctr"/>
            <a:r>
              <a:rPr lang="ru-RU" dirty="0" smtClean="0">
                <a:solidFill>
                  <a:schemeClr val="tx1"/>
                </a:solidFill>
              </a:rPr>
              <a:t>муниципального </a:t>
            </a:r>
            <a:r>
              <a:rPr lang="ru-RU" dirty="0">
                <a:solidFill>
                  <a:schemeClr val="tx1"/>
                </a:solidFill>
              </a:rPr>
              <a:t>образования Невельский городской </a:t>
            </a:r>
            <a:r>
              <a:rPr lang="ru-RU" dirty="0" smtClean="0">
                <a:solidFill>
                  <a:schemeClr val="tx1"/>
                </a:solidFill>
              </a:rPr>
              <a:t>округ»</a:t>
            </a:r>
          </a:p>
        </p:txBody>
      </p:sp>
      <p:sp>
        <p:nvSpPr>
          <p:cNvPr id="3" name="Горизонтальный свиток 2"/>
          <p:cNvSpPr/>
          <p:nvPr/>
        </p:nvSpPr>
        <p:spPr>
          <a:xfrm>
            <a:off x="467544" y="692696"/>
            <a:ext cx="7992888" cy="817248"/>
          </a:xfrm>
          <a:prstGeom prst="horizontalScroll">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sz="1400" dirty="0" smtClean="0">
                <a:latin typeface="Times New Roman" panose="02020603050405020304" pitchFamily="18" charset="0"/>
                <a:cs typeface="Times New Roman" panose="02020603050405020304" pitchFamily="18" charset="0"/>
              </a:rPr>
              <a:t>Цель: Повышение качества жизни и степени социальной защищенности отдельных категорий граждан, </a:t>
            </a:r>
            <a:r>
              <a:rPr lang="ru-RU" sz="1400" dirty="0">
                <a:latin typeface="Times New Roman" panose="02020603050405020304" pitchFamily="18" charset="0"/>
                <a:cs typeface="Times New Roman" panose="02020603050405020304" pitchFamily="18" charset="0"/>
              </a:rPr>
              <a:t>снижение социального неравенства отдельных категорий граждан</a:t>
            </a:r>
            <a:r>
              <a:rPr lang="ru-RU" sz="1400" dirty="0" smtClean="0">
                <a:latin typeface="Times New Roman" panose="02020603050405020304" pitchFamily="18" charset="0"/>
                <a:cs typeface="Times New Roman" panose="02020603050405020304" pitchFamily="18" charset="0"/>
              </a:rPr>
              <a:t> </a:t>
            </a:r>
            <a:endParaRPr lang="ru-RU" sz="1400" dirty="0">
              <a:latin typeface="Times New Roman" panose="02020603050405020304" pitchFamily="18" charset="0"/>
              <a:cs typeface="Times New Roman" panose="02020603050405020304" pitchFamily="18" charset="0"/>
            </a:endParaRPr>
          </a:p>
        </p:txBody>
      </p:sp>
      <p:graphicFrame>
        <p:nvGraphicFramePr>
          <p:cNvPr id="7" name="Диаграмма 6"/>
          <p:cNvGraphicFramePr/>
          <p:nvPr>
            <p:extLst>
              <p:ext uri="{D42A27DB-BD31-4B8C-83A1-F6EECF244321}">
                <p14:modId xmlns:p14="http://schemas.microsoft.com/office/powerpoint/2010/main" val="4008078390"/>
              </p:ext>
            </p:extLst>
          </p:nvPr>
        </p:nvGraphicFramePr>
        <p:xfrm>
          <a:off x="611560" y="1412776"/>
          <a:ext cx="7344816" cy="1656184"/>
        </p:xfrm>
        <a:graphic>
          <a:graphicData uri="http://schemas.openxmlformats.org/drawingml/2006/chart">
            <c:chart xmlns:c="http://schemas.openxmlformats.org/drawingml/2006/chart" xmlns:r="http://schemas.openxmlformats.org/officeDocument/2006/relationships" r:id="rId2"/>
          </a:graphicData>
        </a:graphic>
      </p:graphicFrame>
      <p:sp>
        <p:nvSpPr>
          <p:cNvPr id="5" name="Номер слайда 4"/>
          <p:cNvSpPr>
            <a:spLocks noGrp="1"/>
          </p:cNvSpPr>
          <p:nvPr>
            <p:ph type="sldNum" sz="quarter" idx="12"/>
          </p:nvPr>
        </p:nvSpPr>
        <p:spPr/>
        <p:txBody>
          <a:bodyPr/>
          <a:lstStyle/>
          <a:p>
            <a:fld id="{B19B0651-EE4F-4900-A07F-96A6BFA9D0F0}" type="slidenum">
              <a:rPr lang="ru-RU" smtClean="0"/>
              <a:t>42</a:t>
            </a:fld>
            <a:endParaRPr lang="ru-RU"/>
          </a:p>
        </p:txBody>
      </p:sp>
      <p:graphicFrame>
        <p:nvGraphicFramePr>
          <p:cNvPr id="4" name="Таблица 3"/>
          <p:cNvGraphicFramePr>
            <a:graphicFrameLocks noGrp="1"/>
          </p:cNvGraphicFramePr>
          <p:nvPr>
            <p:extLst>
              <p:ext uri="{D42A27DB-BD31-4B8C-83A1-F6EECF244321}">
                <p14:modId xmlns:p14="http://schemas.microsoft.com/office/powerpoint/2010/main" val="3491048743"/>
              </p:ext>
            </p:extLst>
          </p:nvPr>
        </p:nvGraphicFramePr>
        <p:xfrm>
          <a:off x="251521" y="3140968"/>
          <a:ext cx="8640959" cy="3485694"/>
        </p:xfrm>
        <a:graphic>
          <a:graphicData uri="http://schemas.openxmlformats.org/drawingml/2006/table">
            <a:tbl>
              <a:tblPr>
                <a:tableStyleId>{5DA37D80-6434-44D0-A028-1B22A696006F}</a:tableStyleId>
              </a:tblPr>
              <a:tblGrid>
                <a:gridCol w="5352806"/>
                <a:gridCol w="994093"/>
                <a:gridCol w="688218"/>
                <a:gridCol w="841155"/>
                <a:gridCol w="764687"/>
              </a:tblGrid>
              <a:tr h="222224">
                <a:tc>
                  <a:txBody>
                    <a:bodyPr/>
                    <a:lstStyle/>
                    <a:p>
                      <a:pPr algn="ctr">
                        <a:lnSpc>
                          <a:spcPct val="115000"/>
                        </a:lnSpc>
                        <a:spcAft>
                          <a:spcPts val="0"/>
                        </a:spcAft>
                        <a:tabLst>
                          <a:tab pos="647700" algn="l"/>
                        </a:tabLst>
                      </a:pPr>
                      <a:r>
                        <a:rPr lang="ru-RU" sz="900" dirty="0" smtClean="0">
                          <a:effectLst/>
                        </a:rPr>
                        <a:t>Показатель</a:t>
                      </a:r>
                      <a:endParaRPr lang="ru-RU" sz="9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9592" marR="9592" marT="0" marB="0"/>
                </a:tc>
                <a:tc>
                  <a:txBody>
                    <a:bodyPr/>
                    <a:lstStyle/>
                    <a:p>
                      <a:pPr algn="ctr"/>
                      <a:r>
                        <a:rPr lang="ru-RU" sz="900" dirty="0" smtClean="0"/>
                        <a:t>Ед. изм.</a:t>
                      </a:r>
                      <a:endParaRPr lang="ru-RU" sz="9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900" dirty="0" smtClean="0"/>
                        <a:t>2018 </a:t>
                      </a:r>
                    </a:p>
                    <a:p>
                      <a:pPr algn="ctr"/>
                      <a:r>
                        <a:rPr lang="ru-RU" sz="900" dirty="0" smtClean="0"/>
                        <a:t>факт</a:t>
                      </a:r>
                      <a:endParaRPr lang="ru-RU" sz="9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900" dirty="0" smtClean="0"/>
                        <a:t>2019</a:t>
                      </a:r>
                    </a:p>
                    <a:p>
                      <a:pPr algn="ctr"/>
                      <a:r>
                        <a:rPr lang="ru-RU" sz="900" dirty="0" smtClean="0"/>
                        <a:t>план</a:t>
                      </a:r>
                      <a:endParaRPr lang="ru-RU" sz="9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900" dirty="0" smtClean="0"/>
                        <a:t>2019</a:t>
                      </a:r>
                    </a:p>
                    <a:p>
                      <a:pPr algn="ctr"/>
                      <a:r>
                        <a:rPr lang="ru-RU" sz="900" dirty="0" smtClean="0"/>
                        <a:t>Факт</a:t>
                      </a:r>
                      <a:endParaRPr lang="ru-RU" sz="900" b="1" dirty="0">
                        <a:latin typeface="Times New Roman" panose="02020603050405020304" pitchFamily="18" charset="0"/>
                        <a:cs typeface="Times New Roman" panose="02020603050405020304" pitchFamily="18" charset="0"/>
                      </a:endParaRPr>
                    </a:p>
                  </a:txBody>
                  <a:tcPr marL="9592" marR="9592" marT="0" marB="0"/>
                </a:tc>
              </a:tr>
              <a:tr h="222224">
                <a:tc>
                  <a:txBody>
                    <a:bodyPr/>
                    <a:lstStyle/>
                    <a:p>
                      <a:pPr>
                        <a:lnSpc>
                          <a:spcPct val="115000"/>
                        </a:lnSpc>
                        <a:spcAft>
                          <a:spcPts val="1000"/>
                        </a:spcAft>
                      </a:pPr>
                      <a:r>
                        <a:rPr lang="ru-RU" sz="1000">
                          <a:effectLst/>
                          <a:latin typeface="Times New Roman"/>
                          <a:ea typeface="Times New Roman"/>
                          <a:cs typeface="Times New Roman"/>
                        </a:rPr>
                        <a:t>Количество граждан, которым оказана разовая материальная помощь (ежегодно).</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1000"/>
                        </a:spcAft>
                      </a:pPr>
                      <a:r>
                        <a:rPr lang="ru-RU" sz="1000">
                          <a:effectLst/>
                          <a:latin typeface="Times New Roman"/>
                          <a:ea typeface="Times New Roman"/>
                          <a:cs typeface="Times New Roman"/>
                        </a:rPr>
                        <a:t>Человек.</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1000"/>
                        </a:spcAft>
                      </a:pPr>
                      <a:r>
                        <a:rPr lang="ru-RU" sz="1000" kern="1600">
                          <a:effectLst/>
                          <a:latin typeface="Times New Roman"/>
                          <a:ea typeface="Times New Roman"/>
                          <a:cs typeface="Times New Roman"/>
                        </a:rPr>
                        <a:t>113</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Times New Roman"/>
                          <a:cs typeface="Times New Roman"/>
                        </a:rPr>
                        <a:t>113</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Times New Roman"/>
                          <a:cs typeface="Times New Roman"/>
                        </a:rPr>
                        <a:t>99</a:t>
                      </a:r>
                      <a:endParaRPr lang="ru-RU" sz="1200">
                        <a:effectLst/>
                        <a:latin typeface="Times New Roman"/>
                        <a:ea typeface="Times New Roman"/>
                        <a:cs typeface="Times New Roman"/>
                      </a:endParaRPr>
                    </a:p>
                  </a:txBody>
                  <a:tcPr marL="47625" marR="47625" marT="0" marB="0"/>
                </a:tc>
              </a:tr>
              <a:tr h="333336">
                <a:tc>
                  <a:txBody>
                    <a:bodyPr/>
                    <a:lstStyle/>
                    <a:p>
                      <a:pPr>
                        <a:lnSpc>
                          <a:spcPct val="115000"/>
                        </a:lnSpc>
                        <a:spcAft>
                          <a:spcPts val="1000"/>
                        </a:spcAft>
                      </a:pPr>
                      <a:r>
                        <a:rPr lang="ru-RU" sz="1000">
                          <a:effectLst/>
                          <a:latin typeface="Times New Roman"/>
                          <a:ea typeface="Times New Roman"/>
                          <a:cs typeface="Times New Roman"/>
                        </a:rPr>
                        <a:t>Количество граждан, больных сахарным диабетом, которым оказана разовая материальная помощь (ежегодно).</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1000"/>
                        </a:spcAft>
                      </a:pPr>
                      <a:r>
                        <a:rPr lang="ru-RU" sz="1000">
                          <a:effectLst/>
                          <a:latin typeface="Times New Roman"/>
                          <a:ea typeface="Times New Roman"/>
                          <a:cs typeface="Times New Roman"/>
                        </a:rPr>
                        <a:t>Человек.</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1000"/>
                        </a:spcAft>
                      </a:pPr>
                      <a:r>
                        <a:rPr lang="ru-RU" sz="1000">
                          <a:effectLst/>
                          <a:latin typeface="Times New Roman"/>
                          <a:ea typeface="Times New Roman"/>
                          <a:cs typeface="Times New Roman"/>
                        </a:rPr>
                        <a:t>8</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dirty="0">
                          <a:effectLst/>
                          <a:latin typeface="Times New Roman"/>
                          <a:ea typeface="Times New Roman"/>
                          <a:cs typeface="Times New Roman"/>
                        </a:rPr>
                        <a:t>3</a:t>
                      </a:r>
                      <a:endParaRPr lang="ru-RU" sz="1200" dirty="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Times New Roman"/>
                          <a:cs typeface="Times New Roman"/>
                        </a:rPr>
                        <a:t>0</a:t>
                      </a:r>
                      <a:endParaRPr lang="ru-RU" sz="1200">
                        <a:effectLst/>
                        <a:latin typeface="Times New Roman"/>
                        <a:ea typeface="Times New Roman"/>
                        <a:cs typeface="Times New Roman"/>
                      </a:endParaRPr>
                    </a:p>
                  </a:txBody>
                  <a:tcPr marL="47625" marR="47625" marT="0" marB="0"/>
                </a:tc>
              </a:tr>
              <a:tr h="333336">
                <a:tc>
                  <a:txBody>
                    <a:bodyPr/>
                    <a:lstStyle/>
                    <a:p>
                      <a:pPr>
                        <a:lnSpc>
                          <a:spcPct val="115000"/>
                        </a:lnSpc>
                        <a:spcAft>
                          <a:spcPts val="1000"/>
                        </a:spcAft>
                      </a:pPr>
                      <a:r>
                        <a:rPr lang="ru-RU" sz="1000">
                          <a:effectLst/>
                          <a:latin typeface="Times New Roman"/>
                          <a:ea typeface="Times New Roman"/>
                          <a:cs typeface="Times New Roman"/>
                        </a:rPr>
                        <a:t>Количество граждан, которым оказана разовая материальная помощь на текущий ремонт жилых помещений (ежегодно).</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1000"/>
                        </a:spcAft>
                      </a:pPr>
                      <a:r>
                        <a:rPr lang="ru-RU" sz="1000">
                          <a:effectLst/>
                          <a:latin typeface="Times New Roman"/>
                          <a:ea typeface="Times New Roman"/>
                          <a:cs typeface="Times New Roman"/>
                        </a:rPr>
                        <a:t>Человек.</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1000"/>
                        </a:spcAft>
                      </a:pPr>
                      <a:r>
                        <a:rPr lang="ru-RU" sz="1000" kern="1600">
                          <a:effectLst/>
                          <a:latin typeface="Times New Roman"/>
                          <a:ea typeface="Times New Roman"/>
                          <a:cs typeface="Times New Roman"/>
                        </a:rPr>
                        <a:t>1</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Times New Roman"/>
                          <a:cs typeface="Times New Roman"/>
                        </a:rPr>
                        <a:t>1</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Times New Roman"/>
                          <a:cs typeface="Times New Roman"/>
                        </a:rPr>
                        <a:t>0</a:t>
                      </a:r>
                      <a:endParaRPr lang="ru-RU" sz="1200">
                        <a:effectLst/>
                        <a:latin typeface="Times New Roman"/>
                        <a:ea typeface="Times New Roman"/>
                        <a:cs typeface="Times New Roman"/>
                      </a:endParaRPr>
                    </a:p>
                  </a:txBody>
                  <a:tcPr marL="47625" marR="47625" marT="0" marB="0"/>
                </a:tc>
              </a:tr>
              <a:tr h="466599">
                <a:tc>
                  <a:txBody>
                    <a:bodyPr/>
                    <a:lstStyle/>
                    <a:p>
                      <a:pPr>
                        <a:lnSpc>
                          <a:spcPct val="115000"/>
                        </a:lnSpc>
                        <a:spcAft>
                          <a:spcPts val="1000"/>
                        </a:spcAft>
                      </a:pPr>
                      <a:r>
                        <a:rPr lang="ru-RU" sz="1000">
                          <a:effectLst/>
                          <a:latin typeface="Times New Roman"/>
                          <a:ea typeface="Times New Roman"/>
                          <a:cs typeface="Times New Roman"/>
                        </a:rPr>
                        <a:t>Количество студентов из малоимущих семей на 50 % оплату проезда до г. Южно-Сахалинска и обратно,  из расчета 4 поездки в месяц для студентов, обучающихся в г. Южно-Сахалинск,  в течение 10 месяцев учебного времени. (ежегодно).</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1000"/>
                        </a:spcAft>
                      </a:pPr>
                      <a:r>
                        <a:rPr lang="ru-RU" sz="1000">
                          <a:effectLst/>
                          <a:latin typeface="Times New Roman"/>
                          <a:ea typeface="Times New Roman"/>
                          <a:cs typeface="Times New Roman"/>
                        </a:rPr>
                        <a:t>Человек.</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1000"/>
                        </a:spcAft>
                      </a:pPr>
                      <a:r>
                        <a:rPr lang="ru-RU" sz="1000" kern="1600">
                          <a:effectLst/>
                          <a:latin typeface="Times New Roman"/>
                          <a:ea typeface="Times New Roman"/>
                          <a:cs typeface="Times New Roman"/>
                        </a:rPr>
                        <a:t>11</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Times New Roman"/>
                          <a:cs typeface="Times New Roman"/>
                        </a:rPr>
                        <a:t>11</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Times New Roman"/>
                          <a:cs typeface="Times New Roman"/>
                        </a:rPr>
                        <a:t>5</a:t>
                      </a:r>
                      <a:endParaRPr lang="ru-RU" sz="1200">
                        <a:effectLst/>
                        <a:latin typeface="Times New Roman"/>
                        <a:ea typeface="Times New Roman"/>
                        <a:cs typeface="Times New Roman"/>
                      </a:endParaRPr>
                    </a:p>
                  </a:txBody>
                  <a:tcPr marL="47625" marR="47625" marT="0" marB="0"/>
                </a:tc>
              </a:tr>
              <a:tr h="598656">
                <a:tc>
                  <a:txBody>
                    <a:bodyPr/>
                    <a:lstStyle/>
                    <a:p>
                      <a:pPr>
                        <a:lnSpc>
                          <a:spcPct val="115000"/>
                        </a:lnSpc>
                        <a:spcAft>
                          <a:spcPts val="1000"/>
                        </a:spcAft>
                      </a:pPr>
                      <a:r>
                        <a:rPr lang="ru-RU" sz="1000">
                          <a:effectLst/>
                          <a:latin typeface="Times New Roman"/>
                          <a:ea typeface="Times New Roman"/>
                          <a:cs typeface="Times New Roman"/>
                        </a:rPr>
                        <a:t>Количество малоимущих неработающих пенсионеров и малоимущих инвалидов, граждан, попавших в трудные жизненные или экстремальные ситуации, ветеранов Великой Отечественной войны которым оказаны дополнительные меры социальной поддержки по оплате помывки в бане (ежегодно). </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1000"/>
                        </a:spcAft>
                      </a:pPr>
                      <a:r>
                        <a:rPr lang="ru-RU" sz="1000">
                          <a:effectLst/>
                          <a:latin typeface="Times New Roman"/>
                          <a:ea typeface="Times New Roman"/>
                          <a:cs typeface="Times New Roman"/>
                        </a:rPr>
                        <a:t>Человек.</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1000"/>
                        </a:spcAft>
                      </a:pPr>
                      <a:r>
                        <a:rPr lang="ru-RU" sz="1000" kern="1600">
                          <a:effectLst/>
                          <a:latin typeface="Times New Roman"/>
                          <a:ea typeface="Times New Roman"/>
                          <a:cs typeface="Times New Roman"/>
                        </a:rPr>
                        <a:t>16</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Times New Roman"/>
                          <a:cs typeface="Times New Roman"/>
                        </a:rPr>
                        <a:t>6</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Times New Roman"/>
                          <a:cs typeface="Times New Roman"/>
                        </a:rPr>
                        <a:t>7</a:t>
                      </a:r>
                      <a:endParaRPr lang="ru-RU" sz="1200">
                        <a:effectLst/>
                        <a:latin typeface="Times New Roman"/>
                        <a:ea typeface="Times New Roman"/>
                        <a:cs typeface="Times New Roman"/>
                      </a:endParaRPr>
                    </a:p>
                  </a:txBody>
                  <a:tcPr marL="47625" marR="47625" marT="0" marB="0"/>
                </a:tc>
              </a:tr>
              <a:tr h="333336">
                <a:tc>
                  <a:txBody>
                    <a:bodyPr/>
                    <a:lstStyle/>
                    <a:p>
                      <a:pPr>
                        <a:lnSpc>
                          <a:spcPct val="115000"/>
                        </a:lnSpc>
                        <a:spcAft>
                          <a:spcPts val="1000"/>
                        </a:spcAft>
                      </a:pPr>
                      <a:r>
                        <a:rPr lang="ru-RU" sz="1000" kern="1600">
                          <a:effectLst/>
                          <a:latin typeface="Times New Roman"/>
                          <a:ea typeface="Times New Roman"/>
                          <a:cs typeface="Times New Roman"/>
                        </a:rPr>
                        <a:t>Количество граждан льготных категорий принявших участие в культурно-массовых мероприятиях </a:t>
                      </a:r>
                      <a:r>
                        <a:rPr lang="ru-RU" sz="1000">
                          <a:effectLst/>
                          <a:latin typeface="Times New Roman"/>
                          <a:ea typeface="Times New Roman"/>
                          <a:cs typeface="Times New Roman"/>
                        </a:rPr>
                        <a:t>(ежегодно).</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1000"/>
                        </a:spcAft>
                      </a:pPr>
                      <a:r>
                        <a:rPr lang="ru-RU" sz="1000">
                          <a:effectLst/>
                          <a:latin typeface="Times New Roman"/>
                          <a:ea typeface="Times New Roman"/>
                          <a:cs typeface="Times New Roman"/>
                        </a:rPr>
                        <a:t>Человек.</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1000"/>
                        </a:spcAft>
                      </a:pPr>
                      <a:r>
                        <a:rPr lang="ru-RU" sz="1000">
                          <a:effectLst/>
                          <a:latin typeface="Times New Roman"/>
                          <a:ea typeface="Times New Roman"/>
                          <a:cs typeface="Times New Roman"/>
                        </a:rPr>
                        <a:t>590</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Times New Roman"/>
                          <a:cs typeface="Times New Roman"/>
                        </a:rPr>
                        <a:t>600</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Times New Roman"/>
                          <a:cs typeface="Times New Roman"/>
                        </a:rPr>
                        <a:t>1007</a:t>
                      </a:r>
                      <a:endParaRPr lang="ru-RU" sz="1200">
                        <a:effectLst/>
                        <a:latin typeface="Times New Roman"/>
                        <a:ea typeface="Times New Roman"/>
                        <a:cs typeface="Times New Roman"/>
                      </a:endParaRPr>
                    </a:p>
                  </a:txBody>
                  <a:tcPr marL="47625" marR="47625" marT="0" marB="0"/>
                </a:tc>
              </a:tr>
              <a:tr h="333336">
                <a:tc>
                  <a:txBody>
                    <a:bodyPr/>
                    <a:lstStyle/>
                    <a:p>
                      <a:pPr>
                        <a:lnSpc>
                          <a:spcPct val="115000"/>
                        </a:lnSpc>
                        <a:spcAft>
                          <a:spcPts val="1000"/>
                        </a:spcAft>
                      </a:pPr>
                      <a:r>
                        <a:rPr lang="ru-RU" sz="1000" kern="1600">
                          <a:effectLst/>
                          <a:latin typeface="Times New Roman"/>
                          <a:ea typeface="Times New Roman"/>
                          <a:cs typeface="Times New Roman"/>
                        </a:rPr>
                        <a:t>Количество общественных организаций, которым была оказана помощь (ежегодно Ветераны, Инвалидов, Дети Войны)</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1000"/>
                        </a:spcAft>
                      </a:pPr>
                      <a:r>
                        <a:rPr lang="ru-RU" sz="1000">
                          <a:effectLst/>
                          <a:latin typeface="Times New Roman"/>
                          <a:ea typeface="Times New Roman"/>
                          <a:cs typeface="Times New Roman"/>
                        </a:rPr>
                        <a:t>Ед.</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1000"/>
                        </a:spcAft>
                      </a:pPr>
                      <a:r>
                        <a:rPr lang="ru-RU" sz="1000" kern="1600">
                          <a:effectLst/>
                          <a:latin typeface="Times New Roman"/>
                          <a:ea typeface="Times New Roman"/>
                          <a:cs typeface="Times New Roman"/>
                        </a:rPr>
                        <a:t>3</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Times New Roman"/>
                          <a:cs typeface="Times New Roman"/>
                        </a:rPr>
                        <a:t>3</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Times New Roman"/>
                          <a:cs typeface="Times New Roman"/>
                        </a:rPr>
                        <a:t>3</a:t>
                      </a:r>
                      <a:endParaRPr lang="ru-RU" sz="1200">
                        <a:effectLst/>
                        <a:latin typeface="Times New Roman"/>
                        <a:ea typeface="Times New Roman"/>
                        <a:cs typeface="Times New Roman"/>
                      </a:endParaRPr>
                    </a:p>
                  </a:txBody>
                  <a:tcPr marL="47625" marR="47625" marT="0" marB="0"/>
                </a:tc>
              </a:tr>
              <a:tr h="444448">
                <a:tc>
                  <a:txBody>
                    <a:bodyPr/>
                    <a:lstStyle/>
                    <a:p>
                      <a:pPr>
                        <a:lnSpc>
                          <a:spcPct val="115000"/>
                        </a:lnSpc>
                        <a:spcAft>
                          <a:spcPts val="1000"/>
                        </a:spcAft>
                      </a:pPr>
                      <a:r>
                        <a:rPr lang="ru-RU" sz="1000" kern="1600">
                          <a:effectLst/>
                          <a:latin typeface="Times New Roman"/>
                          <a:ea typeface="Times New Roman"/>
                          <a:cs typeface="Times New Roman"/>
                        </a:rPr>
                        <a:t>Количество граждан, удостоенных звания «Почетный гражданин  Невельского городского округа» получающих ежемесячное денежное обеспечение (ежегодно).</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1000"/>
                        </a:spcAft>
                      </a:pPr>
                      <a:r>
                        <a:rPr lang="ru-RU" sz="1000">
                          <a:effectLst/>
                          <a:latin typeface="Times New Roman"/>
                          <a:ea typeface="Times New Roman"/>
                          <a:cs typeface="Times New Roman"/>
                        </a:rPr>
                        <a:t>Человек.</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1000"/>
                        </a:spcAft>
                      </a:pPr>
                      <a:r>
                        <a:rPr lang="ru-RU" sz="1000" kern="1600">
                          <a:effectLst/>
                          <a:latin typeface="Times New Roman"/>
                          <a:ea typeface="Times New Roman"/>
                          <a:cs typeface="Times New Roman"/>
                        </a:rPr>
                        <a:t>7</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Times New Roman"/>
                          <a:cs typeface="Times New Roman"/>
                        </a:rPr>
                        <a:t>9</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dirty="0">
                          <a:effectLst/>
                          <a:latin typeface="Times New Roman"/>
                          <a:ea typeface="Times New Roman"/>
                          <a:cs typeface="Times New Roman"/>
                        </a:rPr>
                        <a:t>6</a:t>
                      </a:r>
                      <a:endParaRPr lang="ru-RU" sz="1200" dirty="0">
                        <a:effectLst/>
                        <a:latin typeface="Times New Roman"/>
                        <a:ea typeface="Times New Roman"/>
                        <a:cs typeface="Times New Roman"/>
                      </a:endParaRPr>
                    </a:p>
                  </a:txBody>
                  <a:tcPr marL="47625" marR="47625" marT="0" marB="0"/>
                </a:tc>
              </a:tr>
            </a:tbl>
          </a:graphicData>
        </a:graphic>
      </p:graphicFrame>
    </p:spTree>
    <p:extLst>
      <p:ext uri="{BB962C8B-B14F-4D97-AF65-F5344CB8AC3E}">
        <p14:creationId xmlns:p14="http://schemas.microsoft.com/office/powerpoint/2010/main" val="119663194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19104" y="908720"/>
            <a:ext cx="7525304" cy="307777"/>
          </a:xfrm>
          <a:prstGeom prst="rect">
            <a:avLst/>
          </a:prstGeom>
        </p:spPr>
        <p:txBody>
          <a:bodyPr wrap="square">
            <a:spAutoFit/>
          </a:bodyPr>
          <a:lstStyle/>
          <a:p>
            <a:pPr algn="ctr"/>
            <a:r>
              <a:rPr lang="ru-RU" sz="1400" b="1" dirty="0" smtClean="0">
                <a:latin typeface="Times New Roman" panose="02020603050405020304" pitchFamily="18" charset="0"/>
                <a:cs typeface="Times New Roman" panose="02020603050405020304" pitchFamily="18" charset="0"/>
              </a:rPr>
              <a:t>Социальная поддержка отдельных категорий граждан:</a:t>
            </a:r>
          </a:p>
        </p:txBody>
      </p:sp>
      <p:sp>
        <p:nvSpPr>
          <p:cNvPr id="3" name="TextBox 2"/>
          <p:cNvSpPr txBox="1"/>
          <p:nvPr/>
        </p:nvSpPr>
        <p:spPr>
          <a:xfrm>
            <a:off x="251520" y="188640"/>
            <a:ext cx="8389400" cy="646331"/>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smtClean="0">
                <a:solidFill>
                  <a:schemeClr val="tx1"/>
                </a:solidFill>
              </a:rPr>
              <a:t> </a:t>
            </a:r>
            <a:r>
              <a:rPr lang="ru-RU" dirty="0">
                <a:solidFill>
                  <a:schemeClr val="tx1"/>
                </a:solidFill>
              </a:rPr>
              <a:t>Муниципальная программа "Социальная поддержка населения </a:t>
            </a:r>
            <a:endParaRPr lang="ru-RU" dirty="0" smtClean="0">
              <a:solidFill>
                <a:schemeClr val="tx1"/>
              </a:solidFill>
            </a:endParaRPr>
          </a:p>
          <a:p>
            <a:pPr algn="ctr"/>
            <a:r>
              <a:rPr lang="ru-RU" dirty="0" smtClean="0">
                <a:solidFill>
                  <a:schemeClr val="tx1"/>
                </a:solidFill>
              </a:rPr>
              <a:t>муниципального </a:t>
            </a:r>
            <a:r>
              <a:rPr lang="ru-RU" dirty="0">
                <a:solidFill>
                  <a:schemeClr val="tx1"/>
                </a:solidFill>
              </a:rPr>
              <a:t>образования Невельский городской </a:t>
            </a:r>
            <a:r>
              <a:rPr lang="ru-RU" dirty="0" smtClean="0">
                <a:solidFill>
                  <a:schemeClr val="tx1"/>
                </a:solidFill>
              </a:rPr>
              <a:t>округ»</a:t>
            </a:r>
          </a:p>
        </p:txBody>
      </p:sp>
      <p:graphicFrame>
        <p:nvGraphicFramePr>
          <p:cNvPr id="5" name="Схема 4"/>
          <p:cNvGraphicFramePr/>
          <p:nvPr>
            <p:extLst>
              <p:ext uri="{D42A27DB-BD31-4B8C-83A1-F6EECF244321}">
                <p14:modId xmlns:p14="http://schemas.microsoft.com/office/powerpoint/2010/main" val="4036470669"/>
              </p:ext>
            </p:extLst>
          </p:nvPr>
        </p:nvGraphicFramePr>
        <p:xfrm>
          <a:off x="323528" y="1196752"/>
          <a:ext cx="8424936" cy="52723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Номер слайда 5"/>
          <p:cNvSpPr>
            <a:spLocks noGrp="1"/>
          </p:cNvSpPr>
          <p:nvPr>
            <p:ph type="sldNum" sz="quarter" idx="12"/>
          </p:nvPr>
        </p:nvSpPr>
        <p:spPr/>
        <p:txBody>
          <a:bodyPr/>
          <a:lstStyle/>
          <a:p>
            <a:fld id="{B19B0651-EE4F-4900-A07F-96A6BFA9D0F0}" type="slidenum">
              <a:rPr lang="ru-RU" smtClean="0"/>
              <a:t>43</a:t>
            </a:fld>
            <a:endParaRPr lang="ru-RU"/>
          </a:p>
        </p:txBody>
      </p:sp>
    </p:spTree>
    <p:extLst>
      <p:ext uri="{BB962C8B-B14F-4D97-AF65-F5344CB8AC3E}">
        <p14:creationId xmlns:p14="http://schemas.microsoft.com/office/powerpoint/2010/main" val="35878851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p:cNvGraphicFramePr/>
          <p:nvPr>
            <p:extLst>
              <p:ext uri="{D42A27DB-BD31-4B8C-83A1-F6EECF244321}">
                <p14:modId xmlns:p14="http://schemas.microsoft.com/office/powerpoint/2010/main" val="3067994232"/>
              </p:ext>
            </p:extLst>
          </p:nvPr>
        </p:nvGraphicFramePr>
        <p:xfrm>
          <a:off x="-324544" y="2564904"/>
          <a:ext cx="9468544" cy="41044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Номер слайда 5"/>
          <p:cNvSpPr>
            <a:spLocks noGrp="1"/>
          </p:cNvSpPr>
          <p:nvPr>
            <p:ph type="sldNum" sz="quarter" idx="12"/>
          </p:nvPr>
        </p:nvSpPr>
        <p:spPr/>
        <p:txBody>
          <a:bodyPr/>
          <a:lstStyle/>
          <a:p>
            <a:fld id="{B19B0651-EE4F-4900-A07F-96A6BFA9D0F0}" type="slidenum">
              <a:rPr lang="ru-RU" smtClean="0"/>
              <a:t>44</a:t>
            </a:fld>
            <a:endParaRPr lang="ru-RU"/>
          </a:p>
        </p:txBody>
      </p:sp>
      <p:sp>
        <p:nvSpPr>
          <p:cNvPr id="7" name="TextBox 6"/>
          <p:cNvSpPr txBox="1"/>
          <p:nvPr/>
        </p:nvSpPr>
        <p:spPr>
          <a:xfrm>
            <a:off x="251520" y="188640"/>
            <a:ext cx="8389400" cy="646331"/>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smtClean="0">
                <a:solidFill>
                  <a:schemeClr val="tx1"/>
                </a:solidFill>
              </a:rPr>
              <a:t> </a:t>
            </a:r>
            <a:r>
              <a:rPr lang="ru-RU" dirty="0">
                <a:solidFill>
                  <a:schemeClr val="tx1"/>
                </a:solidFill>
              </a:rPr>
              <a:t>Муниципальная программа </a:t>
            </a:r>
            <a:r>
              <a:rPr lang="ru-RU" dirty="0" smtClean="0">
                <a:solidFill>
                  <a:schemeClr val="tx1"/>
                </a:solidFill>
              </a:rPr>
              <a:t>«Доступная среда в муниципальном образовании «Невельский </a:t>
            </a:r>
            <a:r>
              <a:rPr lang="ru-RU" dirty="0">
                <a:solidFill>
                  <a:schemeClr val="tx1"/>
                </a:solidFill>
              </a:rPr>
              <a:t>городской </a:t>
            </a:r>
            <a:r>
              <a:rPr lang="ru-RU" dirty="0" smtClean="0">
                <a:solidFill>
                  <a:schemeClr val="tx1"/>
                </a:solidFill>
              </a:rPr>
              <a:t>округ»</a:t>
            </a:r>
          </a:p>
        </p:txBody>
      </p:sp>
      <p:graphicFrame>
        <p:nvGraphicFramePr>
          <p:cNvPr id="8" name="Диаграмма 7"/>
          <p:cNvGraphicFramePr/>
          <p:nvPr>
            <p:extLst>
              <p:ext uri="{D42A27DB-BD31-4B8C-83A1-F6EECF244321}">
                <p14:modId xmlns:p14="http://schemas.microsoft.com/office/powerpoint/2010/main" val="3443907817"/>
              </p:ext>
            </p:extLst>
          </p:nvPr>
        </p:nvGraphicFramePr>
        <p:xfrm>
          <a:off x="683568" y="908720"/>
          <a:ext cx="7344816" cy="1656184"/>
        </p:xfrm>
        <a:graphic>
          <a:graphicData uri="http://schemas.openxmlformats.org/drawingml/2006/chart">
            <c:chart xmlns:c="http://schemas.openxmlformats.org/drawingml/2006/chart" xmlns:r="http://schemas.openxmlformats.org/officeDocument/2006/relationships" r:id="rId7"/>
          </a:graphicData>
        </a:graphic>
      </p:graphicFrame>
    </p:spTree>
    <p:extLst>
      <p:ext uri="{BB962C8B-B14F-4D97-AF65-F5344CB8AC3E}">
        <p14:creationId xmlns:p14="http://schemas.microsoft.com/office/powerpoint/2010/main" val="285831055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1" y="44624"/>
            <a:ext cx="8424936" cy="646331"/>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smtClean="0">
                <a:solidFill>
                  <a:schemeClr val="tx1"/>
                </a:solidFill>
              </a:rPr>
              <a:t> </a:t>
            </a:r>
            <a:r>
              <a:rPr lang="ru-RU" dirty="0">
                <a:solidFill>
                  <a:schemeClr val="tx1"/>
                </a:solidFill>
              </a:rPr>
              <a:t>Муниципальная программа " Обеспечение </a:t>
            </a:r>
            <a:r>
              <a:rPr lang="ru-RU" dirty="0" smtClean="0">
                <a:solidFill>
                  <a:schemeClr val="tx1"/>
                </a:solidFill>
              </a:rPr>
              <a:t>населения муниципального </a:t>
            </a:r>
          </a:p>
          <a:p>
            <a:pPr algn="ctr"/>
            <a:r>
              <a:rPr lang="ru-RU" dirty="0" smtClean="0">
                <a:solidFill>
                  <a:schemeClr val="tx1"/>
                </a:solidFill>
              </a:rPr>
              <a:t>образования </a:t>
            </a:r>
            <a:r>
              <a:rPr lang="ru-RU" dirty="0">
                <a:solidFill>
                  <a:schemeClr val="tx1"/>
                </a:solidFill>
              </a:rPr>
              <a:t>"Невельский городской округ" качественным </a:t>
            </a:r>
            <a:r>
              <a:rPr lang="ru-RU" dirty="0" smtClean="0">
                <a:solidFill>
                  <a:schemeClr val="tx1"/>
                </a:solidFill>
              </a:rPr>
              <a:t>жильем" </a:t>
            </a:r>
          </a:p>
        </p:txBody>
      </p:sp>
      <p:sp>
        <p:nvSpPr>
          <p:cNvPr id="3" name="Горизонтальный свиток 2"/>
          <p:cNvSpPr/>
          <p:nvPr/>
        </p:nvSpPr>
        <p:spPr>
          <a:xfrm>
            <a:off x="395536" y="811552"/>
            <a:ext cx="7992888" cy="817248"/>
          </a:xfrm>
          <a:prstGeom prst="horizontalScroll">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sz="1400" dirty="0" smtClean="0">
                <a:latin typeface="Times New Roman" panose="02020603050405020304" pitchFamily="18" charset="0"/>
                <a:cs typeface="Times New Roman" panose="02020603050405020304" pitchFamily="18" charset="0"/>
              </a:rPr>
              <a:t>Цель: </a:t>
            </a:r>
            <a:r>
              <a:rPr lang="ru-RU" sz="1400" dirty="0">
                <a:latin typeface="Times New Roman" panose="02020603050405020304" pitchFamily="18" charset="0"/>
                <a:cs typeface="Times New Roman" panose="02020603050405020304" pitchFamily="18" charset="0"/>
              </a:rPr>
              <a:t>Содействие развитию жилищного строительства, обеспечивающее повышение доступности и качества жилья для граждан, проживающих на территории </a:t>
            </a:r>
            <a:r>
              <a:rPr lang="ru-RU" sz="1400" dirty="0" err="1">
                <a:latin typeface="Times New Roman" panose="02020603050405020304" pitchFamily="18" charset="0"/>
                <a:cs typeface="Times New Roman" panose="02020603050405020304" pitchFamily="18" charset="0"/>
              </a:rPr>
              <a:t>Невельского</a:t>
            </a:r>
            <a:r>
              <a:rPr lang="ru-RU" sz="1400" dirty="0">
                <a:latin typeface="Times New Roman" panose="02020603050405020304" pitchFamily="18" charset="0"/>
                <a:cs typeface="Times New Roman" panose="02020603050405020304" pitchFamily="18" charset="0"/>
              </a:rPr>
              <a:t> района.</a:t>
            </a:r>
          </a:p>
        </p:txBody>
      </p:sp>
      <p:graphicFrame>
        <p:nvGraphicFramePr>
          <p:cNvPr id="8" name="Диаграмма 7"/>
          <p:cNvGraphicFramePr/>
          <p:nvPr>
            <p:extLst>
              <p:ext uri="{D42A27DB-BD31-4B8C-83A1-F6EECF244321}">
                <p14:modId xmlns:p14="http://schemas.microsoft.com/office/powerpoint/2010/main" val="3674867460"/>
              </p:ext>
            </p:extLst>
          </p:nvPr>
        </p:nvGraphicFramePr>
        <p:xfrm>
          <a:off x="467545" y="1484784"/>
          <a:ext cx="7992888" cy="2088232"/>
        </p:xfrm>
        <a:graphic>
          <a:graphicData uri="http://schemas.openxmlformats.org/drawingml/2006/chart">
            <c:chart xmlns:c="http://schemas.openxmlformats.org/drawingml/2006/chart" xmlns:r="http://schemas.openxmlformats.org/officeDocument/2006/relationships" r:id="rId2"/>
          </a:graphicData>
        </a:graphic>
      </p:graphicFrame>
      <p:sp>
        <p:nvSpPr>
          <p:cNvPr id="6" name="Номер слайда 5"/>
          <p:cNvSpPr>
            <a:spLocks noGrp="1"/>
          </p:cNvSpPr>
          <p:nvPr>
            <p:ph type="sldNum" sz="quarter" idx="12"/>
          </p:nvPr>
        </p:nvSpPr>
        <p:spPr/>
        <p:txBody>
          <a:bodyPr/>
          <a:lstStyle/>
          <a:p>
            <a:fld id="{B19B0651-EE4F-4900-A07F-96A6BFA9D0F0}" type="slidenum">
              <a:rPr lang="ru-RU" smtClean="0"/>
              <a:t>45</a:t>
            </a:fld>
            <a:endParaRPr lang="ru-RU"/>
          </a:p>
        </p:txBody>
      </p:sp>
      <p:graphicFrame>
        <p:nvGraphicFramePr>
          <p:cNvPr id="5" name="Таблица 4"/>
          <p:cNvGraphicFramePr>
            <a:graphicFrameLocks noGrp="1"/>
          </p:cNvGraphicFramePr>
          <p:nvPr>
            <p:extLst>
              <p:ext uri="{D42A27DB-BD31-4B8C-83A1-F6EECF244321}">
                <p14:modId xmlns:p14="http://schemas.microsoft.com/office/powerpoint/2010/main" val="361821487"/>
              </p:ext>
            </p:extLst>
          </p:nvPr>
        </p:nvGraphicFramePr>
        <p:xfrm>
          <a:off x="251520" y="3717032"/>
          <a:ext cx="8568952" cy="2852254"/>
        </p:xfrm>
        <a:graphic>
          <a:graphicData uri="http://schemas.openxmlformats.org/drawingml/2006/table">
            <a:tbl>
              <a:tblPr>
                <a:tableStyleId>{5DA37D80-6434-44D0-A028-1B22A696006F}</a:tableStyleId>
              </a:tblPr>
              <a:tblGrid>
                <a:gridCol w="5111305"/>
                <a:gridCol w="1202660"/>
                <a:gridCol w="676496"/>
                <a:gridCol w="751662"/>
                <a:gridCol w="826829"/>
              </a:tblGrid>
              <a:tr h="130279">
                <a:tc>
                  <a:txBody>
                    <a:bodyPr/>
                    <a:lstStyle/>
                    <a:p>
                      <a:pPr algn="ctr">
                        <a:lnSpc>
                          <a:spcPct val="115000"/>
                        </a:lnSpc>
                        <a:spcAft>
                          <a:spcPts val="0"/>
                        </a:spcAft>
                        <a:tabLst>
                          <a:tab pos="647700" algn="l"/>
                        </a:tabLst>
                      </a:pPr>
                      <a:r>
                        <a:rPr lang="ru-RU" sz="900" dirty="0" smtClean="0">
                          <a:effectLst/>
                        </a:rPr>
                        <a:t>Показатель</a:t>
                      </a:r>
                      <a:endParaRPr lang="ru-RU" sz="9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9592" marR="9592" marT="0" marB="0"/>
                </a:tc>
                <a:tc>
                  <a:txBody>
                    <a:bodyPr/>
                    <a:lstStyle/>
                    <a:p>
                      <a:pPr algn="ctr"/>
                      <a:r>
                        <a:rPr lang="ru-RU" sz="900" dirty="0" smtClean="0"/>
                        <a:t>Ед. изм.</a:t>
                      </a:r>
                      <a:endParaRPr lang="ru-RU" sz="9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900" dirty="0" smtClean="0"/>
                        <a:t>2018 </a:t>
                      </a:r>
                    </a:p>
                    <a:p>
                      <a:pPr algn="ctr"/>
                      <a:r>
                        <a:rPr lang="ru-RU" sz="900" dirty="0" smtClean="0"/>
                        <a:t>факт</a:t>
                      </a:r>
                      <a:endParaRPr lang="ru-RU" sz="9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900" dirty="0" smtClean="0"/>
                        <a:t>2019</a:t>
                      </a:r>
                    </a:p>
                    <a:p>
                      <a:pPr algn="ctr"/>
                      <a:r>
                        <a:rPr lang="ru-RU" sz="900" dirty="0" smtClean="0"/>
                        <a:t>план</a:t>
                      </a:r>
                      <a:endParaRPr lang="ru-RU" sz="9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900" dirty="0" smtClean="0"/>
                        <a:t>2019</a:t>
                      </a:r>
                    </a:p>
                    <a:p>
                      <a:pPr algn="ctr"/>
                      <a:r>
                        <a:rPr lang="ru-RU" sz="900" dirty="0" smtClean="0"/>
                        <a:t>Факт</a:t>
                      </a:r>
                      <a:endParaRPr lang="ru-RU" sz="900" b="1" dirty="0">
                        <a:latin typeface="Times New Roman" panose="02020603050405020304" pitchFamily="18" charset="0"/>
                        <a:cs typeface="Times New Roman" panose="02020603050405020304" pitchFamily="18" charset="0"/>
                      </a:endParaRPr>
                    </a:p>
                  </a:txBody>
                  <a:tcPr marL="9592" marR="9592" marT="0" marB="0"/>
                </a:tc>
              </a:tr>
              <a:tr h="130279">
                <a:tc>
                  <a:txBody>
                    <a:bodyPr/>
                    <a:lstStyle/>
                    <a:p>
                      <a:pPr>
                        <a:lnSpc>
                          <a:spcPct val="115000"/>
                        </a:lnSpc>
                        <a:spcAft>
                          <a:spcPts val="0"/>
                        </a:spcAft>
                      </a:pPr>
                      <a:r>
                        <a:rPr lang="ru-RU" sz="1000">
                          <a:effectLst/>
                          <a:latin typeface="Times New Roman"/>
                          <a:ea typeface="Calibri"/>
                          <a:cs typeface="Times New Roman"/>
                        </a:rPr>
                        <a:t>Годовой объем сноса ветхого и аварийного жилья, неиспользуемых и бесхозяйных объектов производственного и непроизводственного назначения</a:t>
                      </a:r>
                      <a:endParaRPr lang="ru-RU" sz="120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Calibri"/>
                          <a:cs typeface="Times New Roman"/>
                        </a:rPr>
                        <a:t>тысяча квадратных метров</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3,81</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4,56</a:t>
                      </a:r>
                      <a:endParaRPr lang="ru-RU" sz="1200">
                        <a:effectLst/>
                        <a:latin typeface="Times New Roman"/>
                        <a:ea typeface="Times New Roman"/>
                        <a:cs typeface="Times New Roman"/>
                      </a:endParaRPr>
                    </a:p>
                  </a:txBody>
                  <a:tcPr marL="47625" marR="47625" marT="0" marB="0"/>
                </a:tc>
                <a:tc>
                  <a:txBody>
                    <a:bodyPr/>
                    <a:lstStyle/>
                    <a:p>
                      <a:pPr indent="-26035" algn="ctr">
                        <a:lnSpc>
                          <a:spcPct val="115000"/>
                        </a:lnSpc>
                        <a:spcAft>
                          <a:spcPts val="0"/>
                        </a:spcAft>
                      </a:pPr>
                      <a:r>
                        <a:rPr lang="ru-RU" sz="1000">
                          <a:effectLst/>
                          <a:latin typeface="Times New Roman"/>
                          <a:ea typeface="Calibri"/>
                          <a:cs typeface="Times New Roman"/>
                        </a:rPr>
                        <a:t>7,25</a:t>
                      </a:r>
                      <a:endParaRPr lang="ru-RU" sz="1200">
                        <a:effectLst/>
                        <a:latin typeface="Times New Roman"/>
                        <a:ea typeface="Times New Roman"/>
                        <a:cs typeface="Times New Roman"/>
                      </a:endParaRPr>
                    </a:p>
                    <a:p>
                      <a:pPr indent="-26035" algn="ctr">
                        <a:lnSpc>
                          <a:spcPct val="115000"/>
                        </a:lnSpc>
                        <a:spcAft>
                          <a:spcPts val="0"/>
                        </a:spcAft>
                      </a:pPr>
                      <a:r>
                        <a:rPr lang="ru-RU" sz="1000">
                          <a:effectLst/>
                          <a:latin typeface="Times New Roman"/>
                          <a:ea typeface="Calibri"/>
                          <a:cs typeface="Times New Roman"/>
                        </a:rPr>
                        <a:t> </a:t>
                      </a:r>
                      <a:endParaRPr lang="ru-RU" sz="1200">
                        <a:effectLst/>
                        <a:latin typeface="Times New Roman"/>
                        <a:ea typeface="Times New Roman"/>
                        <a:cs typeface="Times New Roman"/>
                      </a:endParaRPr>
                    </a:p>
                  </a:txBody>
                  <a:tcPr marL="47625" marR="47625" marT="0" marB="0"/>
                </a:tc>
              </a:tr>
              <a:tr h="325698">
                <a:tc>
                  <a:txBody>
                    <a:bodyPr/>
                    <a:lstStyle/>
                    <a:p>
                      <a:pPr>
                        <a:lnSpc>
                          <a:spcPct val="115000"/>
                        </a:lnSpc>
                        <a:spcAft>
                          <a:spcPts val="0"/>
                        </a:spcAft>
                      </a:pPr>
                      <a:r>
                        <a:rPr lang="ru-RU" sz="1000" dirty="0">
                          <a:effectLst/>
                          <a:latin typeface="Times New Roman"/>
                          <a:ea typeface="Calibri"/>
                          <a:cs typeface="Times New Roman"/>
                        </a:rPr>
                        <a:t>Количество земельных участков, обустроенных инженерной и транспортной инфраструктурой, предназначенных для бесплатного представления семьям, имеющим трех и более детей (комплексное обустройство земельных участков)</a:t>
                      </a:r>
                      <a:endParaRPr lang="ru-RU" sz="1200" dirty="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Calibri"/>
                          <a:cs typeface="Times New Roman"/>
                        </a:rPr>
                        <a:t>единиц</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1</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1</a:t>
                      </a:r>
                      <a:endParaRPr lang="ru-RU" sz="1200">
                        <a:effectLst/>
                        <a:latin typeface="Times New Roman"/>
                        <a:ea typeface="Times New Roman"/>
                        <a:cs typeface="Times New Roman"/>
                      </a:endParaRPr>
                    </a:p>
                  </a:txBody>
                  <a:tcPr marL="47625" marR="47625" marT="0" marB="0"/>
                </a:tc>
                <a:tc>
                  <a:txBody>
                    <a:bodyPr/>
                    <a:lstStyle/>
                    <a:p>
                      <a:pPr indent="-26035" algn="ctr">
                        <a:lnSpc>
                          <a:spcPct val="115000"/>
                        </a:lnSpc>
                        <a:spcAft>
                          <a:spcPts val="0"/>
                        </a:spcAft>
                      </a:pPr>
                      <a:r>
                        <a:rPr lang="ru-RU" sz="1000" dirty="0">
                          <a:effectLst/>
                          <a:latin typeface="Times New Roman"/>
                          <a:ea typeface="Calibri"/>
                          <a:cs typeface="Times New Roman"/>
                        </a:rPr>
                        <a:t>1</a:t>
                      </a:r>
                      <a:endParaRPr lang="ru-RU" sz="1200" dirty="0">
                        <a:effectLst/>
                        <a:latin typeface="Times New Roman"/>
                        <a:ea typeface="Times New Roman"/>
                        <a:cs typeface="Times New Roman"/>
                      </a:endParaRPr>
                    </a:p>
                  </a:txBody>
                  <a:tcPr marL="47625" marR="47625" marT="0" marB="0"/>
                </a:tc>
              </a:tr>
              <a:tr h="217532">
                <a:tc>
                  <a:txBody>
                    <a:bodyPr/>
                    <a:lstStyle/>
                    <a:p>
                      <a:pPr>
                        <a:lnSpc>
                          <a:spcPct val="115000"/>
                        </a:lnSpc>
                        <a:spcAft>
                          <a:spcPts val="0"/>
                        </a:spcAft>
                      </a:pPr>
                      <a:r>
                        <a:rPr lang="ru-RU" sz="1000" dirty="0">
                          <a:effectLst/>
                          <a:latin typeface="Times New Roman"/>
                          <a:ea typeface="Calibri"/>
                          <a:cs typeface="Times New Roman"/>
                        </a:rPr>
                        <a:t>Количество квадратных метров расселенного аварийного жилищного фонда</a:t>
                      </a:r>
                      <a:endParaRPr lang="ru-RU" sz="1200" dirty="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Calibri"/>
                          <a:cs typeface="Times New Roman"/>
                        </a:rPr>
                        <a:t>тыс. кв. м. </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 </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0,59</a:t>
                      </a:r>
                      <a:endParaRPr lang="ru-RU" sz="1200">
                        <a:effectLst/>
                        <a:latin typeface="Times New Roman"/>
                        <a:ea typeface="Times New Roman"/>
                        <a:cs typeface="Times New Roman"/>
                      </a:endParaRPr>
                    </a:p>
                  </a:txBody>
                  <a:tcPr marL="47625" marR="47625" marT="0" marB="0"/>
                </a:tc>
                <a:tc>
                  <a:txBody>
                    <a:bodyPr/>
                    <a:lstStyle/>
                    <a:p>
                      <a:pPr indent="-26035" algn="ctr">
                        <a:lnSpc>
                          <a:spcPct val="115000"/>
                        </a:lnSpc>
                        <a:spcAft>
                          <a:spcPts val="0"/>
                        </a:spcAft>
                      </a:pPr>
                      <a:r>
                        <a:rPr lang="ru-RU" sz="1000">
                          <a:effectLst/>
                          <a:latin typeface="Times New Roman"/>
                          <a:ea typeface="Calibri"/>
                          <a:cs typeface="Times New Roman"/>
                        </a:rPr>
                        <a:t>0,59</a:t>
                      </a:r>
                      <a:endParaRPr lang="ru-RU" sz="1200">
                        <a:effectLst/>
                        <a:latin typeface="Times New Roman"/>
                        <a:ea typeface="Times New Roman"/>
                        <a:cs typeface="Times New Roman"/>
                      </a:endParaRPr>
                    </a:p>
                  </a:txBody>
                  <a:tcPr marL="47625" marR="47625" marT="0" marB="0"/>
                </a:tc>
              </a:tr>
              <a:tr h="216024">
                <a:tc>
                  <a:txBody>
                    <a:bodyPr/>
                    <a:lstStyle/>
                    <a:p>
                      <a:pPr>
                        <a:lnSpc>
                          <a:spcPct val="115000"/>
                        </a:lnSpc>
                        <a:spcAft>
                          <a:spcPts val="0"/>
                        </a:spcAft>
                      </a:pPr>
                      <a:r>
                        <a:rPr lang="ru-RU" sz="1000">
                          <a:effectLst/>
                          <a:latin typeface="Times New Roman"/>
                          <a:ea typeface="Calibri"/>
                          <a:cs typeface="Times New Roman"/>
                        </a:rPr>
                        <a:t>Количество граждан, расселенных из аварийного жилищного фонда</a:t>
                      </a:r>
                      <a:endParaRPr lang="ru-RU" sz="120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Calibri"/>
                          <a:cs typeface="Times New Roman"/>
                        </a:rPr>
                        <a:t>тыс. человек</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 </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0,014</a:t>
                      </a:r>
                      <a:endParaRPr lang="ru-RU" sz="1200">
                        <a:effectLst/>
                        <a:latin typeface="Times New Roman"/>
                        <a:ea typeface="Times New Roman"/>
                        <a:cs typeface="Times New Roman"/>
                      </a:endParaRPr>
                    </a:p>
                  </a:txBody>
                  <a:tcPr marL="47625" marR="47625" marT="0" marB="0"/>
                </a:tc>
                <a:tc>
                  <a:txBody>
                    <a:bodyPr/>
                    <a:lstStyle/>
                    <a:p>
                      <a:pPr indent="-26035" algn="ctr">
                        <a:lnSpc>
                          <a:spcPct val="115000"/>
                        </a:lnSpc>
                        <a:spcAft>
                          <a:spcPts val="0"/>
                        </a:spcAft>
                      </a:pPr>
                      <a:r>
                        <a:rPr lang="ru-RU" sz="1000" dirty="0">
                          <a:effectLst/>
                          <a:latin typeface="Times New Roman"/>
                          <a:ea typeface="Calibri"/>
                          <a:cs typeface="Times New Roman"/>
                        </a:rPr>
                        <a:t>0,014</a:t>
                      </a:r>
                      <a:endParaRPr lang="ru-RU" sz="1200" dirty="0">
                        <a:effectLst/>
                        <a:latin typeface="Times New Roman"/>
                        <a:ea typeface="Times New Roman"/>
                        <a:cs typeface="Times New Roman"/>
                      </a:endParaRPr>
                    </a:p>
                  </a:txBody>
                  <a:tcPr marL="47625" marR="47625" marT="0" marB="0"/>
                </a:tc>
              </a:tr>
              <a:tr h="360040">
                <a:tc>
                  <a:txBody>
                    <a:bodyPr/>
                    <a:lstStyle/>
                    <a:p>
                      <a:pPr>
                        <a:lnSpc>
                          <a:spcPct val="115000"/>
                        </a:lnSpc>
                        <a:spcAft>
                          <a:spcPts val="0"/>
                        </a:spcAft>
                      </a:pPr>
                      <a:r>
                        <a:rPr lang="ru-RU" sz="1000" dirty="0">
                          <a:effectLst/>
                          <a:latin typeface="Times New Roman"/>
                          <a:ea typeface="Calibri"/>
                          <a:cs typeface="Times New Roman"/>
                        </a:rPr>
                        <a:t>Определение границ зон затопления, подтопления на территориях населенных пунктов Невельского городского округа</a:t>
                      </a:r>
                      <a:endParaRPr lang="ru-RU" sz="1200" dirty="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Calibri"/>
                          <a:cs typeface="Times New Roman"/>
                        </a:rPr>
                        <a:t>единиц</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1</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1</a:t>
                      </a:r>
                      <a:endParaRPr lang="ru-RU" sz="1200">
                        <a:effectLst/>
                        <a:latin typeface="Times New Roman"/>
                        <a:ea typeface="Times New Roman"/>
                        <a:cs typeface="Times New Roman"/>
                      </a:endParaRPr>
                    </a:p>
                  </a:txBody>
                  <a:tcPr marL="47625" marR="47625" marT="0" marB="0"/>
                </a:tc>
                <a:tc>
                  <a:txBody>
                    <a:bodyPr/>
                    <a:lstStyle/>
                    <a:p>
                      <a:pPr indent="-26035" algn="ctr">
                        <a:lnSpc>
                          <a:spcPct val="115000"/>
                        </a:lnSpc>
                        <a:spcAft>
                          <a:spcPts val="0"/>
                        </a:spcAft>
                      </a:pPr>
                      <a:r>
                        <a:rPr lang="ru-RU" sz="1000">
                          <a:effectLst/>
                          <a:latin typeface="Times New Roman"/>
                          <a:ea typeface="Calibri"/>
                          <a:cs typeface="Times New Roman"/>
                        </a:rPr>
                        <a:t>1</a:t>
                      </a:r>
                      <a:endParaRPr lang="ru-RU" sz="1200">
                        <a:effectLst/>
                        <a:latin typeface="Times New Roman"/>
                        <a:ea typeface="Times New Roman"/>
                        <a:cs typeface="Times New Roman"/>
                      </a:endParaRPr>
                    </a:p>
                  </a:txBody>
                  <a:tcPr marL="47625" marR="47625" marT="0" marB="0"/>
                </a:tc>
              </a:tr>
              <a:tr h="216024">
                <a:tc>
                  <a:txBody>
                    <a:bodyPr/>
                    <a:lstStyle/>
                    <a:p>
                      <a:pPr>
                        <a:lnSpc>
                          <a:spcPct val="115000"/>
                        </a:lnSpc>
                        <a:spcAft>
                          <a:spcPts val="0"/>
                        </a:spcAft>
                      </a:pPr>
                      <a:r>
                        <a:rPr lang="ru-RU" sz="1000">
                          <a:effectLst/>
                          <a:latin typeface="Times New Roman"/>
                          <a:ea typeface="Calibri"/>
                          <a:cs typeface="Times New Roman"/>
                        </a:rPr>
                        <a:t>Подготовка (корректировка) генерального плана Невельского городского округа</a:t>
                      </a:r>
                      <a:endParaRPr lang="ru-RU" sz="120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Calibri"/>
                          <a:cs typeface="Times New Roman"/>
                        </a:rPr>
                        <a:t>единиц</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dirty="0">
                          <a:effectLst/>
                          <a:latin typeface="Times New Roman"/>
                          <a:ea typeface="Calibri"/>
                          <a:cs typeface="Times New Roman"/>
                        </a:rPr>
                        <a:t> </a:t>
                      </a:r>
                      <a:endParaRPr lang="ru-RU" sz="1200" dirty="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1</a:t>
                      </a:r>
                      <a:endParaRPr lang="ru-RU" sz="1200">
                        <a:effectLst/>
                        <a:latin typeface="Times New Roman"/>
                        <a:ea typeface="Times New Roman"/>
                        <a:cs typeface="Times New Roman"/>
                      </a:endParaRPr>
                    </a:p>
                  </a:txBody>
                  <a:tcPr marL="47625" marR="47625" marT="0" marB="0"/>
                </a:tc>
                <a:tc>
                  <a:txBody>
                    <a:bodyPr/>
                    <a:lstStyle/>
                    <a:p>
                      <a:pPr indent="-26035" algn="ctr">
                        <a:lnSpc>
                          <a:spcPct val="115000"/>
                        </a:lnSpc>
                        <a:spcAft>
                          <a:spcPts val="0"/>
                        </a:spcAft>
                      </a:pPr>
                      <a:r>
                        <a:rPr lang="ru-RU" sz="1000">
                          <a:effectLst/>
                          <a:latin typeface="Times New Roman"/>
                          <a:ea typeface="Calibri"/>
                          <a:cs typeface="Times New Roman"/>
                        </a:rPr>
                        <a:t>1</a:t>
                      </a:r>
                      <a:endParaRPr lang="ru-RU" sz="1200">
                        <a:effectLst/>
                        <a:latin typeface="Times New Roman"/>
                        <a:ea typeface="Times New Roman"/>
                        <a:cs typeface="Times New Roman"/>
                      </a:endParaRPr>
                    </a:p>
                  </a:txBody>
                  <a:tcPr marL="47625" marR="47625" marT="0" marB="0"/>
                </a:tc>
              </a:tr>
              <a:tr h="360040">
                <a:tc>
                  <a:txBody>
                    <a:bodyPr/>
                    <a:lstStyle/>
                    <a:p>
                      <a:pPr>
                        <a:lnSpc>
                          <a:spcPct val="115000"/>
                        </a:lnSpc>
                        <a:spcAft>
                          <a:spcPts val="0"/>
                        </a:spcAft>
                      </a:pPr>
                      <a:r>
                        <a:rPr lang="ru-RU" sz="1000">
                          <a:effectLst/>
                          <a:latin typeface="Times New Roman"/>
                          <a:ea typeface="Calibri"/>
                          <a:cs typeface="Times New Roman"/>
                        </a:rPr>
                        <a:t>Подготовка и обновление топографических карт и планов населенных пунктов в масштабах 1:5000, 1:2000, 1:1000, 1:500</a:t>
                      </a:r>
                      <a:endParaRPr lang="ru-RU" sz="120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Calibri"/>
                          <a:cs typeface="Times New Roman"/>
                        </a:rPr>
                        <a:t>единиц</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 </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3</a:t>
                      </a:r>
                      <a:endParaRPr lang="ru-RU" sz="1200">
                        <a:effectLst/>
                        <a:latin typeface="Times New Roman"/>
                        <a:ea typeface="Times New Roman"/>
                        <a:cs typeface="Times New Roman"/>
                      </a:endParaRPr>
                    </a:p>
                  </a:txBody>
                  <a:tcPr marL="47625" marR="47625" marT="0" marB="0"/>
                </a:tc>
                <a:tc>
                  <a:txBody>
                    <a:bodyPr/>
                    <a:lstStyle/>
                    <a:p>
                      <a:pPr indent="-26035" algn="ctr">
                        <a:lnSpc>
                          <a:spcPct val="115000"/>
                        </a:lnSpc>
                        <a:spcAft>
                          <a:spcPts val="0"/>
                        </a:spcAft>
                      </a:pPr>
                      <a:r>
                        <a:rPr lang="ru-RU" sz="1000">
                          <a:effectLst/>
                          <a:latin typeface="Times New Roman"/>
                          <a:ea typeface="Calibri"/>
                          <a:cs typeface="Times New Roman"/>
                        </a:rPr>
                        <a:t>3</a:t>
                      </a:r>
                      <a:endParaRPr lang="ru-RU" sz="1200">
                        <a:effectLst/>
                        <a:latin typeface="Times New Roman"/>
                        <a:ea typeface="Times New Roman"/>
                        <a:cs typeface="Times New Roman"/>
                      </a:endParaRPr>
                    </a:p>
                  </a:txBody>
                  <a:tcPr marL="47625" marR="47625" marT="0" marB="0"/>
                </a:tc>
              </a:tr>
              <a:tr h="360040">
                <a:tc>
                  <a:txBody>
                    <a:bodyPr/>
                    <a:lstStyle/>
                    <a:p>
                      <a:pPr>
                        <a:lnSpc>
                          <a:spcPct val="115000"/>
                        </a:lnSpc>
                        <a:spcAft>
                          <a:spcPts val="0"/>
                        </a:spcAft>
                      </a:pPr>
                      <a:r>
                        <a:rPr lang="ru-RU" sz="1000">
                          <a:effectLst/>
                          <a:latin typeface="Times New Roman"/>
                          <a:ea typeface="Calibri"/>
                          <a:cs typeface="Times New Roman"/>
                        </a:rPr>
                        <a:t>Выполнение инженерных изысканий для подготовки документации по планировке территории</a:t>
                      </a:r>
                      <a:endParaRPr lang="ru-RU" sz="120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Calibri"/>
                          <a:cs typeface="Times New Roman"/>
                        </a:rPr>
                        <a:t>единиц</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 </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1</a:t>
                      </a:r>
                      <a:endParaRPr lang="ru-RU" sz="1200">
                        <a:effectLst/>
                        <a:latin typeface="Times New Roman"/>
                        <a:ea typeface="Times New Roman"/>
                        <a:cs typeface="Times New Roman"/>
                      </a:endParaRPr>
                    </a:p>
                  </a:txBody>
                  <a:tcPr marL="47625" marR="47625" marT="0" marB="0"/>
                </a:tc>
                <a:tc>
                  <a:txBody>
                    <a:bodyPr/>
                    <a:lstStyle/>
                    <a:p>
                      <a:pPr indent="-26035" algn="ctr">
                        <a:lnSpc>
                          <a:spcPct val="115000"/>
                        </a:lnSpc>
                        <a:spcAft>
                          <a:spcPts val="0"/>
                        </a:spcAft>
                      </a:pPr>
                      <a:r>
                        <a:rPr lang="ru-RU" sz="1000" dirty="0">
                          <a:effectLst/>
                          <a:latin typeface="Times New Roman"/>
                          <a:ea typeface="Calibri"/>
                          <a:cs typeface="Times New Roman"/>
                        </a:rPr>
                        <a:t>1</a:t>
                      </a:r>
                      <a:endParaRPr lang="ru-RU" sz="1200" dirty="0">
                        <a:effectLst/>
                        <a:latin typeface="Times New Roman"/>
                        <a:ea typeface="Times New Roman"/>
                        <a:cs typeface="Times New Roman"/>
                      </a:endParaRPr>
                    </a:p>
                  </a:txBody>
                  <a:tcPr marL="47625" marR="47625" marT="0" marB="0"/>
                </a:tc>
              </a:tr>
            </a:tbl>
          </a:graphicData>
        </a:graphic>
      </p:graphicFrame>
    </p:spTree>
    <p:extLst>
      <p:ext uri="{BB962C8B-B14F-4D97-AF65-F5344CB8AC3E}">
        <p14:creationId xmlns:p14="http://schemas.microsoft.com/office/powerpoint/2010/main" val="21111194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Диаграмма 2"/>
          <p:cNvGraphicFramePr/>
          <p:nvPr>
            <p:extLst>
              <p:ext uri="{D42A27DB-BD31-4B8C-83A1-F6EECF244321}">
                <p14:modId xmlns:p14="http://schemas.microsoft.com/office/powerpoint/2010/main" val="2582192837"/>
              </p:ext>
            </p:extLst>
          </p:nvPr>
        </p:nvGraphicFramePr>
        <p:xfrm>
          <a:off x="251521" y="980728"/>
          <a:ext cx="5040559" cy="352839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Диаграмма 3"/>
          <p:cNvGraphicFramePr/>
          <p:nvPr>
            <p:extLst>
              <p:ext uri="{D42A27DB-BD31-4B8C-83A1-F6EECF244321}">
                <p14:modId xmlns:p14="http://schemas.microsoft.com/office/powerpoint/2010/main" val="1027113338"/>
              </p:ext>
            </p:extLst>
          </p:nvPr>
        </p:nvGraphicFramePr>
        <p:xfrm>
          <a:off x="395536" y="4365104"/>
          <a:ext cx="4824536" cy="2335808"/>
        </p:xfrm>
        <a:graphic>
          <a:graphicData uri="http://schemas.openxmlformats.org/drawingml/2006/chart">
            <c:chart xmlns:c="http://schemas.openxmlformats.org/drawingml/2006/chart" xmlns:r="http://schemas.openxmlformats.org/officeDocument/2006/relationships" r:id="rId3"/>
          </a:graphicData>
        </a:graphic>
      </p:graphicFrame>
      <p:sp>
        <p:nvSpPr>
          <p:cNvPr id="8" name="Номер слайда 7"/>
          <p:cNvSpPr>
            <a:spLocks noGrp="1"/>
          </p:cNvSpPr>
          <p:nvPr>
            <p:ph type="sldNum" sz="quarter" idx="12"/>
          </p:nvPr>
        </p:nvSpPr>
        <p:spPr/>
        <p:txBody>
          <a:bodyPr/>
          <a:lstStyle/>
          <a:p>
            <a:fld id="{B19B0651-EE4F-4900-A07F-96A6BFA9D0F0}" type="slidenum">
              <a:rPr lang="ru-RU" smtClean="0"/>
              <a:t>46</a:t>
            </a:fld>
            <a:endParaRPr lang="ru-RU"/>
          </a:p>
        </p:txBody>
      </p:sp>
      <p:sp>
        <p:nvSpPr>
          <p:cNvPr id="7" name="TextBox 6"/>
          <p:cNvSpPr txBox="1"/>
          <p:nvPr/>
        </p:nvSpPr>
        <p:spPr>
          <a:xfrm>
            <a:off x="251521" y="116632"/>
            <a:ext cx="8424936" cy="646331"/>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smtClean="0">
                <a:solidFill>
                  <a:schemeClr val="tx1"/>
                </a:solidFill>
              </a:rPr>
              <a:t> </a:t>
            </a:r>
            <a:r>
              <a:rPr lang="ru-RU" dirty="0">
                <a:solidFill>
                  <a:schemeClr val="tx1"/>
                </a:solidFill>
              </a:rPr>
              <a:t>Муниципальная программа " Обеспечение </a:t>
            </a:r>
            <a:r>
              <a:rPr lang="ru-RU" dirty="0" smtClean="0">
                <a:solidFill>
                  <a:schemeClr val="tx1"/>
                </a:solidFill>
              </a:rPr>
              <a:t>населения муниципального </a:t>
            </a:r>
          </a:p>
          <a:p>
            <a:pPr algn="ctr"/>
            <a:r>
              <a:rPr lang="ru-RU" dirty="0" smtClean="0">
                <a:solidFill>
                  <a:schemeClr val="tx1"/>
                </a:solidFill>
              </a:rPr>
              <a:t>образования </a:t>
            </a:r>
            <a:r>
              <a:rPr lang="ru-RU" dirty="0">
                <a:solidFill>
                  <a:schemeClr val="tx1"/>
                </a:solidFill>
              </a:rPr>
              <a:t>"Невельский городской округ" качественным </a:t>
            </a:r>
            <a:r>
              <a:rPr lang="ru-RU" dirty="0" smtClean="0">
                <a:solidFill>
                  <a:schemeClr val="tx1"/>
                </a:solidFill>
              </a:rPr>
              <a:t>жильем" </a:t>
            </a:r>
          </a:p>
        </p:txBody>
      </p:sp>
      <p:sp>
        <p:nvSpPr>
          <p:cNvPr id="2" name="Прямоугольник 1"/>
          <p:cNvSpPr/>
          <p:nvPr/>
        </p:nvSpPr>
        <p:spPr>
          <a:xfrm>
            <a:off x="5256584" y="1124744"/>
            <a:ext cx="3635896" cy="5093702"/>
          </a:xfrm>
          <a:prstGeom prst="rect">
            <a:avLst/>
          </a:prstGeom>
        </p:spPr>
        <p:txBody>
          <a:bodyPr wrap="square">
            <a:spAutoFit/>
          </a:bodyPr>
          <a:lstStyle/>
          <a:p>
            <a:pPr algn="just"/>
            <a:r>
              <a:rPr lang="ru-RU" sz="1300" dirty="0"/>
              <a:t>В рамках реализации региональной адресной программы «Переселение граждан из аварийного жилищного фонда на территории Сахалинской области в 2019	 - 2025 годах», муниципальной программы «Обеспечение населения муниципального образования «Невельский городской округ» качественным жильем», в с. Горнозаводск введены в эксплуатацию 2 многоквартирных дома по ул. Советской (дом № 12, № 10).</a:t>
            </a:r>
          </a:p>
          <a:p>
            <a:pPr algn="just"/>
            <a:r>
              <a:rPr lang="ru-RU" sz="1300" dirty="0"/>
              <a:t>За отчетный период 2019 года расселены 98 семей (204 человека). Площадь расселенного аварийного жилищного фонда составила 4102,3 кв. метров.</a:t>
            </a:r>
          </a:p>
          <a:p>
            <a:pPr algn="just"/>
            <a:r>
              <a:rPr lang="ru-RU" sz="1300" dirty="0"/>
              <a:t>Расселение проводилось:</a:t>
            </a:r>
          </a:p>
          <a:p>
            <a:pPr algn="just"/>
            <a:r>
              <a:rPr lang="ru-RU" sz="1300" dirty="0"/>
              <a:t>- в новостроящиеся дома - 74 семьи (161 человек);</a:t>
            </a:r>
          </a:p>
          <a:p>
            <a:pPr algn="just"/>
            <a:r>
              <a:rPr lang="ru-RU" sz="1300" dirty="0"/>
              <a:t>- в муниципальные квартиры, после проведения в них капитального ремонта - 9 семей (19 человек);</a:t>
            </a:r>
          </a:p>
          <a:p>
            <a:pPr algn="just"/>
            <a:r>
              <a:rPr lang="ru-RU" sz="1300" dirty="0"/>
              <a:t>- путем выкупа квартир у собственников в аварийных домах - 14 семей (21 человек).</a:t>
            </a:r>
          </a:p>
          <a:p>
            <a:pPr algn="just"/>
            <a:r>
              <a:rPr lang="ru-RU" sz="1300" dirty="0"/>
              <a:t>- в освободившиеся муниципальные квартиры на вторичном рынке жилья - 2 семьи (3 человека).</a:t>
            </a:r>
          </a:p>
        </p:txBody>
      </p:sp>
    </p:spTree>
    <p:extLst>
      <p:ext uri="{BB962C8B-B14F-4D97-AF65-F5344CB8AC3E}">
        <p14:creationId xmlns:p14="http://schemas.microsoft.com/office/powerpoint/2010/main" val="202715332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Диаграмма 3"/>
          <p:cNvGraphicFramePr/>
          <p:nvPr>
            <p:extLst>
              <p:ext uri="{D42A27DB-BD31-4B8C-83A1-F6EECF244321}">
                <p14:modId xmlns:p14="http://schemas.microsoft.com/office/powerpoint/2010/main" val="3341016747"/>
              </p:ext>
            </p:extLst>
          </p:nvPr>
        </p:nvGraphicFramePr>
        <p:xfrm>
          <a:off x="0" y="548680"/>
          <a:ext cx="5328592" cy="3456384"/>
        </p:xfrm>
        <a:graphic>
          <a:graphicData uri="http://schemas.openxmlformats.org/drawingml/2006/chart">
            <c:chart xmlns:c="http://schemas.openxmlformats.org/drawingml/2006/chart" xmlns:r="http://schemas.openxmlformats.org/officeDocument/2006/relationships" r:id="rId2"/>
          </a:graphicData>
        </a:graphic>
      </p:graphicFrame>
      <p:sp>
        <p:nvSpPr>
          <p:cNvPr id="5" name="Прямоугольник 4"/>
          <p:cNvSpPr/>
          <p:nvPr/>
        </p:nvSpPr>
        <p:spPr>
          <a:xfrm>
            <a:off x="251519" y="3832299"/>
            <a:ext cx="8496945" cy="2693045"/>
          </a:xfrm>
          <a:prstGeom prst="rect">
            <a:avLst/>
          </a:prstGeom>
        </p:spPr>
        <p:txBody>
          <a:bodyPr wrap="square">
            <a:spAutoFit/>
          </a:bodyPr>
          <a:lstStyle/>
          <a:p>
            <a:pPr algn="just"/>
            <a:r>
              <a:rPr lang="ru-RU" sz="1300" dirty="0"/>
              <a:t>В рамках реализации государственной программы Сахалинской области «Обеспечение населения Сахалинской области качественным жильем» в 2019 году завершены работы по строительству двух пятиэтажных жилых домов по ул. Советской в с. Горнозаводск (85 квартир, общей площадью 4257,8 кв. м., без учета площади балконов) на сумму 315,2 млн. рублей. </a:t>
            </a:r>
          </a:p>
          <a:p>
            <a:pPr algn="just"/>
            <a:r>
              <a:rPr lang="ru-RU" sz="1300" dirty="0"/>
              <a:t>В 2019 году начаты работы по строительству двух пятиэтажных жилых домов по ул. Советской в с. Горнозаводск на 45 квартир, общей площадью 2487,3 кв. м, на сумму 208,6 млн. рублей. Срок завершения работ – 2020 год.</a:t>
            </a:r>
          </a:p>
          <a:p>
            <a:pPr algn="just"/>
            <a:r>
              <a:rPr lang="ru-RU" sz="1300" dirty="0"/>
              <a:t>Подрядными организациями в отчетном году выполнены работы по сносу ветхого и аварийного жилья, производственных и непроизводственных зданий на территории Невельского городского округа в объеме 7,25 тыс. кв. м. на общую сумму 9,7 млн. рублей.</a:t>
            </a:r>
          </a:p>
          <a:p>
            <a:pPr algn="just"/>
            <a:r>
              <a:rPr lang="ru-RU" sz="1300" dirty="0"/>
              <a:t>За отчетный период также выполнены работы по обеспечению одного земельного участка в с. Колхозное, подлежащего предоставлению семьям, имеющим трех и более детей, сетями электроснабжения и водоснабжения на сумму 0,7 млн. рублей.</a:t>
            </a:r>
          </a:p>
        </p:txBody>
      </p:sp>
      <p:sp>
        <p:nvSpPr>
          <p:cNvPr id="7" name="Номер слайда 6"/>
          <p:cNvSpPr>
            <a:spLocks noGrp="1"/>
          </p:cNvSpPr>
          <p:nvPr>
            <p:ph type="sldNum" sz="quarter" idx="12"/>
          </p:nvPr>
        </p:nvSpPr>
        <p:spPr/>
        <p:txBody>
          <a:bodyPr/>
          <a:lstStyle/>
          <a:p>
            <a:fld id="{B19B0651-EE4F-4900-A07F-96A6BFA9D0F0}" type="slidenum">
              <a:rPr lang="ru-RU" smtClean="0"/>
              <a:t>47</a:t>
            </a:fld>
            <a:endParaRPr lang="ru-RU"/>
          </a:p>
        </p:txBody>
      </p:sp>
      <p:sp>
        <p:nvSpPr>
          <p:cNvPr id="8" name="TextBox 7"/>
          <p:cNvSpPr txBox="1"/>
          <p:nvPr/>
        </p:nvSpPr>
        <p:spPr>
          <a:xfrm>
            <a:off x="251521" y="116632"/>
            <a:ext cx="8424936" cy="646331"/>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smtClean="0">
                <a:solidFill>
                  <a:schemeClr val="tx1"/>
                </a:solidFill>
              </a:rPr>
              <a:t> </a:t>
            </a:r>
            <a:r>
              <a:rPr lang="ru-RU" dirty="0">
                <a:solidFill>
                  <a:schemeClr val="tx1"/>
                </a:solidFill>
              </a:rPr>
              <a:t>Муниципальная программа " Обеспечение </a:t>
            </a:r>
            <a:r>
              <a:rPr lang="ru-RU" dirty="0" smtClean="0">
                <a:solidFill>
                  <a:schemeClr val="tx1"/>
                </a:solidFill>
              </a:rPr>
              <a:t>населения муниципального </a:t>
            </a:r>
          </a:p>
          <a:p>
            <a:pPr algn="ctr"/>
            <a:r>
              <a:rPr lang="ru-RU" dirty="0" smtClean="0">
                <a:solidFill>
                  <a:schemeClr val="tx1"/>
                </a:solidFill>
              </a:rPr>
              <a:t>образования </a:t>
            </a:r>
            <a:r>
              <a:rPr lang="ru-RU" dirty="0">
                <a:solidFill>
                  <a:schemeClr val="tx1"/>
                </a:solidFill>
              </a:rPr>
              <a:t>"Невельский городской округ" качественным </a:t>
            </a:r>
            <a:r>
              <a:rPr lang="ru-RU" dirty="0" smtClean="0">
                <a:solidFill>
                  <a:schemeClr val="tx1"/>
                </a:solidFill>
              </a:rPr>
              <a:t>жильем" </a:t>
            </a:r>
          </a:p>
        </p:txBody>
      </p:sp>
      <p:sp>
        <p:nvSpPr>
          <p:cNvPr id="3" name="Прямоугольник 2"/>
          <p:cNvSpPr/>
          <p:nvPr/>
        </p:nvSpPr>
        <p:spPr>
          <a:xfrm>
            <a:off x="5076056" y="980728"/>
            <a:ext cx="3672408" cy="2893100"/>
          </a:xfrm>
          <a:prstGeom prst="rect">
            <a:avLst/>
          </a:prstGeom>
        </p:spPr>
        <p:txBody>
          <a:bodyPr wrap="square">
            <a:spAutoFit/>
          </a:bodyPr>
          <a:lstStyle/>
          <a:p>
            <a:pPr algn="just"/>
            <a:r>
              <a:rPr lang="ru-RU" sz="1300" dirty="0"/>
              <a:t>Общий объем строительных работ в 2019 году по предварительным данным составил 905,7 млн. рублей и увеличился в 2,4 раза к уровню 2018 года. В фактических ценах увеличение составила 29,7 раз.</a:t>
            </a:r>
          </a:p>
          <a:p>
            <a:pPr algn="just"/>
            <a:r>
              <a:rPr lang="ru-RU" sz="1300" dirty="0"/>
              <a:t>Ввод в действие жилых домов в 2019 году составил 7 851 кв. метров, в том числе населением за счет собственных средств 3 127 кв. метров и увеличился в 2,5 раза к уровню 2018 года. </a:t>
            </a:r>
          </a:p>
          <a:p>
            <a:pPr algn="just"/>
            <a:r>
              <a:rPr lang="ru-RU" sz="1300" dirty="0"/>
              <a:t>В 2019 году в Невельском районе построено 33 жилых дома (в которых 116 квартир), в том числе 31 дом построен населением за счет собственных средств.</a:t>
            </a:r>
          </a:p>
        </p:txBody>
      </p:sp>
    </p:spTree>
    <p:extLst>
      <p:ext uri="{BB962C8B-B14F-4D97-AF65-F5344CB8AC3E}">
        <p14:creationId xmlns:p14="http://schemas.microsoft.com/office/powerpoint/2010/main" val="265024343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44624"/>
            <a:ext cx="8424936" cy="923330"/>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smtClean="0">
                <a:solidFill>
                  <a:schemeClr val="tx1"/>
                </a:solidFill>
              </a:rPr>
              <a:t> </a:t>
            </a:r>
            <a:r>
              <a:rPr lang="ru-RU" dirty="0">
                <a:solidFill>
                  <a:schemeClr val="tx1"/>
                </a:solidFill>
              </a:rPr>
              <a:t>Муниципальная программа "Обеспечение населения муниципального </a:t>
            </a:r>
            <a:endParaRPr lang="ru-RU" dirty="0" smtClean="0">
              <a:solidFill>
                <a:schemeClr val="tx1"/>
              </a:solidFill>
            </a:endParaRPr>
          </a:p>
          <a:p>
            <a:pPr algn="ctr"/>
            <a:r>
              <a:rPr lang="ru-RU" dirty="0" smtClean="0">
                <a:solidFill>
                  <a:schemeClr val="tx1"/>
                </a:solidFill>
              </a:rPr>
              <a:t>образования </a:t>
            </a:r>
            <a:r>
              <a:rPr lang="ru-RU" dirty="0">
                <a:solidFill>
                  <a:schemeClr val="tx1"/>
                </a:solidFill>
              </a:rPr>
              <a:t>"Невельский </a:t>
            </a:r>
            <a:r>
              <a:rPr lang="ru-RU" dirty="0" smtClean="0">
                <a:solidFill>
                  <a:schemeClr val="tx1"/>
                </a:solidFill>
              </a:rPr>
              <a:t>городской </a:t>
            </a:r>
            <a:r>
              <a:rPr lang="ru-RU" dirty="0">
                <a:solidFill>
                  <a:schemeClr val="tx1"/>
                </a:solidFill>
              </a:rPr>
              <a:t>округ" </a:t>
            </a:r>
            <a:r>
              <a:rPr lang="ru-RU" dirty="0" smtClean="0">
                <a:solidFill>
                  <a:schemeClr val="tx1"/>
                </a:solidFill>
              </a:rPr>
              <a:t>качественными </a:t>
            </a:r>
          </a:p>
          <a:p>
            <a:pPr algn="ctr"/>
            <a:r>
              <a:rPr lang="ru-RU" dirty="0" smtClean="0">
                <a:solidFill>
                  <a:schemeClr val="tx1"/>
                </a:solidFill>
              </a:rPr>
              <a:t>услугами </a:t>
            </a:r>
            <a:r>
              <a:rPr lang="ru-RU" dirty="0">
                <a:solidFill>
                  <a:schemeClr val="tx1"/>
                </a:solidFill>
              </a:rPr>
              <a:t>жилищно-коммунального хозяйства </a:t>
            </a:r>
            <a:r>
              <a:rPr lang="ru-RU" dirty="0" smtClean="0">
                <a:solidFill>
                  <a:schemeClr val="tx1"/>
                </a:solidFill>
              </a:rPr>
              <a:t>"</a:t>
            </a:r>
          </a:p>
        </p:txBody>
      </p:sp>
      <p:sp>
        <p:nvSpPr>
          <p:cNvPr id="3" name="Горизонтальный свиток 2"/>
          <p:cNvSpPr/>
          <p:nvPr/>
        </p:nvSpPr>
        <p:spPr>
          <a:xfrm>
            <a:off x="539552" y="980728"/>
            <a:ext cx="7992888" cy="817248"/>
          </a:xfrm>
          <a:prstGeom prst="horizontalScroll">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400" dirty="0" smtClean="0">
                <a:latin typeface="Times New Roman" panose="02020603050405020304" pitchFamily="18" charset="0"/>
                <a:cs typeface="Times New Roman" panose="02020603050405020304" pitchFamily="18" charset="0"/>
              </a:rPr>
              <a:t>Цель: Снижение </a:t>
            </a:r>
            <a:r>
              <a:rPr lang="ru-RU" sz="1400" dirty="0">
                <a:latin typeface="Times New Roman" panose="02020603050405020304" pitchFamily="18" charset="0"/>
                <a:cs typeface="Times New Roman" panose="02020603050405020304" pitchFamily="18" charset="0"/>
              </a:rPr>
              <a:t>уровня износа объектов коммунальной </a:t>
            </a:r>
            <a:r>
              <a:rPr lang="ru-RU" sz="1400" dirty="0" smtClean="0">
                <a:latin typeface="Times New Roman" panose="02020603050405020304" pitchFamily="18" charset="0"/>
                <a:cs typeface="Times New Roman" panose="02020603050405020304" pitchFamily="18" charset="0"/>
              </a:rPr>
              <a:t>инфраструктуры и количества </a:t>
            </a:r>
            <a:r>
              <a:rPr lang="ru-RU" sz="1400" dirty="0">
                <a:latin typeface="Times New Roman" panose="02020603050405020304" pitchFamily="18" charset="0"/>
                <a:cs typeface="Times New Roman" panose="02020603050405020304" pitchFamily="18" charset="0"/>
              </a:rPr>
              <a:t>аварий на инженерных </a:t>
            </a:r>
            <a:r>
              <a:rPr lang="ru-RU" sz="1400" dirty="0" smtClean="0">
                <a:latin typeface="Times New Roman" panose="02020603050405020304" pitchFamily="18" charset="0"/>
                <a:cs typeface="Times New Roman" panose="02020603050405020304" pitchFamily="18" charset="0"/>
              </a:rPr>
              <a:t>сетях, </a:t>
            </a:r>
            <a:r>
              <a:rPr lang="ru-RU" sz="1400" dirty="0">
                <a:latin typeface="Times New Roman" panose="02020603050405020304" pitchFamily="18" charset="0"/>
                <a:cs typeface="Times New Roman" panose="02020603050405020304" pitchFamily="18" charset="0"/>
              </a:rPr>
              <a:t>затрат при производстве и передаче топливно-энергетических </a:t>
            </a:r>
            <a:r>
              <a:rPr lang="ru-RU" sz="1400" dirty="0" smtClean="0">
                <a:latin typeface="Times New Roman" panose="02020603050405020304" pitchFamily="18" charset="0"/>
                <a:cs typeface="Times New Roman" panose="02020603050405020304" pitchFamily="18" charset="0"/>
              </a:rPr>
              <a:t>ресурсов, модернизация </a:t>
            </a:r>
            <a:r>
              <a:rPr lang="ru-RU" sz="1400" dirty="0">
                <a:latin typeface="Times New Roman" panose="02020603050405020304" pitchFamily="18" charset="0"/>
                <a:cs typeface="Times New Roman" panose="02020603050405020304" pitchFamily="18" charset="0"/>
              </a:rPr>
              <a:t>и </a:t>
            </a:r>
            <a:r>
              <a:rPr lang="ru-RU" sz="1400" dirty="0" smtClean="0">
                <a:latin typeface="Times New Roman" panose="02020603050405020304" pitchFamily="18" charset="0"/>
                <a:cs typeface="Times New Roman" panose="02020603050405020304" pitchFamily="18" charset="0"/>
              </a:rPr>
              <a:t>капитальный </a:t>
            </a:r>
            <a:r>
              <a:rPr lang="ru-RU" sz="1400" dirty="0">
                <a:latin typeface="Times New Roman" panose="02020603050405020304" pitchFamily="18" charset="0"/>
                <a:cs typeface="Times New Roman" panose="02020603050405020304" pitchFamily="18" charset="0"/>
              </a:rPr>
              <a:t>ремонт многоквартирных </a:t>
            </a:r>
            <a:r>
              <a:rPr lang="ru-RU" sz="1400" dirty="0" smtClean="0">
                <a:latin typeface="Times New Roman" panose="02020603050405020304" pitchFamily="18" charset="0"/>
                <a:cs typeface="Times New Roman" panose="02020603050405020304" pitchFamily="18" charset="0"/>
              </a:rPr>
              <a:t>домов.</a:t>
            </a:r>
            <a:endParaRPr lang="ru-RU" sz="1400" dirty="0">
              <a:latin typeface="Times New Roman" panose="02020603050405020304" pitchFamily="18" charset="0"/>
              <a:cs typeface="Times New Roman" panose="02020603050405020304" pitchFamily="18" charset="0"/>
            </a:endParaRPr>
          </a:p>
        </p:txBody>
      </p:sp>
      <p:graphicFrame>
        <p:nvGraphicFramePr>
          <p:cNvPr id="7" name="Диаграмма 6"/>
          <p:cNvGraphicFramePr/>
          <p:nvPr>
            <p:extLst>
              <p:ext uri="{D42A27DB-BD31-4B8C-83A1-F6EECF244321}">
                <p14:modId xmlns:p14="http://schemas.microsoft.com/office/powerpoint/2010/main" val="2293030663"/>
              </p:ext>
            </p:extLst>
          </p:nvPr>
        </p:nvGraphicFramePr>
        <p:xfrm>
          <a:off x="539552" y="1797976"/>
          <a:ext cx="4320480" cy="280831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2" name="Диаграмма 11"/>
          <p:cNvGraphicFramePr/>
          <p:nvPr>
            <p:extLst>
              <p:ext uri="{D42A27DB-BD31-4B8C-83A1-F6EECF244321}">
                <p14:modId xmlns:p14="http://schemas.microsoft.com/office/powerpoint/2010/main" val="1450108459"/>
              </p:ext>
            </p:extLst>
          </p:nvPr>
        </p:nvGraphicFramePr>
        <p:xfrm>
          <a:off x="4644008" y="1988840"/>
          <a:ext cx="4211960" cy="2376264"/>
        </p:xfrm>
        <a:graphic>
          <a:graphicData uri="http://schemas.openxmlformats.org/drawingml/2006/chart">
            <c:chart xmlns:c="http://schemas.openxmlformats.org/drawingml/2006/chart" xmlns:r="http://schemas.openxmlformats.org/officeDocument/2006/relationships" r:id="rId3"/>
          </a:graphicData>
        </a:graphic>
      </p:graphicFrame>
      <p:sp>
        <p:nvSpPr>
          <p:cNvPr id="6" name="Номер слайда 5"/>
          <p:cNvSpPr>
            <a:spLocks noGrp="1"/>
          </p:cNvSpPr>
          <p:nvPr>
            <p:ph type="sldNum" sz="quarter" idx="12"/>
          </p:nvPr>
        </p:nvSpPr>
        <p:spPr/>
        <p:txBody>
          <a:bodyPr/>
          <a:lstStyle/>
          <a:p>
            <a:fld id="{B19B0651-EE4F-4900-A07F-96A6BFA9D0F0}" type="slidenum">
              <a:rPr lang="ru-RU" smtClean="0"/>
              <a:t>48</a:t>
            </a:fld>
            <a:endParaRPr lang="ru-RU"/>
          </a:p>
        </p:txBody>
      </p:sp>
      <p:graphicFrame>
        <p:nvGraphicFramePr>
          <p:cNvPr id="5" name="Таблица 4"/>
          <p:cNvGraphicFramePr>
            <a:graphicFrameLocks noGrp="1"/>
          </p:cNvGraphicFramePr>
          <p:nvPr>
            <p:extLst>
              <p:ext uri="{D42A27DB-BD31-4B8C-83A1-F6EECF244321}">
                <p14:modId xmlns:p14="http://schemas.microsoft.com/office/powerpoint/2010/main" val="1029235994"/>
              </p:ext>
            </p:extLst>
          </p:nvPr>
        </p:nvGraphicFramePr>
        <p:xfrm>
          <a:off x="323528" y="4581128"/>
          <a:ext cx="8568952" cy="1898476"/>
        </p:xfrm>
        <a:graphic>
          <a:graphicData uri="http://schemas.openxmlformats.org/drawingml/2006/table">
            <a:tbl>
              <a:tblPr>
                <a:tableStyleId>{5DA37D80-6434-44D0-A028-1B22A696006F}</a:tableStyleId>
              </a:tblPr>
              <a:tblGrid>
                <a:gridCol w="4545270"/>
                <a:gridCol w="1192202"/>
                <a:gridCol w="968664"/>
                <a:gridCol w="894152"/>
                <a:gridCol w="968664"/>
              </a:tblGrid>
              <a:tr h="221846">
                <a:tc>
                  <a:txBody>
                    <a:bodyPr/>
                    <a:lstStyle/>
                    <a:p>
                      <a:pPr algn="ctr">
                        <a:lnSpc>
                          <a:spcPct val="115000"/>
                        </a:lnSpc>
                        <a:spcAft>
                          <a:spcPts val="0"/>
                        </a:spcAft>
                        <a:tabLst>
                          <a:tab pos="647700" algn="l"/>
                        </a:tabLst>
                      </a:pPr>
                      <a:r>
                        <a:rPr lang="ru-RU" sz="1000" dirty="0" smtClean="0">
                          <a:effectLst/>
                          <a:latin typeface="Times New Roman" panose="02020603050405020304" pitchFamily="18" charset="0"/>
                          <a:cs typeface="Times New Roman" panose="02020603050405020304" pitchFamily="18" charset="0"/>
                        </a:rPr>
                        <a:t>Показатель</a:t>
                      </a:r>
                      <a:endParaRPr lang="ru-RU" sz="10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9592" marR="9592" marT="0" marB="0"/>
                </a:tc>
                <a:tc>
                  <a:txBody>
                    <a:bodyPr/>
                    <a:lstStyle/>
                    <a:p>
                      <a:pPr algn="ctr"/>
                      <a:r>
                        <a:rPr lang="ru-RU" sz="1000" dirty="0" smtClean="0">
                          <a:latin typeface="Times New Roman" panose="02020603050405020304" pitchFamily="18" charset="0"/>
                          <a:cs typeface="Times New Roman" panose="02020603050405020304" pitchFamily="18" charset="0"/>
                        </a:rPr>
                        <a:t>Ед. изм.</a:t>
                      </a:r>
                      <a:endParaRPr lang="ru-RU" sz="10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1000" dirty="0" smtClean="0">
                          <a:latin typeface="Times New Roman" panose="02020603050405020304" pitchFamily="18" charset="0"/>
                          <a:cs typeface="Times New Roman" panose="02020603050405020304" pitchFamily="18" charset="0"/>
                        </a:rPr>
                        <a:t>2018 </a:t>
                      </a:r>
                    </a:p>
                    <a:p>
                      <a:pPr algn="ctr"/>
                      <a:r>
                        <a:rPr lang="ru-RU" sz="1000" dirty="0" smtClean="0">
                          <a:latin typeface="Times New Roman" panose="02020603050405020304" pitchFamily="18" charset="0"/>
                          <a:cs typeface="Times New Roman" panose="02020603050405020304" pitchFamily="18" charset="0"/>
                        </a:rPr>
                        <a:t>факт</a:t>
                      </a:r>
                      <a:endParaRPr lang="ru-RU" sz="10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1000" dirty="0" smtClean="0">
                          <a:latin typeface="Times New Roman" panose="02020603050405020304" pitchFamily="18" charset="0"/>
                          <a:cs typeface="Times New Roman" panose="02020603050405020304" pitchFamily="18" charset="0"/>
                        </a:rPr>
                        <a:t>2019</a:t>
                      </a:r>
                    </a:p>
                    <a:p>
                      <a:pPr algn="ctr"/>
                      <a:r>
                        <a:rPr lang="ru-RU" sz="1000" dirty="0" smtClean="0">
                          <a:latin typeface="Times New Roman" panose="02020603050405020304" pitchFamily="18" charset="0"/>
                          <a:cs typeface="Times New Roman" panose="02020603050405020304" pitchFamily="18" charset="0"/>
                        </a:rPr>
                        <a:t>план</a:t>
                      </a:r>
                      <a:endParaRPr lang="ru-RU" sz="10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1000" dirty="0" smtClean="0">
                          <a:latin typeface="Times New Roman" panose="02020603050405020304" pitchFamily="18" charset="0"/>
                          <a:cs typeface="Times New Roman" panose="02020603050405020304" pitchFamily="18" charset="0"/>
                        </a:rPr>
                        <a:t>2019</a:t>
                      </a:r>
                    </a:p>
                    <a:p>
                      <a:pPr algn="ctr"/>
                      <a:r>
                        <a:rPr lang="ru-RU" sz="1000" dirty="0" smtClean="0">
                          <a:latin typeface="Times New Roman" panose="02020603050405020304" pitchFamily="18" charset="0"/>
                          <a:cs typeface="Times New Roman" panose="02020603050405020304" pitchFamily="18" charset="0"/>
                        </a:rPr>
                        <a:t>Факт</a:t>
                      </a:r>
                      <a:endParaRPr lang="ru-RU" sz="1000" b="1" dirty="0">
                        <a:latin typeface="Times New Roman" panose="02020603050405020304" pitchFamily="18" charset="0"/>
                        <a:cs typeface="Times New Roman" panose="02020603050405020304" pitchFamily="18" charset="0"/>
                      </a:endParaRPr>
                    </a:p>
                  </a:txBody>
                  <a:tcPr marL="9592" marR="9592" marT="0" marB="0"/>
                </a:tc>
              </a:tr>
              <a:tr h="221846">
                <a:tc>
                  <a:txBody>
                    <a:bodyPr/>
                    <a:lstStyle/>
                    <a:p>
                      <a:pPr algn="l">
                        <a:lnSpc>
                          <a:spcPct val="115000"/>
                        </a:lnSpc>
                        <a:spcAft>
                          <a:spcPts val="0"/>
                        </a:spcAft>
                      </a:pPr>
                      <a:r>
                        <a:rPr lang="ru-RU" sz="1000" dirty="0">
                          <a:effectLst/>
                          <a:latin typeface="Times New Roman" panose="02020603050405020304" pitchFamily="18" charset="0"/>
                          <a:ea typeface="Times New Roman"/>
                          <a:cs typeface="Times New Roman" panose="02020603050405020304" pitchFamily="18" charset="0"/>
                        </a:rPr>
                        <a:t>Доля капитально отремонтированных многоквартирных домов</a:t>
                      </a:r>
                    </a:p>
                  </a:txBody>
                  <a:tcPr marL="47625" marR="47625" marT="0" marB="0"/>
                </a:tc>
                <a:tc>
                  <a:txBody>
                    <a:bodyPr/>
                    <a:lstStyle/>
                    <a:p>
                      <a:pPr algn="l">
                        <a:lnSpc>
                          <a:spcPct val="115000"/>
                        </a:lnSpc>
                        <a:spcAft>
                          <a:spcPts val="0"/>
                        </a:spcAft>
                      </a:pPr>
                      <a:r>
                        <a:rPr lang="ru-RU" sz="1000">
                          <a:effectLst/>
                          <a:latin typeface="Times New Roman" panose="02020603050405020304" pitchFamily="18" charset="0"/>
                          <a:ea typeface="Times New Roman"/>
                          <a:cs typeface="Times New Roman" panose="02020603050405020304" pitchFamily="18" charset="0"/>
                        </a:rPr>
                        <a:t>%</a:t>
                      </a:r>
                    </a:p>
                  </a:txBody>
                  <a:tcPr marL="47625" marR="47625" marT="0" marB="0"/>
                </a:tc>
                <a:tc>
                  <a:txBody>
                    <a:bodyPr/>
                    <a:lstStyle/>
                    <a:p>
                      <a:pPr algn="ctr">
                        <a:lnSpc>
                          <a:spcPct val="115000"/>
                        </a:lnSpc>
                        <a:spcAft>
                          <a:spcPts val="0"/>
                        </a:spcAft>
                      </a:pPr>
                      <a:r>
                        <a:rPr lang="ru-RU" sz="1000" dirty="0">
                          <a:effectLst/>
                          <a:latin typeface="Times New Roman" panose="02020603050405020304" pitchFamily="18" charset="0"/>
                          <a:ea typeface="Calibri"/>
                          <a:cs typeface="Times New Roman" panose="02020603050405020304" pitchFamily="18" charset="0"/>
                        </a:rPr>
                        <a:t>15</a:t>
                      </a:r>
                      <a:endParaRPr lang="ru-RU" sz="1000" dirty="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algn="ctr">
                        <a:lnSpc>
                          <a:spcPct val="115000"/>
                        </a:lnSpc>
                        <a:spcAft>
                          <a:spcPts val="0"/>
                        </a:spcAft>
                      </a:pPr>
                      <a:r>
                        <a:rPr lang="ru-RU" sz="1000">
                          <a:effectLst/>
                          <a:latin typeface="Times New Roman" panose="02020603050405020304" pitchFamily="18" charset="0"/>
                          <a:ea typeface="Times New Roman"/>
                          <a:cs typeface="Times New Roman" panose="02020603050405020304" pitchFamily="18" charset="0"/>
                        </a:rPr>
                        <a:t>15</a:t>
                      </a:r>
                    </a:p>
                  </a:txBody>
                  <a:tcPr marL="47625" marR="47625" marT="0" marB="0"/>
                </a:tc>
                <a:tc>
                  <a:txBody>
                    <a:bodyPr/>
                    <a:lstStyle/>
                    <a:p>
                      <a:pPr algn="ctr">
                        <a:lnSpc>
                          <a:spcPct val="115000"/>
                        </a:lnSpc>
                        <a:spcAft>
                          <a:spcPts val="0"/>
                        </a:spcAft>
                      </a:pPr>
                      <a:r>
                        <a:rPr lang="ru-RU" sz="1000">
                          <a:effectLst/>
                          <a:latin typeface="Times New Roman" panose="02020603050405020304" pitchFamily="18" charset="0"/>
                          <a:ea typeface="Calibri"/>
                          <a:cs typeface="Times New Roman" panose="02020603050405020304" pitchFamily="18" charset="0"/>
                        </a:rPr>
                        <a:t>15</a:t>
                      </a:r>
                      <a:endParaRPr lang="ru-RU" sz="1000">
                        <a:effectLst/>
                        <a:latin typeface="Times New Roman" panose="02020603050405020304" pitchFamily="18" charset="0"/>
                        <a:ea typeface="Times New Roman"/>
                        <a:cs typeface="Times New Roman" panose="02020603050405020304" pitchFamily="18" charset="0"/>
                      </a:endParaRPr>
                    </a:p>
                  </a:txBody>
                  <a:tcPr marL="47625" marR="47625" marT="0" marB="0"/>
                </a:tc>
              </a:tr>
              <a:tr h="272405">
                <a:tc>
                  <a:txBody>
                    <a:bodyPr/>
                    <a:lstStyle/>
                    <a:p>
                      <a:pPr algn="l">
                        <a:lnSpc>
                          <a:spcPct val="115000"/>
                        </a:lnSpc>
                        <a:spcAft>
                          <a:spcPts val="0"/>
                        </a:spcAft>
                      </a:pPr>
                      <a:r>
                        <a:rPr lang="ru-RU" sz="1000" dirty="0">
                          <a:effectLst/>
                          <a:latin typeface="Times New Roman"/>
                          <a:ea typeface="Times New Roman"/>
                          <a:cs typeface="Times New Roman"/>
                        </a:rPr>
                        <a:t>Уровень износа коммунальной инфраструктуры</a:t>
                      </a:r>
                      <a:endParaRPr lang="ru-RU" sz="1200" dirty="0">
                        <a:effectLst/>
                        <a:latin typeface="Times New Roman"/>
                        <a:ea typeface="Times New Roman"/>
                        <a:cs typeface="Times New Roman"/>
                      </a:endParaRPr>
                    </a:p>
                  </a:txBody>
                  <a:tcPr marL="47625" marR="47625" marT="0" marB="0"/>
                </a:tc>
                <a:tc>
                  <a:txBody>
                    <a:bodyPr/>
                    <a:lstStyle/>
                    <a:p>
                      <a:pPr algn="l">
                        <a:lnSpc>
                          <a:spcPct val="115000"/>
                        </a:lnSpc>
                        <a:spcAft>
                          <a:spcPts val="0"/>
                        </a:spcAft>
                      </a:pPr>
                      <a:r>
                        <a:rPr lang="ru-RU" sz="1000">
                          <a:effectLst/>
                          <a:latin typeface="Times New Roman"/>
                          <a:ea typeface="Times New Roman"/>
                          <a:cs typeface="Times New Roman"/>
                        </a:rPr>
                        <a:t>%</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dirty="0">
                          <a:effectLst/>
                          <a:latin typeface="Times New Roman"/>
                          <a:ea typeface="Calibri"/>
                          <a:cs typeface="Times New Roman"/>
                        </a:rPr>
                        <a:t>17,8</a:t>
                      </a:r>
                      <a:endParaRPr lang="ru-RU" sz="1200" dirty="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dirty="0">
                          <a:effectLst/>
                          <a:latin typeface="Times New Roman"/>
                          <a:ea typeface="Times New Roman"/>
                          <a:cs typeface="Times New Roman"/>
                        </a:rPr>
                        <a:t>16,6</a:t>
                      </a:r>
                      <a:endParaRPr lang="ru-RU" sz="1200" dirty="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16,6</a:t>
                      </a:r>
                      <a:endParaRPr lang="ru-RU" sz="1200">
                        <a:effectLst/>
                        <a:latin typeface="Times New Roman"/>
                        <a:ea typeface="Times New Roman"/>
                        <a:cs typeface="Times New Roman"/>
                      </a:endParaRPr>
                    </a:p>
                  </a:txBody>
                  <a:tcPr marL="47625" marR="47625" marT="0" marB="0"/>
                </a:tc>
              </a:tr>
              <a:tr h="272405">
                <a:tc>
                  <a:txBody>
                    <a:bodyPr/>
                    <a:lstStyle/>
                    <a:p>
                      <a:pPr algn="l">
                        <a:lnSpc>
                          <a:spcPct val="115000"/>
                        </a:lnSpc>
                        <a:spcAft>
                          <a:spcPts val="0"/>
                        </a:spcAft>
                      </a:pPr>
                      <a:r>
                        <a:rPr lang="ru-RU" sz="1000">
                          <a:effectLst/>
                          <a:latin typeface="Times New Roman"/>
                          <a:ea typeface="Times New Roman"/>
                          <a:cs typeface="Times New Roman"/>
                        </a:rPr>
                        <a:t>Уровень   износа коммунальной инфраструктуры  на  сетях  водоснабжения</a:t>
                      </a:r>
                      <a:endParaRPr lang="ru-RU" sz="1200">
                        <a:effectLst/>
                        <a:latin typeface="Times New Roman"/>
                        <a:ea typeface="Times New Roman"/>
                        <a:cs typeface="Times New Roman"/>
                      </a:endParaRPr>
                    </a:p>
                  </a:txBody>
                  <a:tcPr marL="47625" marR="47625" marT="0" marB="0"/>
                </a:tc>
                <a:tc>
                  <a:txBody>
                    <a:bodyPr/>
                    <a:lstStyle/>
                    <a:p>
                      <a:pPr algn="l">
                        <a:lnSpc>
                          <a:spcPct val="115000"/>
                        </a:lnSpc>
                        <a:spcAft>
                          <a:spcPts val="0"/>
                        </a:spcAft>
                      </a:pPr>
                      <a:r>
                        <a:rPr lang="ru-RU" sz="1000">
                          <a:effectLst/>
                          <a:latin typeface="Times New Roman"/>
                          <a:ea typeface="Times New Roman"/>
                          <a:cs typeface="Times New Roman"/>
                        </a:rPr>
                        <a:t>%</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8,5</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dirty="0">
                          <a:effectLst/>
                          <a:latin typeface="Times New Roman"/>
                          <a:ea typeface="Times New Roman"/>
                          <a:cs typeface="Times New Roman"/>
                        </a:rPr>
                        <a:t>8,3</a:t>
                      </a:r>
                      <a:endParaRPr lang="ru-RU" sz="1200" dirty="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8,3</a:t>
                      </a:r>
                      <a:endParaRPr lang="ru-RU" sz="1200">
                        <a:effectLst/>
                        <a:latin typeface="Times New Roman"/>
                        <a:ea typeface="Times New Roman"/>
                        <a:cs typeface="Times New Roman"/>
                      </a:endParaRPr>
                    </a:p>
                  </a:txBody>
                  <a:tcPr marL="47625" marR="47625" marT="0" marB="0"/>
                </a:tc>
              </a:tr>
              <a:tr h="272405">
                <a:tc>
                  <a:txBody>
                    <a:bodyPr/>
                    <a:lstStyle/>
                    <a:p>
                      <a:pPr algn="l">
                        <a:lnSpc>
                          <a:spcPct val="115000"/>
                        </a:lnSpc>
                        <a:spcAft>
                          <a:spcPts val="0"/>
                        </a:spcAft>
                      </a:pPr>
                      <a:r>
                        <a:rPr lang="ru-RU" sz="1000">
                          <a:effectLst/>
                          <a:latin typeface="Times New Roman"/>
                          <a:ea typeface="Times New Roman"/>
                          <a:cs typeface="Times New Roman"/>
                        </a:rPr>
                        <a:t>Уровень  износа коммунальной инфраструктуры  на  сетях  водоотведения</a:t>
                      </a:r>
                      <a:endParaRPr lang="ru-RU" sz="1200">
                        <a:effectLst/>
                        <a:latin typeface="Times New Roman"/>
                        <a:ea typeface="Times New Roman"/>
                        <a:cs typeface="Times New Roman"/>
                      </a:endParaRPr>
                    </a:p>
                  </a:txBody>
                  <a:tcPr marL="47625" marR="47625" marT="0" marB="0"/>
                </a:tc>
                <a:tc>
                  <a:txBody>
                    <a:bodyPr/>
                    <a:lstStyle/>
                    <a:p>
                      <a:pPr algn="l">
                        <a:lnSpc>
                          <a:spcPct val="115000"/>
                        </a:lnSpc>
                        <a:spcAft>
                          <a:spcPts val="0"/>
                        </a:spcAft>
                      </a:pPr>
                      <a:r>
                        <a:rPr lang="ru-RU" sz="1000" dirty="0">
                          <a:effectLst/>
                          <a:latin typeface="Times New Roman"/>
                          <a:ea typeface="Times New Roman"/>
                          <a:cs typeface="Times New Roman"/>
                        </a:rPr>
                        <a:t>%</a:t>
                      </a:r>
                      <a:endParaRPr lang="ru-RU" sz="1200" dirty="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26,6</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dirty="0">
                          <a:effectLst/>
                          <a:latin typeface="Times New Roman"/>
                          <a:ea typeface="Times New Roman"/>
                          <a:cs typeface="Times New Roman"/>
                        </a:rPr>
                        <a:t>26,1</a:t>
                      </a:r>
                      <a:endParaRPr lang="ru-RU" sz="1200" dirty="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dirty="0">
                          <a:effectLst/>
                          <a:latin typeface="Times New Roman"/>
                          <a:ea typeface="Calibri"/>
                          <a:cs typeface="Times New Roman"/>
                        </a:rPr>
                        <a:t>26,1</a:t>
                      </a:r>
                      <a:endParaRPr lang="ru-RU" sz="1200" dirty="0">
                        <a:effectLst/>
                        <a:latin typeface="Times New Roman"/>
                        <a:ea typeface="Times New Roman"/>
                        <a:cs typeface="Times New Roman"/>
                      </a:endParaRPr>
                    </a:p>
                  </a:txBody>
                  <a:tcPr marL="47625" marR="47625" marT="0" marB="0"/>
                </a:tc>
              </a:tr>
              <a:tr h="332769">
                <a:tc>
                  <a:txBody>
                    <a:bodyPr/>
                    <a:lstStyle/>
                    <a:p>
                      <a:pPr algn="l">
                        <a:lnSpc>
                          <a:spcPct val="115000"/>
                        </a:lnSpc>
                        <a:spcAft>
                          <a:spcPts val="0"/>
                        </a:spcAft>
                      </a:pPr>
                      <a:r>
                        <a:rPr lang="ru-RU" sz="1000">
                          <a:effectLst/>
                          <a:latin typeface="Times New Roman"/>
                          <a:ea typeface="Times New Roman"/>
                          <a:cs typeface="Times New Roman"/>
                        </a:rPr>
                        <a:t>Уровень износа коммунальной инфраструктуры на сетях теплоснабжения</a:t>
                      </a:r>
                      <a:endParaRPr lang="ru-RU" sz="1200">
                        <a:effectLst/>
                        <a:latin typeface="Times New Roman"/>
                        <a:ea typeface="Times New Roman"/>
                        <a:cs typeface="Times New Roman"/>
                      </a:endParaRPr>
                    </a:p>
                  </a:txBody>
                  <a:tcPr marL="47625" marR="47625" marT="0" marB="0"/>
                </a:tc>
                <a:tc>
                  <a:txBody>
                    <a:bodyPr/>
                    <a:lstStyle/>
                    <a:p>
                      <a:pPr algn="l">
                        <a:lnSpc>
                          <a:spcPct val="115000"/>
                        </a:lnSpc>
                        <a:spcAft>
                          <a:spcPts val="0"/>
                        </a:spcAft>
                      </a:pPr>
                      <a:r>
                        <a:rPr lang="ru-RU" sz="1000">
                          <a:effectLst/>
                          <a:latin typeface="Times New Roman"/>
                          <a:ea typeface="Times New Roman"/>
                          <a:cs typeface="Times New Roman"/>
                        </a:rPr>
                        <a:t>%</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18</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Times New Roman"/>
                          <a:cs typeface="Times New Roman"/>
                        </a:rPr>
                        <a:t>16</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dirty="0">
                          <a:effectLst/>
                          <a:latin typeface="Times New Roman"/>
                          <a:ea typeface="Calibri"/>
                          <a:cs typeface="Times New Roman"/>
                        </a:rPr>
                        <a:t>16</a:t>
                      </a:r>
                      <a:endParaRPr lang="ru-RU" sz="1200" dirty="0">
                        <a:effectLst/>
                        <a:latin typeface="Times New Roman"/>
                        <a:ea typeface="Times New Roman"/>
                        <a:cs typeface="Times New Roman"/>
                      </a:endParaRPr>
                    </a:p>
                  </a:txBody>
                  <a:tcPr marL="47625" marR="47625" marT="0" marB="0"/>
                </a:tc>
              </a:tr>
              <a:tr h="221846">
                <a:tc>
                  <a:txBody>
                    <a:bodyPr/>
                    <a:lstStyle/>
                    <a:p>
                      <a:pPr algn="l">
                        <a:lnSpc>
                          <a:spcPct val="115000"/>
                        </a:lnSpc>
                        <a:spcAft>
                          <a:spcPts val="0"/>
                        </a:spcAft>
                      </a:pPr>
                      <a:r>
                        <a:rPr lang="ru-RU" sz="1000">
                          <a:effectLst/>
                          <a:latin typeface="Times New Roman"/>
                          <a:ea typeface="Times New Roman"/>
                          <a:cs typeface="Times New Roman"/>
                        </a:rPr>
                        <a:t>Уровень износа коммунальной инфраструктуры на сетях электроснабжения</a:t>
                      </a:r>
                      <a:endParaRPr lang="ru-RU" sz="1200">
                        <a:effectLst/>
                        <a:latin typeface="Times New Roman"/>
                        <a:ea typeface="Times New Roman"/>
                        <a:cs typeface="Times New Roman"/>
                      </a:endParaRPr>
                    </a:p>
                  </a:txBody>
                  <a:tcPr marL="47625" marR="47625" marT="0" marB="0"/>
                </a:tc>
                <a:tc>
                  <a:txBody>
                    <a:bodyPr/>
                    <a:lstStyle/>
                    <a:p>
                      <a:pPr algn="l">
                        <a:lnSpc>
                          <a:spcPct val="115000"/>
                        </a:lnSpc>
                        <a:spcAft>
                          <a:spcPts val="0"/>
                        </a:spcAft>
                      </a:pPr>
                      <a:r>
                        <a:rPr lang="ru-RU" sz="1000">
                          <a:effectLst/>
                          <a:latin typeface="Times New Roman"/>
                          <a:ea typeface="Times New Roman"/>
                          <a:cs typeface="Times New Roman"/>
                        </a:rPr>
                        <a:t>%</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18</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Times New Roman"/>
                          <a:cs typeface="Times New Roman"/>
                        </a:rPr>
                        <a:t>16</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dirty="0">
                          <a:effectLst/>
                          <a:latin typeface="Times New Roman"/>
                          <a:ea typeface="Calibri"/>
                          <a:cs typeface="Times New Roman"/>
                        </a:rPr>
                        <a:t>16</a:t>
                      </a:r>
                      <a:endParaRPr lang="ru-RU" sz="1200" dirty="0">
                        <a:effectLst/>
                        <a:latin typeface="Times New Roman"/>
                        <a:ea typeface="Times New Roman"/>
                        <a:cs typeface="Times New Roman"/>
                      </a:endParaRPr>
                    </a:p>
                  </a:txBody>
                  <a:tcPr marL="47625" marR="47625" marT="0" marB="0"/>
                </a:tc>
              </a:tr>
            </a:tbl>
          </a:graphicData>
        </a:graphic>
      </p:graphicFrame>
    </p:spTree>
    <p:extLst>
      <p:ext uri="{BB962C8B-B14F-4D97-AF65-F5344CB8AC3E}">
        <p14:creationId xmlns:p14="http://schemas.microsoft.com/office/powerpoint/2010/main" val="285372019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5553" y="1218238"/>
            <a:ext cx="7002751" cy="338554"/>
          </a:xfrm>
          <a:prstGeom prst="rect">
            <a:avLst/>
          </a:prstGeom>
          <a:noFill/>
        </p:spPr>
        <p:txBody>
          <a:bodyPr wrap="none" rtlCol="0">
            <a:spAutoFit/>
          </a:bodyPr>
          <a:lstStyle/>
          <a:p>
            <a:r>
              <a:rPr lang="ru-RU" sz="1600" b="1" dirty="0" smtClean="0">
                <a:latin typeface="Times New Roman" panose="02020603050405020304" pitchFamily="18" charset="0"/>
                <a:cs typeface="Times New Roman" panose="02020603050405020304" pitchFamily="18" charset="0"/>
              </a:rPr>
              <a:t>Структура расходов по основным мероприятиям программы в 2019 году:</a:t>
            </a:r>
            <a:endParaRPr lang="ru-RU" sz="1600" b="1" dirty="0">
              <a:latin typeface="Times New Roman" panose="02020603050405020304" pitchFamily="18" charset="0"/>
              <a:cs typeface="Times New Roman" panose="02020603050405020304" pitchFamily="18" charset="0"/>
            </a:endParaRPr>
          </a:p>
        </p:txBody>
      </p:sp>
      <p:graphicFrame>
        <p:nvGraphicFramePr>
          <p:cNvPr id="6" name="Схема 5"/>
          <p:cNvGraphicFramePr/>
          <p:nvPr>
            <p:extLst>
              <p:ext uri="{D42A27DB-BD31-4B8C-83A1-F6EECF244321}">
                <p14:modId xmlns:p14="http://schemas.microsoft.com/office/powerpoint/2010/main" val="2970534478"/>
              </p:ext>
            </p:extLst>
          </p:nvPr>
        </p:nvGraphicFramePr>
        <p:xfrm>
          <a:off x="323528" y="1685032"/>
          <a:ext cx="8424936" cy="46962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Номер слайда 4"/>
          <p:cNvSpPr>
            <a:spLocks noGrp="1"/>
          </p:cNvSpPr>
          <p:nvPr>
            <p:ph type="sldNum" sz="quarter" idx="12"/>
          </p:nvPr>
        </p:nvSpPr>
        <p:spPr/>
        <p:txBody>
          <a:bodyPr/>
          <a:lstStyle/>
          <a:p>
            <a:fld id="{B19B0651-EE4F-4900-A07F-96A6BFA9D0F0}" type="slidenum">
              <a:rPr lang="ru-RU" smtClean="0"/>
              <a:t>49</a:t>
            </a:fld>
            <a:endParaRPr lang="ru-RU"/>
          </a:p>
        </p:txBody>
      </p:sp>
      <p:sp>
        <p:nvSpPr>
          <p:cNvPr id="7" name="TextBox 6"/>
          <p:cNvSpPr txBox="1"/>
          <p:nvPr/>
        </p:nvSpPr>
        <p:spPr>
          <a:xfrm>
            <a:off x="251520" y="129406"/>
            <a:ext cx="8424936" cy="923330"/>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smtClean="0">
                <a:solidFill>
                  <a:schemeClr val="tx1"/>
                </a:solidFill>
              </a:rPr>
              <a:t> </a:t>
            </a:r>
            <a:r>
              <a:rPr lang="ru-RU" dirty="0">
                <a:solidFill>
                  <a:schemeClr val="tx1"/>
                </a:solidFill>
              </a:rPr>
              <a:t>Муниципальная программа "Обеспечение населения муниципального </a:t>
            </a:r>
            <a:endParaRPr lang="ru-RU" dirty="0" smtClean="0">
              <a:solidFill>
                <a:schemeClr val="tx1"/>
              </a:solidFill>
            </a:endParaRPr>
          </a:p>
          <a:p>
            <a:pPr algn="ctr"/>
            <a:r>
              <a:rPr lang="ru-RU" dirty="0" smtClean="0">
                <a:solidFill>
                  <a:schemeClr val="tx1"/>
                </a:solidFill>
              </a:rPr>
              <a:t>образования </a:t>
            </a:r>
            <a:r>
              <a:rPr lang="ru-RU" dirty="0">
                <a:solidFill>
                  <a:schemeClr val="tx1"/>
                </a:solidFill>
              </a:rPr>
              <a:t>"Невельский </a:t>
            </a:r>
            <a:r>
              <a:rPr lang="ru-RU" dirty="0" smtClean="0">
                <a:solidFill>
                  <a:schemeClr val="tx1"/>
                </a:solidFill>
              </a:rPr>
              <a:t>городской </a:t>
            </a:r>
            <a:r>
              <a:rPr lang="ru-RU" dirty="0">
                <a:solidFill>
                  <a:schemeClr val="tx1"/>
                </a:solidFill>
              </a:rPr>
              <a:t>округ" </a:t>
            </a:r>
            <a:r>
              <a:rPr lang="ru-RU" dirty="0" smtClean="0">
                <a:solidFill>
                  <a:schemeClr val="tx1"/>
                </a:solidFill>
              </a:rPr>
              <a:t>качественными </a:t>
            </a:r>
          </a:p>
          <a:p>
            <a:pPr algn="ctr"/>
            <a:r>
              <a:rPr lang="ru-RU" dirty="0" smtClean="0">
                <a:solidFill>
                  <a:schemeClr val="tx1"/>
                </a:solidFill>
              </a:rPr>
              <a:t>услугами </a:t>
            </a:r>
            <a:r>
              <a:rPr lang="ru-RU" dirty="0">
                <a:solidFill>
                  <a:schemeClr val="tx1"/>
                </a:solidFill>
              </a:rPr>
              <a:t>жилищно-коммунального хозяйства </a:t>
            </a:r>
            <a:r>
              <a:rPr lang="ru-RU" dirty="0" smtClean="0">
                <a:solidFill>
                  <a:schemeClr val="tx1"/>
                </a:solidFill>
              </a:rPr>
              <a:t>"</a:t>
            </a:r>
          </a:p>
        </p:txBody>
      </p:sp>
    </p:spTree>
    <p:extLst>
      <p:ext uri="{BB962C8B-B14F-4D97-AF65-F5344CB8AC3E}">
        <p14:creationId xmlns:p14="http://schemas.microsoft.com/office/powerpoint/2010/main" val="10794970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282134"/>
            <a:ext cx="7992888" cy="338554"/>
          </a:xfrm>
          <a:prstGeom prst="rect">
            <a:avLst/>
          </a:prstGeom>
        </p:spPr>
        <p:txBody>
          <a:bodyPr wrap="square">
            <a:spAutoFit/>
          </a:bodyPr>
          <a:lstStyle/>
          <a:p>
            <a:pPr algn="ctr"/>
            <a:r>
              <a:rPr lang="ru-RU" sz="1600" b="1" dirty="0">
                <a:latin typeface="Times New Roman" panose="02020603050405020304" pitchFamily="18" charset="0"/>
                <a:cs typeface="Times New Roman" panose="02020603050405020304" pitchFamily="18" charset="0"/>
              </a:rPr>
              <a:t>Основные показатели социально-экономического развития за </a:t>
            </a:r>
            <a:r>
              <a:rPr lang="ru-RU" sz="1600" b="1" dirty="0" smtClean="0">
                <a:latin typeface="Times New Roman" panose="02020603050405020304" pitchFamily="18" charset="0"/>
                <a:cs typeface="Times New Roman" panose="02020603050405020304" pitchFamily="18" charset="0"/>
              </a:rPr>
              <a:t>2019 год</a:t>
            </a:r>
            <a:endParaRPr lang="ru-RU" sz="1700" dirty="0">
              <a:latin typeface="Times New Roman" panose="02020603050405020304" pitchFamily="18" charset="0"/>
              <a:cs typeface="Times New Roman" panose="02020603050405020304" pitchFamily="18" charset="0"/>
            </a:endParaRPr>
          </a:p>
        </p:txBody>
      </p:sp>
      <p:sp>
        <p:nvSpPr>
          <p:cNvPr id="3" name="Заголовок 1"/>
          <p:cNvSpPr txBox="1">
            <a:spLocks/>
          </p:cNvSpPr>
          <p:nvPr/>
        </p:nvSpPr>
        <p:spPr>
          <a:xfrm>
            <a:off x="899592" y="908720"/>
            <a:ext cx="7139136" cy="432048"/>
          </a:xfrm>
          <a:prstGeom prst="rect">
            <a:avLst/>
          </a:prstGeom>
        </p:spPr>
        <p:txBody>
          <a:bodyPr>
            <a:noAutofit/>
          </a:bodyPr>
          <a:lst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pPr algn="ctr"/>
            <a:r>
              <a:rPr lang="ru-RU" sz="1400" b="1" dirty="0" smtClean="0">
                <a:ln w="1905"/>
                <a:solidFill>
                  <a:schemeClr val="tx1"/>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Среднемесячная заработная плата по Невельскому району за 2017-2019 годы (рублей)</a:t>
            </a:r>
            <a:endParaRPr lang="ru-RU" sz="1400" b="1" dirty="0">
              <a:ln w="1905"/>
              <a:solidFill>
                <a:schemeClr val="tx1"/>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endParaRPr>
          </a:p>
        </p:txBody>
      </p:sp>
      <p:graphicFrame>
        <p:nvGraphicFramePr>
          <p:cNvPr id="4" name="Содержимое 5"/>
          <p:cNvGraphicFramePr>
            <a:graphicFrameLocks/>
          </p:cNvGraphicFramePr>
          <p:nvPr>
            <p:extLst>
              <p:ext uri="{D42A27DB-BD31-4B8C-83A1-F6EECF244321}">
                <p14:modId xmlns:p14="http://schemas.microsoft.com/office/powerpoint/2010/main" val="2544132845"/>
              </p:ext>
            </p:extLst>
          </p:nvPr>
        </p:nvGraphicFramePr>
        <p:xfrm>
          <a:off x="1115616" y="1340768"/>
          <a:ext cx="7128793" cy="1440160"/>
        </p:xfrm>
        <a:graphic>
          <a:graphicData uri="http://schemas.openxmlformats.org/drawingml/2006/chart">
            <c:chart xmlns:c="http://schemas.openxmlformats.org/drawingml/2006/chart" xmlns:r="http://schemas.openxmlformats.org/officeDocument/2006/relationships" r:id="rId2"/>
          </a:graphicData>
        </a:graphic>
      </p:graphicFrame>
      <p:sp>
        <p:nvSpPr>
          <p:cNvPr id="5" name="Прямоугольник 4"/>
          <p:cNvSpPr/>
          <p:nvPr/>
        </p:nvSpPr>
        <p:spPr>
          <a:xfrm>
            <a:off x="395537" y="5157192"/>
            <a:ext cx="8496943" cy="1384995"/>
          </a:xfrm>
          <a:prstGeom prst="rect">
            <a:avLst/>
          </a:prstGeom>
        </p:spPr>
        <p:txBody>
          <a:bodyPr wrap="square">
            <a:spAutoFit/>
          </a:bodyPr>
          <a:lstStyle/>
          <a:p>
            <a:r>
              <a:rPr lang="ru-RU" sz="1400" dirty="0"/>
              <a:t>Среднемесячная заработная плата по полному кругу организаций Невельского района составила 66 027 рублей и по сравнению с 2018 годом увеличилась на 13 963 рубля или на 27%. </a:t>
            </a:r>
            <a:r>
              <a:rPr lang="ru-RU" sz="1400" dirty="0" smtClean="0"/>
              <a:t>Численность </a:t>
            </a:r>
            <a:r>
              <a:rPr lang="ru-RU" sz="1400" dirty="0"/>
              <a:t>работающего населения составило 4,7 тыс. человек и увеличилась на 6% по сравнению с 2018 годом. </a:t>
            </a:r>
            <a:endParaRPr lang="ru-RU" sz="1400" dirty="0" smtClean="0"/>
          </a:p>
          <a:p>
            <a:pPr algn="just"/>
            <a:r>
              <a:rPr lang="ru-RU" sz="1400" dirty="0" smtClean="0"/>
              <a:t>Фонд </a:t>
            </a:r>
            <a:r>
              <a:rPr lang="ru-RU" sz="1400" dirty="0"/>
              <a:t>заработной платы за 12 месяцев 2019 года составил 3 734,1 млн. рублей, и увеличился на 31% в сравнении с аналогичным периодом прошлого года (2 832,2 млн. рублей). </a:t>
            </a:r>
          </a:p>
          <a:p>
            <a:r>
              <a:rPr lang="ru-RU" sz="1400" dirty="0"/>
              <a:t>Задолженность по выплате заработной платы в Невельском районе отсутствует.</a:t>
            </a:r>
            <a:endParaRPr lang="ru-RU" sz="1400" dirty="0">
              <a:latin typeface="Times New Roman" panose="02020603050405020304" pitchFamily="18" charset="0"/>
              <a:cs typeface="Times New Roman" panose="02020603050405020304" pitchFamily="18" charset="0"/>
            </a:endParaRPr>
          </a:p>
        </p:txBody>
      </p:sp>
      <p:graphicFrame>
        <p:nvGraphicFramePr>
          <p:cNvPr id="6" name="Диаграмма 5"/>
          <p:cNvGraphicFramePr/>
          <p:nvPr>
            <p:extLst>
              <p:ext uri="{D42A27DB-BD31-4B8C-83A1-F6EECF244321}">
                <p14:modId xmlns:p14="http://schemas.microsoft.com/office/powerpoint/2010/main" val="3843032531"/>
              </p:ext>
            </p:extLst>
          </p:nvPr>
        </p:nvGraphicFramePr>
        <p:xfrm>
          <a:off x="448225" y="2708920"/>
          <a:ext cx="4032448" cy="244827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Диаграмма 6"/>
          <p:cNvGraphicFramePr/>
          <p:nvPr>
            <p:extLst>
              <p:ext uri="{D42A27DB-BD31-4B8C-83A1-F6EECF244321}">
                <p14:modId xmlns:p14="http://schemas.microsoft.com/office/powerpoint/2010/main" val="2719624236"/>
              </p:ext>
            </p:extLst>
          </p:nvPr>
        </p:nvGraphicFramePr>
        <p:xfrm>
          <a:off x="4741984" y="2780928"/>
          <a:ext cx="3718448" cy="2304256"/>
        </p:xfrm>
        <a:graphic>
          <a:graphicData uri="http://schemas.openxmlformats.org/drawingml/2006/chart">
            <c:chart xmlns:c="http://schemas.openxmlformats.org/drawingml/2006/chart" xmlns:r="http://schemas.openxmlformats.org/officeDocument/2006/relationships" r:id="rId4"/>
          </a:graphicData>
        </a:graphic>
      </p:graphicFrame>
      <p:sp>
        <p:nvSpPr>
          <p:cNvPr id="9" name="Номер слайда 8"/>
          <p:cNvSpPr>
            <a:spLocks noGrp="1"/>
          </p:cNvSpPr>
          <p:nvPr>
            <p:ph type="sldNum" sz="quarter" idx="12"/>
          </p:nvPr>
        </p:nvSpPr>
        <p:spPr/>
        <p:txBody>
          <a:bodyPr/>
          <a:lstStyle/>
          <a:p>
            <a:fld id="{B19B0651-EE4F-4900-A07F-96A6BFA9D0F0}" type="slidenum">
              <a:rPr lang="ru-RU" smtClean="0"/>
              <a:t>5</a:t>
            </a:fld>
            <a:endParaRPr lang="ru-RU"/>
          </a:p>
        </p:txBody>
      </p:sp>
    </p:spTree>
    <p:extLst>
      <p:ext uri="{BB962C8B-B14F-4D97-AF65-F5344CB8AC3E}">
        <p14:creationId xmlns:p14="http://schemas.microsoft.com/office/powerpoint/2010/main" val="257123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strVal val="#ppt_h"/>
                                          </p:val>
                                        </p:tav>
                                        <p:tav tm="100000">
                                          <p:val>
                                            <p:strVal val="#ppt_h"/>
                                          </p:val>
                                        </p:tav>
                                      </p:tavLst>
                                    </p:anim>
                                  </p:childTnLst>
                                </p:cTn>
                              </p:par>
                            </p:childTnLst>
                          </p:cTn>
                        </p:par>
                        <p:par>
                          <p:cTn id="9" fill="hold">
                            <p:stCondLst>
                              <p:cond delay="750"/>
                            </p:stCondLst>
                            <p:childTnLst>
                              <p:par>
                                <p:cTn id="10" presetID="51"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89" decel="100000"/>
                                        <p:tgtEl>
                                          <p:spTgt spid="4"/>
                                        </p:tgtEl>
                                      </p:cBhvr>
                                    </p:animEffect>
                                    <p:animScale>
                                      <p:cBhvr>
                                        <p:cTn id="13" dur="289" decel="100000"/>
                                        <p:tgtEl>
                                          <p:spTgt spid="4"/>
                                        </p:tgtEl>
                                      </p:cBhvr>
                                      <p:from x="10000" y="10000"/>
                                      <p:to x="200000" y="450000"/>
                                    </p:animScale>
                                    <p:animScale>
                                      <p:cBhvr>
                                        <p:cTn id="14" dur="461" accel="100000" fill="hold">
                                          <p:stCondLst>
                                            <p:cond delay="289"/>
                                          </p:stCondLst>
                                        </p:cTn>
                                        <p:tgtEl>
                                          <p:spTgt spid="4"/>
                                        </p:tgtEl>
                                      </p:cBhvr>
                                      <p:from x="200000" y="450000"/>
                                      <p:to x="100000" y="100000"/>
                                    </p:animScale>
                                    <p:set>
                                      <p:cBhvr>
                                        <p:cTn id="15" dur="289" fill="hold"/>
                                        <p:tgtEl>
                                          <p:spTgt spid="4"/>
                                        </p:tgtEl>
                                        <p:attrNameLst>
                                          <p:attrName>ppt_x</p:attrName>
                                        </p:attrNameLst>
                                      </p:cBhvr>
                                      <p:to>
                                        <p:strVal val="(0.5)"/>
                                      </p:to>
                                    </p:set>
                                    <p:anim from="(0.5)" to="(#ppt_x)" calcmode="lin" valueType="num">
                                      <p:cBhvr>
                                        <p:cTn id="16" dur="461" accel="100000" fill="hold">
                                          <p:stCondLst>
                                            <p:cond delay="289"/>
                                          </p:stCondLst>
                                        </p:cTn>
                                        <p:tgtEl>
                                          <p:spTgt spid="4"/>
                                        </p:tgtEl>
                                        <p:attrNameLst>
                                          <p:attrName>ppt_x</p:attrName>
                                        </p:attrNameLst>
                                      </p:cBhvr>
                                    </p:anim>
                                    <p:set>
                                      <p:cBhvr>
                                        <p:cTn id="17" dur="289" fill="hold"/>
                                        <p:tgtEl>
                                          <p:spTgt spid="4"/>
                                        </p:tgtEl>
                                        <p:attrNameLst>
                                          <p:attrName>ppt_y</p:attrName>
                                        </p:attrNameLst>
                                      </p:cBhvr>
                                      <p:to>
                                        <p:strVal val="(#ppt_y+0.4)"/>
                                      </p:to>
                                    </p:set>
                                    <p:anim from="(#ppt_y+0.4)" to="(#ppt_y)" calcmode="lin" valueType="num">
                                      <p:cBhvr>
                                        <p:cTn id="18" dur="461" accel="100000" fill="hold">
                                          <p:stCondLst>
                                            <p:cond delay="289"/>
                                          </p:stCondLst>
                                        </p:cTn>
                                        <p:tgtEl>
                                          <p:spTgt spid="4"/>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Graphic spid="4" grpId="0">
        <p:bldAsOne/>
      </p:bldGraphic>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p:cNvGraphicFramePr/>
          <p:nvPr>
            <p:extLst>
              <p:ext uri="{D42A27DB-BD31-4B8C-83A1-F6EECF244321}">
                <p14:modId xmlns:p14="http://schemas.microsoft.com/office/powerpoint/2010/main" val="1506240527"/>
              </p:ext>
            </p:extLst>
          </p:nvPr>
        </p:nvGraphicFramePr>
        <p:xfrm>
          <a:off x="323528" y="1397000"/>
          <a:ext cx="8352928" cy="52723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395536" y="1002214"/>
            <a:ext cx="7002751" cy="338554"/>
          </a:xfrm>
          <a:prstGeom prst="rect">
            <a:avLst/>
          </a:prstGeom>
          <a:noFill/>
        </p:spPr>
        <p:txBody>
          <a:bodyPr wrap="none" rtlCol="0">
            <a:spAutoFit/>
          </a:bodyPr>
          <a:lstStyle/>
          <a:p>
            <a:r>
              <a:rPr lang="ru-RU" sz="1600" b="1" dirty="0" smtClean="0">
                <a:latin typeface="Times New Roman" panose="02020603050405020304" pitchFamily="18" charset="0"/>
                <a:cs typeface="Times New Roman" panose="02020603050405020304" pitchFamily="18" charset="0"/>
              </a:rPr>
              <a:t>Структура расходов по основным мероприятиям программы в 2019 году:</a:t>
            </a:r>
            <a:endParaRPr lang="ru-RU" sz="1600" b="1" dirty="0">
              <a:latin typeface="Times New Roman" panose="02020603050405020304" pitchFamily="18" charset="0"/>
              <a:cs typeface="Times New Roman" panose="02020603050405020304" pitchFamily="18" charset="0"/>
            </a:endParaRPr>
          </a:p>
        </p:txBody>
      </p:sp>
      <p:sp>
        <p:nvSpPr>
          <p:cNvPr id="6" name="Номер слайда 5"/>
          <p:cNvSpPr>
            <a:spLocks noGrp="1"/>
          </p:cNvSpPr>
          <p:nvPr>
            <p:ph type="sldNum" sz="quarter" idx="12"/>
          </p:nvPr>
        </p:nvSpPr>
        <p:spPr/>
        <p:txBody>
          <a:bodyPr/>
          <a:lstStyle/>
          <a:p>
            <a:fld id="{B19B0651-EE4F-4900-A07F-96A6BFA9D0F0}" type="slidenum">
              <a:rPr lang="ru-RU" smtClean="0"/>
              <a:t>50</a:t>
            </a:fld>
            <a:endParaRPr lang="ru-RU"/>
          </a:p>
        </p:txBody>
      </p:sp>
      <p:sp>
        <p:nvSpPr>
          <p:cNvPr id="7" name="TextBox 6"/>
          <p:cNvSpPr txBox="1"/>
          <p:nvPr/>
        </p:nvSpPr>
        <p:spPr>
          <a:xfrm>
            <a:off x="251520" y="44624"/>
            <a:ext cx="8424936" cy="923330"/>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smtClean="0">
                <a:solidFill>
                  <a:schemeClr val="tx1"/>
                </a:solidFill>
              </a:rPr>
              <a:t> </a:t>
            </a:r>
            <a:r>
              <a:rPr lang="ru-RU" dirty="0">
                <a:solidFill>
                  <a:schemeClr val="tx1"/>
                </a:solidFill>
              </a:rPr>
              <a:t>Муниципальная программа "Обеспечение населения муниципального </a:t>
            </a:r>
            <a:endParaRPr lang="ru-RU" dirty="0" smtClean="0">
              <a:solidFill>
                <a:schemeClr val="tx1"/>
              </a:solidFill>
            </a:endParaRPr>
          </a:p>
          <a:p>
            <a:pPr algn="ctr"/>
            <a:r>
              <a:rPr lang="ru-RU" dirty="0" smtClean="0">
                <a:solidFill>
                  <a:schemeClr val="tx1"/>
                </a:solidFill>
              </a:rPr>
              <a:t>образования </a:t>
            </a:r>
            <a:r>
              <a:rPr lang="ru-RU" dirty="0">
                <a:solidFill>
                  <a:schemeClr val="tx1"/>
                </a:solidFill>
              </a:rPr>
              <a:t>"Невельский </a:t>
            </a:r>
            <a:r>
              <a:rPr lang="ru-RU" dirty="0" smtClean="0">
                <a:solidFill>
                  <a:schemeClr val="tx1"/>
                </a:solidFill>
              </a:rPr>
              <a:t>городской </a:t>
            </a:r>
            <a:r>
              <a:rPr lang="ru-RU" dirty="0">
                <a:solidFill>
                  <a:schemeClr val="tx1"/>
                </a:solidFill>
              </a:rPr>
              <a:t>округ" </a:t>
            </a:r>
            <a:r>
              <a:rPr lang="ru-RU" dirty="0" smtClean="0">
                <a:solidFill>
                  <a:schemeClr val="tx1"/>
                </a:solidFill>
              </a:rPr>
              <a:t>качественными </a:t>
            </a:r>
          </a:p>
          <a:p>
            <a:pPr algn="ctr"/>
            <a:r>
              <a:rPr lang="ru-RU" dirty="0" smtClean="0">
                <a:solidFill>
                  <a:schemeClr val="tx1"/>
                </a:solidFill>
              </a:rPr>
              <a:t>услугами </a:t>
            </a:r>
            <a:r>
              <a:rPr lang="ru-RU" dirty="0">
                <a:solidFill>
                  <a:schemeClr val="tx1"/>
                </a:solidFill>
              </a:rPr>
              <a:t>жилищно-коммунального хозяйства </a:t>
            </a:r>
            <a:r>
              <a:rPr lang="ru-RU" dirty="0" smtClean="0">
                <a:solidFill>
                  <a:schemeClr val="tx1"/>
                </a:solidFill>
              </a:rPr>
              <a:t>"</a:t>
            </a:r>
          </a:p>
        </p:txBody>
      </p:sp>
    </p:spTree>
    <p:extLst>
      <p:ext uri="{BB962C8B-B14F-4D97-AF65-F5344CB8AC3E}">
        <p14:creationId xmlns:p14="http://schemas.microsoft.com/office/powerpoint/2010/main" val="29041884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1" y="44624"/>
            <a:ext cx="8424935" cy="646331"/>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a:solidFill>
                  <a:schemeClr val="tx1"/>
                </a:solidFill>
              </a:rPr>
              <a:t>Муниципальная программа "Развитие культуры в муниципальном </a:t>
            </a:r>
            <a:endParaRPr lang="ru-RU" dirty="0" smtClean="0">
              <a:solidFill>
                <a:schemeClr val="tx1"/>
              </a:solidFill>
            </a:endParaRPr>
          </a:p>
          <a:p>
            <a:pPr algn="ctr"/>
            <a:r>
              <a:rPr lang="ru-RU" dirty="0" smtClean="0">
                <a:solidFill>
                  <a:schemeClr val="tx1"/>
                </a:solidFill>
              </a:rPr>
              <a:t>образовании </a:t>
            </a:r>
            <a:r>
              <a:rPr lang="ru-RU" dirty="0">
                <a:solidFill>
                  <a:schemeClr val="tx1"/>
                </a:solidFill>
              </a:rPr>
              <a:t>"Невельский городской округ</a:t>
            </a:r>
            <a:r>
              <a:rPr lang="ru-RU" dirty="0" smtClean="0">
                <a:solidFill>
                  <a:schemeClr val="tx1"/>
                </a:solidFill>
              </a:rPr>
              <a:t>"</a:t>
            </a:r>
          </a:p>
        </p:txBody>
      </p:sp>
      <p:sp>
        <p:nvSpPr>
          <p:cNvPr id="5" name="Горизонтальный свиток 4"/>
          <p:cNvSpPr/>
          <p:nvPr/>
        </p:nvSpPr>
        <p:spPr>
          <a:xfrm>
            <a:off x="323528" y="739544"/>
            <a:ext cx="7992888" cy="673232"/>
          </a:xfrm>
          <a:prstGeom prst="horizontalScroll">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400" dirty="0" smtClean="0">
                <a:latin typeface="Times New Roman" panose="02020603050405020304" pitchFamily="18" charset="0"/>
                <a:cs typeface="Times New Roman" panose="02020603050405020304" pitchFamily="18" charset="0"/>
              </a:rPr>
              <a:t>Цель: Удовлетворение растущих и изменяющихся культурных запросов и нужд жителей </a:t>
            </a:r>
            <a:r>
              <a:rPr lang="ru-RU" sz="1400" dirty="0" err="1" smtClean="0">
                <a:latin typeface="Times New Roman" panose="02020603050405020304" pitchFamily="18" charset="0"/>
                <a:cs typeface="Times New Roman" panose="02020603050405020304" pitchFamily="18" charset="0"/>
              </a:rPr>
              <a:t>Невельского</a:t>
            </a:r>
            <a:r>
              <a:rPr lang="ru-RU" sz="1400" dirty="0" smtClean="0">
                <a:latin typeface="Times New Roman" panose="02020603050405020304" pitchFamily="18" charset="0"/>
                <a:cs typeface="Times New Roman" panose="02020603050405020304" pitchFamily="18" charset="0"/>
              </a:rPr>
              <a:t> района.</a:t>
            </a:r>
            <a:endParaRPr lang="ru-RU" sz="1400" dirty="0">
              <a:latin typeface="Times New Roman" panose="02020603050405020304" pitchFamily="18" charset="0"/>
              <a:cs typeface="Times New Roman" panose="02020603050405020304" pitchFamily="18" charset="0"/>
            </a:endParaRPr>
          </a:p>
        </p:txBody>
      </p:sp>
      <p:graphicFrame>
        <p:nvGraphicFramePr>
          <p:cNvPr id="9" name="Диаграмма 8"/>
          <p:cNvGraphicFramePr/>
          <p:nvPr>
            <p:extLst>
              <p:ext uri="{D42A27DB-BD31-4B8C-83A1-F6EECF244321}">
                <p14:modId xmlns:p14="http://schemas.microsoft.com/office/powerpoint/2010/main" val="2538436823"/>
              </p:ext>
            </p:extLst>
          </p:nvPr>
        </p:nvGraphicFramePr>
        <p:xfrm>
          <a:off x="467544" y="1420664"/>
          <a:ext cx="3384376" cy="2512392"/>
        </p:xfrm>
        <a:graphic>
          <a:graphicData uri="http://schemas.openxmlformats.org/drawingml/2006/chart">
            <c:chart xmlns:c="http://schemas.openxmlformats.org/drawingml/2006/chart" xmlns:r="http://schemas.openxmlformats.org/officeDocument/2006/relationships" r:id="rId2"/>
          </a:graphicData>
        </a:graphic>
      </p:graphicFrame>
      <p:sp>
        <p:nvSpPr>
          <p:cNvPr id="7" name="Номер слайда 6"/>
          <p:cNvSpPr>
            <a:spLocks noGrp="1"/>
          </p:cNvSpPr>
          <p:nvPr>
            <p:ph type="sldNum" sz="quarter" idx="12"/>
          </p:nvPr>
        </p:nvSpPr>
        <p:spPr/>
        <p:txBody>
          <a:bodyPr/>
          <a:lstStyle/>
          <a:p>
            <a:fld id="{B19B0651-EE4F-4900-A07F-96A6BFA9D0F0}" type="slidenum">
              <a:rPr lang="ru-RU" smtClean="0"/>
              <a:t>51</a:t>
            </a:fld>
            <a:endParaRPr lang="ru-RU"/>
          </a:p>
        </p:txBody>
      </p:sp>
      <p:graphicFrame>
        <p:nvGraphicFramePr>
          <p:cNvPr id="6" name="Таблица 5"/>
          <p:cNvGraphicFramePr>
            <a:graphicFrameLocks noGrp="1"/>
          </p:cNvGraphicFramePr>
          <p:nvPr>
            <p:extLst>
              <p:ext uri="{D42A27DB-BD31-4B8C-83A1-F6EECF244321}">
                <p14:modId xmlns:p14="http://schemas.microsoft.com/office/powerpoint/2010/main" val="3728740547"/>
              </p:ext>
            </p:extLst>
          </p:nvPr>
        </p:nvGraphicFramePr>
        <p:xfrm>
          <a:off x="251520" y="3933056"/>
          <a:ext cx="8712968" cy="2730531"/>
        </p:xfrm>
        <a:graphic>
          <a:graphicData uri="http://schemas.openxmlformats.org/drawingml/2006/table">
            <a:tbl>
              <a:tblPr>
                <a:tableStyleId>{5DA37D80-6434-44D0-A028-1B22A696006F}</a:tableStyleId>
              </a:tblPr>
              <a:tblGrid>
                <a:gridCol w="5182712"/>
                <a:gridCol w="826230"/>
                <a:gridCol w="976453"/>
                <a:gridCol w="901341"/>
                <a:gridCol w="826232"/>
              </a:tblGrid>
              <a:tr h="257357">
                <a:tc>
                  <a:txBody>
                    <a:bodyPr/>
                    <a:lstStyle/>
                    <a:p>
                      <a:pPr algn="ctr">
                        <a:lnSpc>
                          <a:spcPct val="115000"/>
                        </a:lnSpc>
                        <a:spcAft>
                          <a:spcPts val="0"/>
                        </a:spcAft>
                        <a:tabLst>
                          <a:tab pos="647700" algn="l"/>
                        </a:tabLst>
                      </a:pPr>
                      <a:r>
                        <a:rPr lang="ru-RU" sz="900" dirty="0" smtClean="0">
                          <a:effectLst/>
                          <a:latin typeface="Times New Roman" panose="02020603050405020304" pitchFamily="18" charset="0"/>
                          <a:cs typeface="Times New Roman" panose="02020603050405020304" pitchFamily="18" charset="0"/>
                        </a:rPr>
                        <a:t>Показатель</a:t>
                      </a:r>
                      <a:endParaRPr lang="ru-RU" sz="9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9592" marR="9592" marT="0" marB="0"/>
                </a:tc>
                <a:tc>
                  <a:txBody>
                    <a:bodyPr/>
                    <a:lstStyle/>
                    <a:p>
                      <a:pPr algn="ctr"/>
                      <a:r>
                        <a:rPr lang="ru-RU" sz="900" dirty="0" smtClean="0">
                          <a:latin typeface="Times New Roman" panose="02020603050405020304" pitchFamily="18" charset="0"/>
                          <a:cs typeface="Times New Roman" panose="02020603050405020304" pitchFamily="18" charset="0"/>
                        </a:rPr>
                        <a:t>Ед. изм.</a:t>
                      </a:r>
                      <a:endParaRPr lang="ru-RU" sz="9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900" dirty="0" smtClean="0">
                          <a:latin typeface="Times New Roman" panose="02020603050405020304" pitchFamily="18" charset="0"/>
                          <a:cs typeface="Times New Roman" panose="02020603050405020304" pitchFamily="18" charset="0"/>
                        </a:rPr>
                        <a:t>2018 </a:t>
                      </a:r>
                    </a:p>
                    <a:p>
                      <a:pPr algn="ctr"/>
                      <a:r>
                        <a:rPr lang="ru-RU" sz="900" dirty="0" smtClean="0">
                          <a:latin typeface="Times New Roman" panose="02020603050405020304" pitchFamily="18" charset="0"/>
                          <a:cs typeface="Times New Roman" panose="02020603050405020304" pitchFamily="18" charset="0"/>
                        </a:rPr>
                        <a:t>факт</a:t>
                      </a:r>
                      <a:endParaRPr lang="ru-RU" sz="9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900" dirty="0" smtClean="0">
                          <a:latin typeface="Times New Roman" panose="02020603050405020304" pitchFamily="18" charset="0"/>
                          <a:cs typeface="Times New Roman" panose="02020603050405020304" pitchFamily="18" charset="0"/>
                        </a:rPr>
                        <a:t>2019</a:t>
                      </a:r>
                    </a:p>
                    <a:p>
                      <a:pPr algn="ctr"/>
                      <a:r>
                        <a:rPr lang="ru-RU" sz="900" dirty="0" smtClean="0">
                          <a:latin typeface="Times New Roman" panose="02020603050405020304" pitchFamily="18" charset="0"/>
                          <a:cs typeface="Times New Roman" panose="02020603050405020304" pitchFamily="18" charset="0"/>
                        </a:rPr>
                        <a:t>План</a:t>
                      </a:r>
                      <a:endParaRPr lang="ru-RU" sz="9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900" dirty="0" smtClean="0">
                          <a:latin typeface="Times New Roman" panose="02020603050405020304" pitchFamily="18" charset="0"/>
                          <a:cs typeface="Times New Roman" panose="02020603050405020304" pitchFamily="18" charset="0"/>
                        </a:rPr>
                        <a:t>2020</a:t>
                      </a:r>
                    </a:p>
                    <a:p>
                      <a:pPr algn="ctr"/>
                      <a:r>
                        <a:rPr lang="ru-RU" sz="900" dirty="0" smtClean="0">
                          <a:latin typeface="Times New Roman" panose="02020603050405020304" pitchFamily="18" charset="0"/>
                          <a:cs typeface="Times New Roman" panose="02020603050405020304" pitchFamily="18" charset="0"/>
                        </a:rPr>
                        <a:t>Факт</a:t>
                      </a:r>
                      <a:endParaRPr lang="ru-RU" sz="900" b="1" dirty="0">
                        <a:latin typeface="Times New Roman" panose="02020603050405020304" pitchFamily="18" charset="0"/>
                        <a:cs typeface="Times New Roman" panose="02020603050405020304" pitchFamily="18" charset="0"/>
                      </a:endParaRPr>
                    </a:p>
                  </a:txBody>
                  <a:tcPr marL="9592" marR="9592" marT="0" marB="0"/>
                </a:tc>
              </a:tr>
              <a:tr h="353907">
                <a:tc>
                  <a:txBody>
                    <a:bodyPr/>
                    <a:lstStyle/>
                    <a:p>
                      <a:pPr>
                        <a:lnSpc>
                          <a:spcPct val="115000"/>
                        </a:lnSpc>
                        <a:spcAft>
                          <a:spcPts val="0"/>
                        </a:spcAft>
                      </a:pPr>
                      <a:r>
                        <a:rPr lang="ru-RU" sz="1000">
                          <a:effectLst/>
                          <a:latin typeface="Times New Roman"/>
                          <a:ea typeface="Calibri"/>
                          <a:cs typeface="Times New Roman"/>
                        </a:rPr>
                        <a:t>Увеличение доли объектов культурного наследия, находящихся в удовлетворительном состоянии на территории Невельского района</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 </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100</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100</a:t>
                      </a:r>
                      <a:endParaRPr lang="ru-RU" sz="1200">
                        <a:effectLst/>
                        <a:latin typeface="Times New Roman"/>
                        <a:ea typeface="Times New Roman"/>
                        <a:cs typeface="Times New Roman"/>
                      </a:endParaRPr>
                    </a:p>
                  </a:txBody>
                  <a:tcPr marL="47625" marR="47625" marT="0" marB="0"/>
                </a:tc>
              </a:tr>
              <a:tr h="360040">
                <a:tc>
                  <a:txBody>
                    <a:bodyPr/>
                    <a:lstStyle/>
                    <a:p>
                      <a:pPr>
                        <a:lnSpc>
                          <a:spcPct val="115000"/>
                        </a:lnSpc>
                        <a:spcAft>
                          <a:spcPts val="0"/>
                        </a:spcAft>
                      </a:pPr>
                      <a:r>
                        <a:rPr lang="ru-RU" sz="1000">
                          <a:effectLst/>
                          <a:latin typeface="Times New Roman"/>
                          <a:ea typeface="Times New Roman"/>
                          <a:cs typeface="Times New Roman"/>
                        </a:rPr>
                        <a:t>Увеличение посещаемости Невельского историко-краеведческого музея в расчете на 1 жителя в год</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ед.</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Times New Roman"/>
                          <a:cs typeface="Times New Roman"/>
                        </a:rPr>
                        <a:t>0,467</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0,434</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0,655</a:t>
                      </a:r>
                      <a:endParaRPr lang="ru-RU" sz="1200">
                        <a:effectLst/>
                        <a:latin typeface="Times New Roman"/>
                        <a:ea typeface="Times New Roman"/>
                        <a:cs typeface="Times New Roman"/>
                      </a:endParaRPr>
                    </a:p>
                  </a:txBody>
                  <a:tcPr marL="47625" marR="47625" marT="0" marB="0"/>
                </a:tc>
              </a:tr>
              <a:tr h="360040">
                <a:tc>
                  <a:txBody>
                    <a:bodyPr/>
                    <a:lstStyle/>
                    <a:p>
                      <a:pPr>
                        <a:lnSpc>
                          <a:spcPct val="115000"/>
                        </a:lnSpc>
                        <a:spcAft>
                          <a:spcPts val="0"/>
                        </a:spcAft>
                      </a:pPr>
                      <a:r>
                        <a:rPr lang="ru-RU" sz="1000">
                          <a:effectLst/>
                          <a:latin typeface="Times New Roman"/>
                          <a:ea typeface="Times New Roman"/>
                          <a:cs typeface="Times New Roman"/>
                        </a:rPr>
                        <a:t>Увеличение количества библиографических записей, внесенных в каталоги и базы данных (по сравнению с предыдущим годом)</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Times New Roman"/>
                          <a:cs typeface="Times New Roman"/>
                        </a:rPr>
                        <a:t>%</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2,8</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0,95</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17,5</a:t>
                      </a:r>
                      <a:endParaRPr lang="ru-RU" sz="1200">
                        <a:effectLst/>
                        <a:latin typeface="Times New Roman"/>
                        <a:ea typeface="Times New Roman"/>
                        <a:cs typeface="Times New Roman"/>
                      </a:endParaRPr>
                    </a:p>
                  </a:txBody>
                  <a:tcPr marL="47625" marR="47625" marT="0" marB="0"/>
                </a:tc>
              </a:tr>
              <a:tr h="349210">
                <a:tc>
                  <a:txBody>
                    <a:bodyPr/>
                    <a:lstStyle/>
                    <a:p>
                      <a:pPr>
                        <a:lnSpc>
                          <a:spcPct val="115000"/>
                        </a:lnSpc>
                        <a:spcAft>
                          <a:spcPts val="0"/>
                        </a:spcAft>
                      </a:pPr>
                      <a:r>
                        <a:rPr lang="ru-RU" sz="1000">
                          <a:effectLst/>
                          <a:latin typeface="Times New Roman"/>
                          <a:ea typeface="Times New Roman"/>
                          <a:cs typeface="Times New Roman"/>
                        </a:rPr>
                        <a:t>Увеличение доли представленных (во всех формах) зрителю музейных предметов в общем количестве музейных предметов основного фонда</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Times New Roman"/>
                          <a:cs typeface="Times New Roman"/>
                        </a:rPr>
                        <a:t>%</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13,8</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19</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12,6</a:t>
                      </a:r>
                      <a:endParaRPr lang="ru-RU" sz="1200">
                        <a:effectLst/>
                        <a:latin typeface="Times New Roman"/>
                        <a:ea typeface="Times New Roman"/>
                        <a:cs typeface="Times New Roman"/>
                      </a:endParaRPr>
                    </a:p>
                  </a:txBody>
                  <a:tcPr marL="47625" marR="47625" marT="0" marB="0"/>
                </a:tc>
              </a:tr>
              <a:tr h="216024">
                <a:tc>
                  <a:txBody>
                    <a:bodyPr/>
                    <a:lstStyle/>
                    <a:p>
                      <a:pPr>
                        <a:lnSpc>
                          <a:spcPct val="115000"/>
                        </a:lnSpc>
                        <a:spcAft>
                          <a:spcPts val="0"/>
                        </a:spcAft>
                      </a:pPr>
                      <a:r>
                        <a:rPr lang="ru-RU" sz="1000">
                          <a:effectLst/>
                          <a:latin typeface="Times New Roman"/>
                          <a:ea typeface="Times New Roman"/>
                          <a:cs typeface="Times New Roman"/>
                        </a:rPr>
                        <a:t>Увеличение  количества выставочных проектов     Невельского историко-краеведческого  музея</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Times New Roman"/>
                          <a:cs typeface="Times New Roman"/>
                        </a:rPr>
                        <a:t>% к 2013</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277</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150</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120</a:t>
                      </a:r>
                      <a:endParaRPr lang="ru-RU" sz="1200">
                        <a:effectLst/>
                        <a:latin typeface="Times New Roman"/>
                        <a:ea typeface="Times New Roman"/>
                        <a:cs typeface="Times New Roman"/>
                      </a:endParaRPr>
                    </a:p>
                  </a:txBody>
                  <a:tcPr marL="47625" marR="47625" marT="0" marB="0"/>
                </a:tc>
              </a:tr>
              <a:tr h="216024">
                <a:tc>
                  <a:txBody>
                    <a:bodyPr/>
                    <a:lstStyle/>
                    <a:p>
                      <a:pPr>
                        <a:lnSpc>
                          <a:spcPct val="115000"/>
                        </a:lnSpc>
                        <a:spcAft>
                          <a:spcPts val="0"/>
                        </a:spcAft>
                      </a:pPr>
                      <a:r>
                        <a:rPr lang="ru-RU" sz="1000">
                          <a:effectLst/>
                          <a:latin typeface="Times New Roman"/>
                          <a:ea typeface="Calibri"/>
                          <a:cs typeface="Times New Roman"/>
                        </a:rPr>
                        <a:t>Увеличение доли объектов культурного наследия, находящихся в удовлетворительном состоянии на территории Невельского района</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 </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100</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100</a:t>
                      </a:r>
                      <a:endParaRPr lang="ru-RU" sz="1200">
                        <a:effectLst/>
                        <a:latin typeface="Times New Roman"/>
                        <a:ea typeface="Times New Roman"/>
                        <a:cs typeface="Times New Roman"/>
                      </a:endParaRPr>
                    </a:p>
                  </a:txBody>
                  <a:tcPr marL="47625" marR="47625" marT="0" marB="0"/>
                </a:tc>
              </a:tr>
              <a:tr h="360040">
                <a:tc>
                  <a:txBody>
                    <a:bodyPr/>
                    <a:lstStyle/>
                    <a:p>
                      <a:pPr>
                        <a:lnSpc>
                          <a:spcPct val="115000"/>
                        </a:lnSpc>
                        <a:spcAft>
                          <a:spcPts val="0"/>
                        </a:spcAft>
                      </a:pPr>
                      <a:r>
                        <a:rPr lang="ru-RU" sz="1000">
                          <a:effectLst/>
                          <a:latin typeface="Times New Roman"/>
                          <a:ea typeface="Times New Roman"/>
                          <a:cs typeface="Times New Roman"/>
                        </a:rPr>
                        <a:t>Увеличение посещаемости Невельского историко-краеведческого музея в расчете на 1 жителя в год</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ед.</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Times New Roman"/>
                          <a:cs typeface="Times New Roman"/>
                        </a:rPr>
                        <a:t>0,467</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0,434</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dirty="0">
                          <a:effectLst/>
                          <a:latin typeface="Times New Roman"/>
                          <a:ea typeface="Calibri"/>
                          <a:cs typeface="Times New Roman"/>
                        </a:rPr>
                        <a:t>0,655</a:t>
                      </a:r>
                      <a:endParaRPr lang="ru-RU" sz="1200" dirty="0">
                        <a:effectLst/>
                        <a:latin typeface="Times New Roman"/>
                        <a:ea typeface="Times New Roman"/>
                        <a:cs typeface="Times New Roman"/>
                      </a:endParaRPr>
                    </a:p>
                  </a:txBody>
                  <a:tcPr marL="47625" marR="47625" marT="0" marB="0"/>
                </a:tc>
              </a:tr>
            </a:tbl>
          </a:graphicData>
        </a:graphic>
      </p:graphicFrame>
      <p:graphicFrame>
        <p:nvGraphicFramePr>
          <p:cNvPr id="3" name="Диаграмма 2"/>
          <p:cNvGraphicFramePr/>
          <p:nvPr>
            <p:extLst>
              <p:ext uri="{D42A27DB-BD31-4B8C-83A1-F6EECF244321}">
                <p14:modId xmlns:p14="http://schemas.microsoft.com/office/powerpoint/2010/main" val="2972414748"/>
              </p:ext>
            </p:extLst>
          </p:nvPr>
        </p:nvGraphicFramePr>
        <p:xfrm>
          <a:off x="3995936" y="1268760"/>
          <a:ext cx="4824536" cy="263034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6967871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1" y="116632"/>
            <a:ext cx="8424935" cy="646331"/>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a:solidFill>
                  <a:schemeClr val="tx1"/>
                </a:solidFill>
              </a:rPr>
              <a:t>Муниципальная программа "Развитие культуры в муниципальном </a:t>
            </a:r>
            <a:endParaRPr lang="ru-RU" dirty="0" smtClean="0">
              <a:solidFill>
                <a:schemeClr val="tx1"/>
              </a:solidFill>
            </a:endParaRPr>
          </a:p>
          <a:p>
            <a:pPr algn="ctr"/>
            <a:r>
              <a:rPr lang="ru-RU" dirty="0" smtClean="0">
                <a:solidFill>
                  <a:schemeClr val="tx1"/>
                </a:solidFill>
              </a:rPr>
              <a:t>образовании </a:t>
            </a:r>
            <a:r>
              <a:rPr lang="ru-RU" dirty="0">
                <a:solidFill>
                  <a:schemeClr val="tx1"/>
                </a:solidFill>
              </a:rPr>
              <a:t>"Невельский городской округ</a:t>
            </a:r>
            <a:r>
              <a:rPr lang="ru-RU" dirty="0" smtClean="0">
                <a:solidFill>
                  <a:schemeClr val="tx1"/>
                </a:solidFill>
              </a:rPr>
              <a:t>"</a:t>
            </a:r>
          </a:p>
        </p:txBody>
      </p:sp>
      <p:sp>
        <p:nvSpPr>
          <p:cNvPr id="3" name="TextBox 2"/>
          <p:cNvSpPr txBox="1"/>
          <p:nvPr/>
        </p:nvSpPr>
        <p:spPr>
          <a:xfrm>
            <a:off x="377561" y="980728"/>
            <a:ext cx="7002751" cy="338554"/>
          </a:xfrm>
          <a:prstGeom prst="rect">
            <a:avLst/>
          </a:prstGeom>
          <a:noFill/>
        </p:spPr>
        <p:txBody>
          <a:bodyPr wrap="none" rtlCol="0">
            <a:spAutoFit/>
          </a:bodyPr>
          <a:lstStyle/>
          <a:p>
            <a:r>
              <a:rPr lang="ru-RU" sz="1600" b="1" dirty="0" smtClean="0">
                <a:latin typeface="Times New Roman" panose="02020603050405020304" pitchFamily="18" charset="0"/>
                <a:cs typeface="Times New Roman" panose="02020603050405020304" pitchFamily="18" charset="0"/>
              </a:rPr>
              <a:t>Структура расходов по основным мероприятиям программы в 2019 году:</a:t>
            </a:r>
            <a:endParaRPr lang="ru-RU" sz="1600" b="1" dirty="0">
              <a:latin typeface="Times New Roman" panose="02020603050405020304" pitchFamily="18" charset="0"/>
              <a:cs typeface="Times New Roman" panose="02020603050405020304" pitchFamily="18" charset="0"/>
            </a:endParaRPr>
          </a:p>
        </p:txBody>
      </p:sp>
      <p:graphicFrame>
        <p:nvGraphicFramePr>
          <p:cNvPr id="4" name="Схема 3"/>
          <p:cNvGraphicFramePr/>
          <p:nvPr>
            <p:extLst>
              <p:ext uri="{D42A27DB-BD31-4B8C-83A1-F6EECF244321}">
                <p14:modId xmlns:p14="http://schemas.microsoft.com/office/powerpoint/2010/main" val="1318283945"/>
              </p:ext>
            </p:extLst>
          </p:nvPr>
        </p:nvGraphicFramePr>
        <p:xfrm>
          <a:off x="323528" y="1391290"/>
          <a:ext cx="8568952" cy="51340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Номер слайда 5"/>
          <p:cNvSpPr>
            <a:spLocks noGrp="1"/>
          </p:cNvSpPr>
          <p:nvPr>
            <p:ph type="sldNum" sz="quarter" idx="12"/>
          </p:nvPr>
        </p:nvSpPr>
        <p:spPr/>
        <p:txBody>
          <a:bodyPr/>
          <a:lstStyle/>
          <a:p>
            <a:fld id="{B19B0651-EE4F-4900-A07F-96A6BFA9D0F0}" type="slidenum">
              <a:rPr lang="ru-RU" smtClean="0"/>
              <a:t>52</a:t>
            </a:fld>
            <a:endParaRPr lang="ru-RU"/>
          </a:p>
        </p:txBody>
      </p:sp>
    </p:spTree>
    <p:extLst>
      <p:ext uri="{BB962C8B-B14F-4D97-AF65-F5344CB8AC3E}">
        <p14:creationId xmlns:p14="http://schemas.microsoft.com/office/powerpoint/2010/main" val="385039993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9552" y="764704"/>
            <a:ext cx="8136904" cy="584775"/>
          </a:xfrm>
          <a:prstGeom prst="rect">
            <a:avLst/>
          </a:prstGeom>
          <a:noFill/>
        </p:spPr>
        <p:txBody>
          <a:bodyPr wrap="square" rtlCol="0">
            <a:spAutoFit/>
          </a:bodyPr>
          <a:lstStyle/>
          <a:p>
            <a:r>
              <a:rPr lang="ru-RU" sz="1600" b="1" dirty="0" smtClean="0">
                <a:latin typeface="Times New Roman" panose="02020603050405020304" pitchFamily="18" charset="0"/>
                <a:cs typeface="Times New Roman" panose="02020603050405020304" pitchFamily="18" charset="0"/>
              </a:rPr>
              <a:t>Обеспечение населения Невельского района услугами учреждений культуры </a:t>
            </a:r>
          </a:p>
          <a:p>
            <a:r>
              <a:rPr lang="ru-RU" sz="1600" b="1" dirty="0" smtClean="0">
                <a:latin typeface="Times New Roman" panose="02020603050405020304" pitchFamily="18" charset="0"/>
                <a:cs typeface="Times New Roman" panose="02020603050405020304" pitchFamily="18" charset="0"/>
              </a:rPr>
              <a:t>и дополнительного образования в сфере культуры в 2019 году:</a:t>
            </a:r>
            <a:endParaRPr lang="ru-RU" sz="1600" b="1" dirty="0">
              <a:latin typeface="Times New Roman" panose="02020603050405020304" pitchFamily="18" charset="0"/>
              <a:cs typeface="Times New Roman" panose="02020603050405020304" pitchFamily="18" charset="0"/>
            </a:endParaRPr>
          </a:p>
        </p:txBody>
      </p:sp>
      <p:graphicFrame>
        <p:nvGraphicFramePr>
          <p:cNvPr id="4" name="Схема 3"/>
          <p:cNvGraphicFramePr/>
          <p:nvPr>
            <p:extLst>
              <p:ext uri="{D42A27DB-BD31-4B8C-83A1-F6EECF244321}">
                <p14:modId xmlns:p14="http://schemas.microsoft.com/office/powerpoint/2010/main" val="473135460"/>
              </p:ext>
            </p:extLst>
          </p:nvPr>
        </p:nvGraphicFramePr>
        <p:xfrm>
          <a:off x="501874" y="1397000"/>
          <a:ext cx="8136904" cy="1311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Схема 4"/>
          <p:cNvGraphicFramePr/>
          <p:nvPr>
            <p:extLst>
              <p:ext uri="{D42A27DB-BD31-4B8C-83A1-F6EECF244321}">
                <p14:modId xmlns:p14="http://schemas.microsoft.com/office/powerpoint/2010/main" val="505858822"/>
              </p:ext>
            </p:extLst>
          </p:nvPr>
        </p:nvGraphicFramePr>
        <p:xfrm>
          <a:off x="501874" y="2765152"/>
          <a:ext cx="8174582" cy="116790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6" name="Схема 5"/>
          <p:cNvGraphicFramePr/>
          <p:nvPr>
            <p:extLst>
              <p:ext uri="{D42A27DB-BD31-4B8C-83A1-F6EECF244321}">
                <p14:modId xmlns:p14="http://schemas.microsoft.com/office/powerpoint/2010/main" val="3379424089"/>
              </p:ext>
            </p:extLst>
          </p:nvPr>
        </p:nvGraphicFramePr>
        <p:xfrm>
          <a:off x="501874" y="3933056"/>
          <a:ext cx="8136904" cy="1152128"/>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7" name="Схема 6"/>
          <p:cNvGraphicFramePr/>
          <p:nvPr>
            <p:extLst>
              <p:ext uri="{D42A27DB-BD31-4B8C-83A1-F6EECF244321}">
                <p14:modId xmlns:p14="http://schemas.microsoft.com/office/powerpoint/2010/main" val="3739633441"/>
              </p:ext>
            </p:extLst>
          </p:nvPr>
        </p:nvGraphicFramePr>
        <p:xfrm>
          <a:off x="501874" y="5157192"/>
          <a:ext cx="8136904" cy="1368152"/>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sp>
        <p:nvSpPr>
          <p:cNvPr id="9" name="Номер слайда 8"/>
          <p:cNvSpPr>
            <a:spLocks noGrp="1"/>
          </p:cNvSpPr>
          <p:nvPr>
            <p:ph type="sldNum" sz="quarter" idx="12"/>
          </p:nvPr>
        </p:nvSpPr>
        <p:spPr/>
        <p:txBody>
          <a:bodyPr/>
          <a:lstStyle/>
          <a:p>
            <a:fld id="{B19B0651-EE4F-4900-A07F-96A6BFA9D0F0}" type="slidenum">
              <a:rPr lang="ru-RU" smtClean="0"/>
              <a:t>53</a:t>
            </a:fld>
            <a:endParaRPr lang="ru-RU"/>
          </a:p>
        </p:txBody>
      </p:sp>
      <p:sp>
        <p:nvSpPr>
          <p:cNvPr id="10" name="TextBox 9"/>
          <p:cNvSpPr txBox="1"/>
          <p:nvPr/>
        </p:nvSpPr>
        <p:spPr>
          <a:xfrm>
            <a:off x="251521" y="44624"/>
            <a:ext cx="8424935" cy="646331"/>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a:solidFill>
                  <a:schemeClr val="tx1"/>
                </a:solidFill>
              </a:rPr>
              <a:t>Муниципальная программа "Развитие культуры в муниципальном </a:t>
            </a:r>
            <a:endParaRPr lang="ru-RU" dirty="0" smtClean="0">
              <a:solidFill>
                <a:schemeClr val="tx1"/>
              </a:solidFill>
            </a:endParaRPr>
          </a:p>
          <a:p>
            <a:pPr algn="ctr"/>
            <a:r>
              <a:rPr lang="ru-RU" dirty="0" smtClean="0">
                <a:solidFill>
                  <a:schemeClr val="tx1"/>
                </a:solidFill>
              </a:rPr>
              <a:t>образовании </a:t>
            </a:r>
            <a:r>
              <a:rPr lang="ru-RU" dirty="0">
                <a:solidFill>
                  <a:schemeClr val="tx1"/>
                </a:solidFill>
              </a:rPr>
              <a:t>"Невельский городской округ</a:t>
            </a:r>
            <a:r>
              <a:rPr lang="ru-RU" dirty="0" smtClean="0">
                <a:solidFill>
                  <a:schemeClr val="tx1"/>
                </a:solidFill>
              </a:rPr>
              <a:t>"</a:t>
            </a:r>
          </a:p>
        </p:txBody>
      </p:sp>
    </p:spTree>
    <p:extLst>
      <p:ext uri="{BB962C8B-B14F-4D97-AF65-F5344CB8AC3E}">
        <p14:creationId xmlns:p14="http://schemas.microsoft.com/office/powerpoint/2010/main" val="178233487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27384"/>
            <a:ext cx="8424936" cy="923330"/>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a:solidFill>
                  <a:schemeClr val="tx1"/>
                </a:solidFill>
              </a:rPr>
              <a:t>Муниципальная программа "Развитие физической культуры, спорта и </a:t>
            </a:r>
            <a:endParaRPr lang="ru-RU" dirty="0" smtClean="0">
              <a:solidFill>
                <a:schemeClr val="tx1"/>
              </a:solidFill>
            </a:endParaRPr>
          </a:p>
          <a:p>
            <a:pPr algn="ctr"/>
            <a:r>
              <a:rPr lang="ru-RU" dirty="0" smtClean="0">
                <a:solidFill>
                  <a:schemeClr val="tx1"/>
                </a:solidFill>
              </a:rPr>
              <a:t>молодежной </a:t>
            </a:r>
            <a:r>
              <a:rPr lang="ru-RU" dirty="0">
                <a:solidFill>
                  <a:schemeClr val="tx1"/>
                </a:solidFill>
              </a:rPr>
              <a:t>политики в муниципальном </a:t>
            </a:r>
            <a:r>
              <a:rPr lang="ru-RU" dirty="0" smtClean="0">
                <a:solidFill>
                  <a:schemeClr val="tx1"/>
                </a:solidFill>
              </a:rPr>
              <a:t>образовании </a:t>
            </a:r>
          </a:p>
          <a:p>
            <a:pPr algn="ctr"/>
            <a:r>
              <a:rPr lang="ru-RU" dirty="0" smtClean="0">
                <a:solidFill>
                  <a:schemeClr val="tx1"/>
                </a:solidFill>
              </a:rPr>
              <a:t>"</a:t>
            </a:r>
            <a:r>
              <a:rPr lang="ru-RU" dirty="0">
                <a:solidFill>
                  <a:schemeClr val="tx1"/>
                </a:solidFill>
              </a:rPr>
              <a:t>Невельский городской округ</a:t>
            </a:r>
            <a:r>
              <a:rPr lang="ru-RU" dirty="0" smtClean="0">
                <a:solidFill>
                  <a:schemeClr val="tx1"/>
                </a:solidFill>
              </a:rPr>
              <a:t>"</a:t>
            </a:r>
          </a:p>
        </p:txBody>
      </p:sp>
      <p:sp>
        <p:nvSpPr>
          <p:cNvPr id="3" name="Горизонтальный свиток 2"/>
          <p:cNvSpPr/>
          <p:nvPr/>
        </p:nvSpPr>
        <p:spPr>
          <a:xfrm>
            <a:off x="539552" y="908720"/>
            <a:ext cx="7992888" cy="673232"/>
          </a:xfrm>
          <a:prstGeom prst="horizontalScroll">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400" dirty="0" smtClean="0">
                <a:latin typeface="Times New Roman" panose="02020603050405020304" pitchFamily="18" charset="0"/>
                <a:cs typeface="Times New Roman" panose="02020603050405020304" pitchFamily="18" charset="0"/>
              </a:rPr>
              <a:t>Цель: Создание условий для занятий физической культурой и спортом, развитие спортивной инфраструктуры, социализации и самореализации молодежи, развития туризма.</a:t>
            </a:r>
            <a:endParaRPr lang="ru-RU" sz="1400" dirty="0">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4287906" y="1556792"/>
            <a:ext cx="4604574" cy="1754326"/>
          </a:xfrm>
          <a:prstGeom prst="rect">
            <a:avLst/>
          </a:prstGeom>
        </p:spPr>
        <p:txBody>
          <a:bodyPr wrap="square">
            <a:spAutoFit/>
          </a:bodyPr>
          <a:lstStyle/>
          <a:p>
            <a:pPr algn="just">
              <a:spcAft>
                <a:spcPts val="0"/>
              </a:spcAft>
            </a:pPr>
            <a:r>
              <a:rPr lang="ru-RU" sz="1200" dirty="0" smtClean="0">
                <a:latin typeface="Times New Roman" panose="02020603050405020304" pitchFamily="18" charset="0"/>
                <a:ea typeface="Calibri" panose="020F0502020204030204" pitchFamily="34" charset="0"/>
                <a:cs typeface="Times New Roman" panose="02020603050405020304" pitchFamily="18" charset="0"/>
              </a:rPr>
              <a:t>Для </a:t>
            </a:r>
            <a:r>
              <a:rPr lang="ru-RU" sz="1200" dirty="0">
                <a:latin typeface="Times New Roman" panose="02020603050405020304" pitchFamily="18" charset="0"/>
                <a:ea typeface="Calibri" panose="020F0502020204030204" pitchFamily="34" charset="0"/>
                <a:cs typeface="Times New Roman" panose="02020603050405020304" pitchFamily="18" charset="0"/>
              </a:rPr>
              <a:t>жителей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Невельского района функционирует </a:t>
            </a:r>
            <a:r>
              <a:rPr lang="ru-RU" sz="1200" dirty="0">
                <a:latin typeface="Times New Roman" panose="02020603050405020304" pitchFamily="18" charset="0"/>
                <a:cs typeface="Times New Roman" panose="02020603050405020304" pitchFamily="18" charset="0"/>
              </a:rPr>
              <a:t>50 спортивных сооружений: 27 плоскостных спортивных сооружений (из них 2 – футбольных поля), 9 спортивных залов, 1 тир, 1 лыжная база и 12 других спортивных сооружений. На территории сел муниципального образования 25 спортивных сооружений, из них 17 плоскостных, 1 футбольное поле, 2 спортивных зала, 1 тир, 1 горнолыжная база, 1 лыжная трасса, 1 земельный участок для занятия мотоциклетным спортом, 1 помещение под спортивный зал в д/с</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p:txBody>
      </p:sp>
      <p:graphicFrame>
        <p:nvGraphicFramePr>
          <p:cNvPr id="9" name="Диаграмма 8"/>
          <p:cNvGraphicFramePr/>
          <p:nvPr>
            <p:extLst>
              <p:ext uri="{D42A27DB-BD31-4B8C-83A1-F6EECF244321}">
                <p14:modId xmlns:p14="http://schemas.microsoft.com/office/powerpoint/2010/main" val="2196407991"/>
              </p:ext>
            </p:extLst>
          </p:nvPr>
        </p:nvGraphicFramePr>
        <p:xfrm>
          <a:off x="467544" y="1397000"/>
          <a:ext cx="3600400" cy="1887984"/>
        </p:xfrm>
        <a:graphic>
          <a:graphicData uri="http://schemas.openxmlformats.org/drawingml/2006/chart">
            <c:chart xmlns:c="http://schemas.openxmlformats.org/drawingml/2006/chart" xmlns:r="http://schemas.openxmlformats.org/officeDocument/2006/relationships" r:id="rId2"/>
          </a:graphicData>
        </a:graphic>
      </p:graphicFrame>
      <p:sp>
        <p:nvSpPr>
          <p:cNvPr id="7" name="Номер слайда 6"/>
          <p:cNvSpPr>
            <a:spLocks noGrp="1"/>
          </p:cNvSpPr>
          <p:nvPr>
            <p:ph type="sldNum" sz="quarter" idx="12"/>
          </p:nvPr>
        </p:nvSpPr>
        <p:spPr/>
        <p:txBody>
          <a:bodyPr/>
          <a:lstStyle/>
          <a:p>
            <a:fld id="{B19B0651-EE4F-4900-A07F-96A6BFA9D0F0}" type="slidenum">
              <a:rPr lang="ru-RU" smtClean="0"/>
              <a:t>54</a:t>
            </a:fld>
            <a:endParaRPr lang="ru-RU"/>
          </a:p>
        </p:txBody>
      </p:sp>
      <p:graphicFrame>
        <p:nvGraphicFramePr>
          <p:cNvPr id="6" name="Таблица 5"/>
          <p:cNvGraphicFramePr>
            <a:graphicFrameLocks noGrp="1"/>
          </p:cNvGraphicFramePr>
          <p:nvPr>
            <p:extLst>
              <p:ext uri="{D42A27DB-BD31-4B8C-83A1-F6EECF244321}">
                <p14:modId xmlns:p14="http://schemas.microsoft.com/office/powerpoint/2010/main" val="3636943258"/>
              </p:ext>
            </p:extLst>
          </p:nvPr>
        </p:nvGraphicFramePr>
        <p:xfrm>
          <a:off x="175572" y="3369402"/>
          <a:ext cx="8788914" cy="3336791"/>
        </p:xfrm>
        <a:graphic>
          <a:graphicData uri="http://schemas.openxmlformats.org/drawingml/2006/table">
            <a:tbl>
              <a:tblPr>
                <a:tableStyleId>{5DA37D80-6434-44D0-A028-1B22A696006F}</a:tableStyleId>
              </a:tblPr>
              <a:tblGrid>
                <a:gridCol w="5606720"/>
                <a:gridCol w="757665"/>
                <a:gridCol w="757665"/>
                <a:gridCol w="833431"/>
                <a:gridCol w="833433"/>
              </a:tblGrid>
              <a:tr h="271408">
                <a:tc>
                  <a:txBody>
                    <a:bodyPr/>
                    <a:lstStyle/>
                    <a:p>
                      <a:pPr algn="ctr">
                        <a:lnSpc>
                          <a:spcPct val="115000"/>
                        </a:lnSpc>
                        <a:spcAft>
                          <a:spcPts val="0"/>
                        </a:spcAft>
                        <a:tabLst>
                          <a:tab pos="647700" algn="l"/>
                        </a:tabLst>
                      </a:pPr>
                      <a:r>
                        <a:rPr lang="ru-RU" sz="900" dirty="0" smtClean="0">
                          <a:effectLst/>
                        </a:rPr>
                        <a:t>Показатель</a:t>
                      </a:r>
                      <a:endParaRPr lang="ru-RU" sz="9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9592" marR="9592" marT="0" marB="0"/>
                </a:tc>
                <a:tc>
                  <a:txBody>
                    <a:bodyPr/>
                    <a:lstStyle/>
                    <a:p>
                      <a:pPr algn="ctr"/>
                      <a:r>
                        <a:rPr lang="ru-RU" sz="900" dirty="0" smtClean="0"/>
                        <a:t>Ед. изм.</a:t>
                      </a:r>
                      <a:endParaRPr lang="ru-RU" sz="9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900" dirty="0" smtClean="0"/>
                        <a:t>2018 </a:t>
                      </a:r>
                    </a:p>
                    <a:p>
                      <a:pPr algn="ctr"/>
                      <a:r>
                        <a:rPr lang="ru-RU" sz="900" dirty="0" smtClean="0"/>
                        <a:t>факт</a:t>
                      </a:r>
                      <a:endParaRPr lang="ru-RU" sz="9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900" dirty="0" smtClean="0"/>
                        <a:t>2019</a:t>
                      </a:r>
                    </a:p>
                    <a:p>
                      <a:pPr algn="ctr"/>
                      <a:r>
                        <a:rPr lang="ru-RU" sz="900" dirty="0" smtClean="0"/>
                        <a:t>План</a:t>
                      </a:r>
                      <a:endParaRPr lang="ru-RU" sz="9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900" dirty="0" smtClean="0"/>
                        <a:t>2019</a:t>
                      </a:r>
                    </a:p>
                    <a:p>
                      <a:pPr algn="ctr"/>
                      <a:r>
                        <a:rPr lang="ru-RU" sz="900" dirty="0" smtClean="0"/>
                        <a:t>Факт</a:t>
                      </a:r>
                      <a:endParaRPr lang="ru-RU" sz="900" b="1" dirty="0">
                        <a:latin typeface="Times New Roman" panose="02020603050405020304" pitchFamily="18" charset="0"/>
                        <a:cs typeface="Times New Roman" panose="02020603050405020304" pitchFamily="18" charset="0"/>
                      </a:endParaRPr>
                    </a:p>
                  </a:txBody>
                  <a:tcPr marL="9592" marR="9592" marT="0" marB="0"/>
                </a:tc>
              </a:tr>
              <a:tr h="316375">
                <a:tc>
                  <a:txBody>
                    <a:bodyPr/>
                    <a:lstStyle/>
                    <a:p>
                      <a:pPr algn="just">
                        <a:spcAft>
                          <a:spcPts val="0"/>
                        </a:spcAft>
                      </a:pPr>
                      <a:r>
                        <a:rPr lang="ru-RU" sz="1000">
                          <a:effectLst/>
                          <a:latin typeface="Times New Roman"/>
                          <a:ea typeface="Times New Roman"/>
                          <a:cs typeface="Times New Roman"/>
                        </a:rPr>
                        <a:t>Доля населения Невельского городского округа, систематически занимающегося физической культурой и спортом, в общей численности населения в возрасте от 3 до 79 лет</a:t>
                      </a:r>
                      <a:endParaRPr lang="ru-RU" sz="1200">
                        <a:effectLst/>
                        <a:latin typeface="Times New Roman"/>
                        <a:ea typeface="Times New Roman"/>
                        <a:cs typeface="Times New Roman"/>
                      </a:endParaRPr>
                    </a:p>
                  </a:txBody>
                  <a:tcPr marL="68580" marR="68580" marT="0" marB="0"/>
                </a:tc>
                <a:tc>
                  <a:txBody>
                    <a:bodyPr/>
                    <a:lstStyle/>
                    <a:p>
                      <a:pPr>
                        <a:spcAft>
                          <a:spcPts val="0"/>
                        </a:spcAft>
                      </a:pPr>
                      <a:r>
                        <a:rPr lang="ru-RU" sz="1000">
                          <a:effectLst/>
                          <a:latin typeface="Times New Roman"/>
                          <a:ea typeface="Times New Roman"/>
                          <a:cs typeface="Times New Roman"/>
                        </a:rPr>
                        <a:t>%</a:t>
                      </a:r>
                      <a:endParaRPr lang="ru-RU" sz="1200">
                        <a:effectLst/>
                        <a:latin typeface="Times New Roman"/>
                        <a:ea typeface="Times New Roman"/>
                        <a:cs typeface="Times New Roman"/>
                      </a:endParaRPr>
                    </a:p>
                  </a:txBody>
                  <a:tcPr marL="68580" marR="68580" marT="0" marB="0"/>
                </a:tc>
                <a:tc>
                  <a:txBody>
                    <a:bodyPr/>
                    <a:lstStyle/>
                    <a:p>
                      <a:pPr algn="ctr">
                        <a:spcAft>
                          <a:spcPts val="0"/>
                        </a:spcAft>
                      </a:pPr>
                      <a:r>
                        <a:rPr lang="ru-RU" sz="1000">
                          <a:effectLst/>
                          <a:latin typeface="Times New Roman"/>
                          <a:ea typeface="Times New Roman"/>
                          <a:cs typeface="Times New Roman"/>
                        </a:rPr>
                        <a:t>42,6</a:t>
                      </a:r>
                      <a:endParaRPr lang="ru-RU" sz="1200">
                        <a:effectLst/>
                        <a:latin typeface="Times New Roman"/>
                        <a:ea typeface="Times New Roman"/>
                        <a:cs typeface="Times New Roman"/>
                      </a:endParaRPr>
                    </a:p>
                  </a:txBody>
                  <a:tcPr marL="68580" marR="68580" marT="0" marB="0"/>
                </a:tc>
                <a:tc>
                  <a:txBody>
                    <a:bodyPr/>
                    <a:lstStyle/>
                    <a:p>
                      <a:pPr algn="ctr">
                        <a:spcAft>
                          <a:spcPts val="0"/>
                        </a:spcAft>
                      </a:pPr>
                      <a:r>
                        <a:rPr lang="ru-RU" sz="1000">
                          <a:effectLst/>
                          <a:latin typeface="Times New Roman"/>
                          <a:ea typeface="Times New Roman"/>
                          <a:cs typeface="Times New Roman"/>
                        </a:rPr>
                        <a:t>45,6</a:t>
                      </a:r>
                      <a:endParaRPr lang="ru-RU" sz="1200">
                        <a:effectLst/>
                        <a:latin typeface="Times New Roman"/>
                        <a:ea typeface="Times New Roman"/>
                        <a:cs typeface="Times New Roman"/>
                      </a:endParaRPr>
                    </a:p>
                  </a:txBody>
                  <a:tcPr marL="68580" marR="68580" marT="0" marB="0"/>
                </a:tc>
                <a:tc>
                  <a:txBody>
                    <a:bodyPr/>
                    <a:lstStyle/>
                    <a:p>
                      <a:pPr algn="ctr">
                        <a:spcAft>
                          <a:spcPts val="0"/>
                        </a:spcAft>
                      </a:pPr>
                      <a:r>
                        <a:rPr lang="ru-RU" sz="1000" dirty="0">
                          <a:effectLst/>
                          <a:latin typeface="Times New Roman"/>
                          <a:ea typeface="Times New Roman"/>
                          <a:cs typeface="Times New Roman"/>
                        </a:rPr>
                        <a:t>46,3</a:t>
                      </a:r>
                      <a:endParaRPr lang="ru-RU" sz="1200" dirty="0">
                        <a:effectLst/>
                        <a:latin typeface="Times New Roman"/>
                        <a:ea typeface="Times New Roman"/>
                        <a:cs typeface="Times New Roman"/>
                      </a:endParaRPr>
                    </a:p>
                  </a:txBody>
                  <a:tcPr marL="68580" marR="68580" marT="0" marB="0"/>
                </a:tc>
              </a:tr>
              <a:tr h="188983">
                <a:tc>
                  <a:txBody>
                    <a:bodyPr/>
                    <a:lstStyle/>
                    <a:p>
                      <a:pPr algn="just">
                        <a:spcAft>
                          <a:spcPts val="0"/>
                        </a:spcAft>
                      </a:pPr>
                      <a:r>
                        <a:rPr lang="ru-RU" sz="1000">
                          <a:solidFill>
                            <a:srgbClr val="000000"/>
                          </a:solidFill>
                          <a:effectLst/>
                          <a:latin typeface="Times New Roman"/>
                          <a:ea typeface="Times New Roman"/>
                          <a:cs typeface="Times New Roman"/>
                        </a:rPr>
                        <a:t>Доля населения, выполнивших нормативы ВФСК ГТО в общей численности населения</a:t>
                      </a:r>
                      <a:endParaRPr lang="ru-RU" sz="1200">
                        <a:effectLst/>
                        <a:latin typeface="Times New Roman"/>
                        <a:ea typeface="Times New Roman"/>
                        <a:cs typeface="Times New Roman"/>
                      </a:endParaRPr>
                    </a:p>
                  </a:txBody>
                  <a:tcPr marL="68580" marR="68580" marT="0" marB="0"/>
                </a:tc>
                <a:tc>
                  <a:txBody>
                    <a:bodyPr/>
                    <a:lstStyle/>
                    <a:p>
                      <a:pPr>
                        <a:spcAft>
                          <a:spcPts val="0"/>
                        </a:spcAft>
                      </a:pPr>
                      <a:r>
                        <a:rPr lang="ru-RU" sz="1000">
                          <a:effectLst/>
                          <a:latin typeface="Times New Roman"/>
                          <a:ea typeface="Times New Roman"/>
                          <a:cs typeface="Times New Roman"/>
                        </a:rPr>
                        <a:t>%</a:t>
                      </a:r>
                      <a:endParaRPr lang="ru-RU" sz="1200">
                        <a:effectLst/>
                        <a:latin typeface="Times New Roman"/>
                        <a:ea typeface="Times New Roman"/>
                        <a:cs typeface="Times New Roman"/>
                      </a:endParaRPr>
                    </a:p>
                  </a:txBody>
                  <a:tcPr marL="68580" marR="68580" marT="0" marB="0"/>
                </a:tc>
                <a:tc>
                  <a:txBody>
                    <a:bodyPr/>
                    <a:lstStyle/>
                    <a:p>
                      <a:pPr algn="ctr">
                        <a:spcAft>
                          <a:spcPts val="0"/>
                        </a:spcAft>
                      </a:pPr>
                      <a:r>
                        <a:rPr lang="ru-RU" sz="1000">
                          <a:effectLst/>
                          <a:latin typeface="Times New Roman"/>
                          <a:ea typeface="Times New Roman"/>
                          <a:cs typeface="Times New Roman"/>
                        </a:rPr>
                        <a:t>43,9</a:t>
                      </a:r>
                      <a:endParaRPr lang="ru-RU" sz="1200">
                        <a:effectLst/>
                        <a:latin typeface="Times New Roman"/>
                        <a:ea typeface="Times New Roman"/>
                        <a:cs typeface="Times New Roman"/>
                      </a:endParaRPr>
                    </a:p>
                  </a:txBody>
                  <a:tcPr marL="68580" marR="68580" marT="0" marB="0"/>
                </a:tc>
                <a:tc>
                  <a:txBody>
                    <a:bodyPr/>
                    <a:lstStyle/>
                    <a:p>
                      <a:pPr algn="ctr">
                        <a:spcAft>
                          <a:spcPts val="0"/>
                        </a:spcAft>
                      </a:pPr>
                      <a:r>
                        <a:rPr lang="ru-RU" sz="1000">
                          <a:effectLst/>
                          <a:latin typeface="Times New Roman"/>
                          <a:ea typeface="Times New Roman"/>
                          <a:cs typeface="Times New Roman"/>
                        </a:rPr>
                        <a:t>35,0</a:t>
                      </a:r>
                      <a:endParaRPr lang="ru-RU" sz="1200">
                        <a:effectLst/>
                        <a:latin typeface="Times New Roman"/>
                        <a:ea typeface="Times New Roman"/>
                        <a:cs typeface="Times New Roman"/>
                      </a:endParaRPr>
                    </a:p>
                  </a:txBody>
                  <a:tcPr marL="68580" marR="68580" marT="0" marB="0"/>
                </a:tc>
                <a:tc>
                  <a:txBody>
                    <a:bodyPr/>
                    <a:lstStyle/>
                    <a:p>
                      <a:pPr algn="ctr">
                        <a:spcAft>
                          <a:spcPts val="0"/>
                        </a:spcAft>
                      </a:pPr>
                      <a:r>
                        <a:rPr lang="ru-RU" sz="1000" dirty="0">
                          <a:effectLst/>
                          <a:latin typeface="Times New Roman"/>
                          <a:ea typeface="Times New Roman"/>
                          <a:cs typeface="Times New Roman"/>
                        </a:rPr>
                        <a:t>30,8</a:t>
                      </a:r>
                      <a:endParaRPr lang="ru-RU" sz="1200" dirty="0">
                        <a:effectLst/>
                        <a:latin typeface="Times New Roman"/>
                        <a:ea typeface="Times New Roman"/>
                        <a:cs typeface="Times New Roman"/>
                      </a:endParaRPr>
                    </a:p>
                  </a:txBody>
                  <a:tcPr marL="68580" marR="68580" marT="0" marB="0"/>
                </a:tc>
              </a:tr>
              <a:tr h="315303">
                <a:tc>
                  <a:txBody>
                    <a:bodyPr/>
                    <a:lstStyle/>
                    <a:p>
                      <a:pPr algn="just">
                        <a:spcAft>
                          <a:spcPts val="0"/>
                        </a:spcAft>
                      </a:pPr>
                      <a:r>
                        <a:rPr lang="ru-RU" sz="1000">
                          <a:solidFill>
                            <a:srgbClr val="000000"/>
                          </a:solidFill>
                          <a:effectLst/>
                          <a:latin typeface="Times New Roman"/>
                          <a:ea typeface="Times New Roman"/>
                          <a:cs typeface="Times New Roman"/>
                        </a:rPr>
                        <a:t>Доля учащихся и студентов Сахалинской области, выполнивших нормативы ВФСК ГТО к общей численности этой категории</a:t>
                      </a:r>
                      <a:endParaRPr lang="ru-RU" sz="1200">
                        <a:effectLst/>
                        <a:latin typeface="Times New Roman"/>
                        <a:ea typeface="Times New Roman"/>
                        <a:cs typeface="Times New Roman"/>
                      </a:endParaRPr>
                    </a:p>
                  </a:txBody>
                  <a:tcPr marL="68580" marR="68580" marT="0" marB="0"/>
                </a:tc>
                <a:tc>
                  <a:txBody>
                    <a:bodyPr/>
                    <a:lstStyle/>
                    <a:p>
                      <a:pPr>
                        <a:spcAft>
                          <a:spcPts val="0"/>
                        </a:spcAft>
                      </a:pPr>
                      <a:r>
                        <a:rPr lang="ru-RU" sz="1000">
                          <a:effectLst/>
                          <a:latin typeface="Times New Roman"/>
                          <a:ea typeface="Times New Roman"/>
                          <a:cs typeface="Times New Roman"/>
                        </a:rPr>
                        <a:t>%</a:t>
                      </a:r>
                      <a:endParaRPr lang="ru-RU" sz="1200">
                        <a:effectLst/>
                        <a:latin typeface="Times New Roman"/>
                        <a:ea typeface="Times New Roman"/>
                        <a:cs typeface="Times New Roman"/>
                      </a:endParaRPr>
                    </a:p>
                  </a:txBody>
                  <a:tcPr marL="68580" marR="68580" marT="0" marB="0"/>
                </a:tc>
                <a:tc>
                  <a:txBody>
                    <a:bodyPr/>
                    <a:lstStyle/>
                    <a:p>
                      <a:pPr algn="ctr">
                        <a:spcAft>
                          <a:spcPts val="0"/>
                        </a:spcAft>
                      </a:pPr>
                      <a:r>
                        <a:rPr lang="ru-RU" sz="1000">
                          <a:solidFill>
                            <a:srgbClr val="000000"/>
                          </a:solidFill>
                          <a:effectLst/>
                          <a:latin typeface="Times New Roman"/>
                          <a:ea typeface="Times New Roman"/>
                          <a:cs typeface="Times New Roman"/>
                        </a:rPr>
                        <a:t>16</a:t>
                      </a:r>
                      <a:endParaRPr lang="ru-RU" sz="1200">
                        <a:effectLst/>
                        <a:latin typeface="Times New Roman"/>
                        <a:ea typeface="Times New Roman"/>
                        <a:cs typeface="Times New Roman"/>
                      </a:endParaRPr>
                    </a:p>
                  </a:txBody>
                  <a:tcPr marL="68580" marR="68580" marT="0" marB="0"/>
                </a:tc>
                <a:tc>
                  <a:txBody>
                    <a:bodyPr/>
                    <a:lstStyle/>
                    <a:p>
                      <a:pPr algn="ctr">
                        <a:spcAft>
                          <a:spcPts val="0"/>
                        </a:spcAft>
                      </a:pPr>
                      <a:r>
                        <a:rPr lang="ru-RU" sz="1000">
                          <a:solidFill>
                            <a:srgbClr val="000000"/>
                          </a:solidFill>
                          <a:effectLst/>
                          <a:latin typeface="Times New Roman"/>
                          <a:ea typeface="Times New Roman"/>
                          <a:cs typeface="Times New Roman"/>
                        </a:rPr>
                        <a:t>40</a:t>
                      </a:r>
                      <a:endParaRPr lang="ru-RU" sz="1200">
                        <a:effectLst/>
                        <a:latin typeface="Times New Roman"/>
                        <a:ea typeface="Times New Roman"/>
                        <a:cs typeface="Times New Roman"/>
                      </a:endParaRPr>
                    </a:p>
                  </a:txBody>
                  <a:tcPr marL="68580" marR="68580" marT="0" marB="0"/>
                </a:tc>
                <a:tc>
                  <a:txBody>
                    <a:bodyPr/>
                    <a:lstStyle/>
                    <a:p>
                      <a:pPr algn="ctr">
                        <a:spcAft>
                          <a:spcPts val="0"/>
                        </a:spcAft>
                      </a:pPr>
                      <a:r>
                        <a:rPr lang="ru-RU" sz="1000">
                          <a:solidFill>
                            <a:srgbClr val="000000"/>
                          </a:solidFill>
                          <a:effectLst/>
                          <a:latin typeface="Times New Roman"/>
                          <a:ea typeface="Times New Roman"/>
                          <a:cs typeface="Times New Roman"/>
                        </a:rPr>
                        <a:t>18</a:t>
                      </a:r>
                      <a:endParaRPr lang="ru-RU" sz="1200">
                        <a:effectLst/>
                        <a:latin typeface="Times New Roman"/>
                        <a:ea typeface="Times New Roman"/>
                        <a:cs typeface="Times New Roman"/>
                      </a:endParaRPr>
                    </a:p>
                  </a:txBody>
                  <a:tcPr marL="68580" marR="68580" marT="0" marB="0"/>
                </a:tc>
              </a:tr>
              <a:tr h="360040">
                <a:tc>
                  <a:txBody>
                    <a:bodyPr/>
                    <a:lstStyle/>
                    <a:p>
                      <a:pPr algn="just">
                        <a:spcAft>
                          <a:spcPts val="0"/>
                        </a:spcAft>
                      </a:pPr>
                      <a:r>
                        <a:rPr lang="ru-RU" sz="1000">
                          <a:effectLst/>
                          <a:latin typeface="Times New Roman"/>
                          <a:ea typeface="Times New Roman"/>
                          <a:cs typeface="Times New Roman"/>
                        </a:rPr>
                        <a:t>Доля учащихся и студентов, систематически занимающихся физической культурой и спортом, в общей численности, учащихся студентов </a:t>
                      </a:r>
                      <a:endParaRPr lang="ru-RU" sz="1200">
                        <a:effectLst/>
                        <a:latin typeface="Times New Roman"/>
                        <a:ea typeface="Times New Roman"/>
                        <a:cs typeface="Times New Roman"/>
                      </a:endParaRPr>
                    </a:p>
                  </a:txBody>
                  <a:tcPr marL="68580" marR="68580" marT="0" marB="0"/>
                </a:tc>
                <a:tc>
                  <a:txBody>
                    <a:bodyPr/>
                    <a:lstStyle/>
                    <a:p>
                      <a:pPr>
                        <a:spcAft>
                          <a:spcPts val="0"/>
                        </a:spcAft>
                      </a:pPr>
                      <a:r>
                        <a:rPr lang="ru-RU" sz="1000">
                          <a:effectLst/>
                          <a:latin typeface="Times New Roman"/>
                          <a:ea typeface="Times New Roman"/>
                          <a:cs typeface="Times New Roman"/>
                        </a:rPr>
                        <a:t>%</a:t>
                      </a:r>
                      <a:endParaRPr lang="ru-RU" sz="1200">
                        <a:effectLst/>
                        <a:latin typeface="Times New Roman"/>
                        <a:ea typeface="Times New Roman"/>
                        <a:cs typeface="Times New Roman"/>
                      </a:endParaRPr>
                    </a:p>
                  </a:txBody>
                  <a:tcPr marL="68580" marR="68580" marT="0" marB="0"/>
                </a:tc>
                <a:tc>
                  <a:txBody>
                    <a:bodyPr/>
                    <a:lstStyle/>
                    <a:p>
                      <a:pPr algn="ctr">
                        <a:spcAft>
                          <a:spcPts val="0"/>
                        </a:spcAft>
                      </a:pPr>
                      <a:r>
                        <a:rPr lang="ru-RU" sz="1000">
                          <a:effectLst/>
                          <a:latin typeface="Times New Roman"/>
                          <a:ea typeface="Times New Roman"/>
                          <a:cs typeface="Times New Roman"/>
                        </a:rPr>
                        <a:t>76,6</a:t>
                      </a:r>
                      <a:endParaRPr lang="ru-RU" sz="1200">
                        <a:effectLst/>
                        <a:latin typeface="Times New Roman"/>
                        <a:ea typeface="Times New Roman"/>
                        <a:cs typeface="Times New Roman"/>
                      </a:endParaRPr>
                    </a:p>
                  </a:txBody>
                  <a:tcPr marL="68580" marR="68580" marT="0" marB="0"/>
                </a:tc>
                <a:tc>
                  <a:txBody>
                    <a:bodyPr/>
                    <a:lstStyle/>
                    <a:p>
                      <a:pPr algn="ctr">
                        <a:spcAft>
                          <a:spcPts val="0"/>
                        </a:spcAft>
                      </a:pPr>
                      <a:r>
                        <a:rPr lang="ru-RU" sz="1000">
                          <a:effectLst/>
                          <a:latin typeface="Times New Roman"/>
                          <a:ea typeface="Times New Roman"/>
                          <a:cs typeface="Times New Roman"/>
                        </a:rPr>
                        <a:t>78,3</a:t>
                      </a:r>
                      <a:endParaRPr lang="ru-RU" sz="1200">
                        <a:effectLst/>
                        <a:latin typeface="Times New Roman"/>
                        <a:ea typeface="Times New Roman"/>
                        <a:cs typeface="Times New Roman"/>
                      </a:endParaRPr>
                    </a:p>
                  </a:txBody>
                  <a:tcPr marL="68580" marR="68580" marT="0" marB="0"/>
                </a:tc>
                <a:tc>
                  <a:txBody>
                    <a:bodyPr/>
                    <a:lstStyle/>
                    <a:p>
                      <a:pPr algn="ctr">
                        <a:spcAft>
                          <a:spcPts val="0"/>
                        </a:spcAft>
                      </a:pPr>
                      <a:r>
                        <a:rPr lang="ru-RU" sz="1000" dirty="0">
                          <a:effectLst/>
                          <a:latin typeface="Times New Roman"/>
                          <a:ea typeface="Times New Roman"/>
                          <a:cs typeface="Times New Roman"/>
                        </a:rPr>
                        <a:t>88,3</a:t>
                      </a:r>
                      <a:endParaRPr lang="ru-RU" sz="1200" dirty="0">
                        <a:effectLst/>
                        <a:latin typeface="Times New Roman"/>
                        <a:ea typeface="Times New Roman"/>
                        <a:cs typeface="Times New Roman"/>
                      </a:endParaRPr>
                    </a:p>
                  </a:txBody>
                  <a:tcPr marL="68580" marR="68580" marT="0" marB="0"/>
                </a:tc>
              </a:tr>
              <a:tr h="354953">
                <a:tc>
                  <a:txBody>
                    <a:bodyPr/>
                    <a:lstStyle/>
                    <a:p>
                      <a:pPr>
                        <a:spcAft>
                          <a:spcPts val="0"/>
                        </a:spcAft>
                      </a:pPr>
                      <a:r>
                        <a:rPr lang="ru-RU" sz="1000">
                          <a:effectLst/>
                          <a:latin typeface="Times New Roman"/>
                          <a:ea typeface="Times New Roman"/>
                          <a:cs typeface="Times New Roman"/>
                        </a:rPr>
                        <a:t>Доля лиц с ограниченными возможностями здоровья и инвалидов, систематически занимающихся физической культурой и спортом, в общей численности данной категории населения </a:t>
                      </a:r>
                      <a:endParaRPr lang="ru-RU" sz="1200">
                        <a:effectLst/>
                        <a:latin typeface="Times New Roman"/>
                        <a:ea typeface="Times New Roman"/>
                        <a:cs typeface="Times New Roman"/>
                      </a:endParaRPr>
                    </a:p>
                  </a:txBody>
                  <a:tcPr marL="68580" marR="68580" marT="0" marB="0"/>
                </a:tc>
                <a:tc>
                  <a:txBody>
                    <a:bodyPr/>
                    <a:lstStyle/>
                    <a:p>
                      <a:pPr>
                        <a:spcAft>
                          <a:spcPts val="0"/>
                        </a:spcAft>
                      </a:pPr>
                      <a:r>
                        <a:rPr lang="ru-RU" sz="1000">
                          <a:effectLst/>
                          <a:latin typeface="Times New Roman"/>
                          <a:ea typeface="Times New Roman"/>
                          <a:cs typeface="Times New Roman"/>
                        </a:rPr>
                        <a:t>%</a:t>
                      </a:r>
                      <a:endParaRPr lang="ru-RU" sz="1200">
                        <a:effectLst/>
                        <a:latin typeface="Times New Roman"/>
                        <a:ea typeface="Times New Roman"/>
                        <a:cs typeface="Times New Roman"/>
                      </a:endParaRPr>
                    </a:p>
                  </a:txBody>
                  <a:tcPr marL="68580" marR="68580" marT="0" marB="0"/>
                </a:tc>
                <a:tc>
                  <a:txBody>
                    <a:bodyPr/>
                    <a:lstStyle/>
                    <a:p>
                      <a:pPr algn="ctr">
                        <a:spcAft>
                          <a:spcPts val="0"/>
                        </a:spcAft>
                      </a:pPr>
                      <a:r>
                        <a:rPr lang="ru-RU" sz="1000">
                          <a:effectLst/>
                          <a:latin typeface="Times New Roman"/>
                          <a:ea typeface="Times New Roman"/>
                          <a:cs typeface="Times New Roman"/>
                        </a:rPr>
                        <a:t>22,2</a:t>
                      </a:r>
                      <a:endParaRPr lang="ru-RU" sz="1200">
                        <a:effectLst/>
                        <a:latin typeface="Times New Roman"/>
                        <a:ea typeface="Times New Roman"/>
                        <a:cs typeface="Times New Roman"/>
                      </a:endParaRPr>
                    </a:p>
                  </a:txBody>
                  <a:tcPr marL="68580" marR="68580" marT="0" marB="0"/>
                </a:tc>
                <a:tc>
                  <a:txBody>
                    <a:bodyPr/>
                    <a:lstStyle/>
                    <a:p>
                      <a:pPr algn="ctr">
                        <a:spcAft>
                          <a:spcPts val="0"/>
                        </a:spcAft>
                      </a:pPr>
                      <a:r>
                        <a:rPr lang="ru-RU" sz="1000">
                          <a:effectLst/>
                          <a:latin typeface="Times New Roman"/>
                          <a:ea typeface="Times New Roman"/>
                          <a:cs typeface="Times New Roman"/>
                        </a:rPr>
                        <a:t>22,5</a:t>
                      </a:r>
                      <a:endParaRPr lang="ru-RU" sz="1200">
                        <a:effectLst/>
                        <a:latin typeface="Times New Roman"/>
                        <a:ea typeface="Times New Roman"/>
                        <a:cs typeface="Times New Roman"/>
                      </a:endParaRPr>
                    </a:p>
                  </a:txBody>
                  <a:tcPr marL="68580" marR="68580" marT="0" marB="0"/>
                </a:tc>
                <a:tc>
                  <a:txBody>
                    <a:bodyPr/>
                    <a:lstStyle/>
                    <a:p>
                      <a:pPr algn="ctr">
                        <a:spcAft>
                          <a:spcPts val="0"/>
                        </a:spcAft>
                      </a:pPr>
                      <a:r>
                        <a:rPr lang="ru-RU" sz="1000">
                          <a:effectLst/>
                          <a:latin typeface="Times New Roman"/>
                          <a:ea typeface="Times New Roman"/>
                          <a:cs typeface="Times New Roman"/>
                        </a:rPr>
                        <a:t>22,7</a:t>
                      </a:r>
                      <a:endParaRPr lang="ru-RU" sz="1200">
                        <a:effectLst/>
                        <a:latin typeface="Times New Roman"/>
                        <a:ea typeface="Times New Roman"/>
                        <a:cs typeface="Times New Roman"/>
                      </a:endParaRPr>
                    </a:p>
                  </a:txBody>
                  <a:tcPr marL="68580" marR="68580" marT="0" marB="0"/>
                </a:tc>
              </a:tr>
              <a:tr h="307617">
                <a:tc>
                  <a:txBody>
                    <a:bodyPr/>
                    <a:lstStyle/>
                    <a:p>
                      <a:pPr algn="just">
                        <a:spcAft>
                          <a:spcPts val="0"/>
                        </a:spcAft>
                      </a:pPr>
                      <a:r>
                        <a:rPr lang="ru-RU" sz="1000" dirty="0">
                          <a:effectLst/>
                          <a:latin typeface="Times New Roman"/>
                          <a:ea typeface="Times New Roman"/>
                          <a:cs typeface="Times New Roman"/>
                        </a:rPr>
                        <a:t>Количество спортивных сооружений</a:t>
                      </a:r>
                      <a:endParaRPr lang="ru-RU" sz="1200" dirty="0">
                        <a:effectLst/>
                        <a:latin typeface="Times New Roman"/>
                        <a:ea typeface="Times New Roman"/>
                        <a:cs typeface="Times New Roman"/>
                      </a:endParaRPr>
                    </a:p>
                    <a:p>
                      <a:pPr algn="just">
                        <a:spcAft>
                          <a:spcPts val="0"/>
                        </a:spcAft>
                      </a:pPr>
                      <a:r>
                        <a:rPr lang="ru-RU" sz="1000" dirty="0">
                          <a:effectLst/>
                          <a:latin typeface="Times New Roman"/>
                          <a:ea typeface="Times New Roman"/>
                          <a:cs typeface="Times New Roman"/>
                        </a:rPr>
                        <a:t>на 100 тыс. человек </a:t>
                      </a:r>
                      <a:r>
                        <a:rPr lang="ru-RU" sz="1000" dirty="0" smtClean="0">
                          <a:effectLst/>
                          <a:latin typeface="Times New Roman"/>
                          <a:ea typeface="Times New Roman"/>
                          <a:cs typeface="Times New Roman"/>
                        </a:rPr>
                        <a:t>населения</a:t>
                      </a:r>
                      <a:endParaRPr lang="ru-RU" sz="1200" dirty="0">
                        <a:effectLst/>
                        <a:latin typeface="Times New Roman"/>
                        <a:ea typeface="Times New Roman"/>
                        <a:cs typeface="Times New Roman"/>
                      </a:endParaRPr>
                    </a:p>
                  </a:txBody>
                  <a:tcPr marL="68580" marR="68580" marT="0" marB="0"/>
                </a:tc>
                <a:tc>
                  <a:txBody>
                    <a:bodyPr/>
                    <a:lstStyle/>
                    <a:p>
                      <a:pPr>
                        <a:spcAft>
                          <a:spcPts val="0"/>
                        </a:spcAft>
                      </a:pPr>
                      <a:r>
                        <a:rPr lang="ru-RU" sz="1000">
                          <a:effectLst/>
                          <a:latin typeface="Times New Roman"/>
                          <a:ea typeface="Times New Roman"/>
                          <a:cs typeface="Times New Roman"/>
                        </a:rPr>
                        <a:t>Един.</a:t>
                      </a:r>
                      <a:endParaRPr lang="ru-RU" sz="1200">
                        <a:effectLst/>
                        <a:latin typeface="Times New Roman"/>
                        <a:ea typeface="Times New Roman"/>
                        <a:cs typeface="Times New Roman"/>
                      </a:endParaRPr>
                    </a:p>
                  </a:txBody>
                  <a:tcPr marL="68580" marR="68580" marT="0" marB="0"/>
                </a:tc>
                <a:tc>
                  <a:txBody>
                    <a:bodyPr/>
                    <a:lstStyle/>
                    <a:p>
                      <a:pPr algn="ctr">
                        <a:spcAft>
                          <a:spcPts val="0"/>
                        </a:spcAft>
                      </a:pPr>
                      <a:r>
                        <a:rPr lang="ru-RU" sz="1000">
                          <a:effectLst/>
                          <a:latin typeface="Times New Roman"/>
                          <a:ea typeface="Times New Roman"/>
                          <a:cs typeface="Times New Roman"/>
                        </a:rPr>
                        <a:t>37</a:t>
                      </a:r>
                      <a:endParaRPr lang="ru-RU" sz="1200">
                        <a:effectLst/>
                        <a:latin typeface="Times New Roman"/>
                        <a:ea typeface="Times New Roman"/>
                        <a:cs typeface="Times New Roman"/>
                      </a:endParaRPr>
                    </a:p>
                  </a:txBody>
                  <a:tcPr marL="68580" marR="68580" marT="0" marB="0"/>
                </a:tc>
                <a:tc>
                  <a:txBody>
                    <a:bodyPr/>
                    <a:lstStyle/>
                    <a:p>
                      <a:pPr algn="ctr">
                        <a:spcAft>
                          <a:spcPts val="0"/>
                        </a:spcAft>
                      </a:pPr>
                      <a:r>
                        <a:rPr lang="ru-RU" sz="1000">
                          <a:effectLst/>
                          <a:latin typeface="Times New Roman"/>
                          <a:ea typeface="Times New Roman"/>
                          <a:cs typeface="Times New Roman"/>
                        </a:rPr>
                        <a:t>37</a:t>
                      </a:r>
                      <a:endParaRPr lang="ru-RU" sz="1200">
                        <a:effectLst/>
                        <a:latin typeface="Times New Roman"/>
                        <a:ea typeface="Times New Roman"/>
                        <a:cs typeface="Times New Roman"/>
                      </a:endParaRPr>
                    </a:p>
                  </a:txBody>
                  <a:tcPr marL="68580" marR="68580" marT="0" marB="0"/>
                </a:tc>
                <a:tc>
                  <a:txBody>
                    <a:bodyPr/>
                    <a:lstStyle/>
                    <a:p>
                      <a:pPr algn="ctr">
                        <a:spcAft>
                          <a:spcPts val="0"/>
                        </a:spcAft>
                      </a:pPr>
                      <a:r>
                        <a:rPr lang="ru-RU" sz="1000" dirty="0">
                          <a:effectLst/>
                          <a:latin typeface="Times New Roman"/>
                          <a:ea typeface="Times New Roman"/>
                          <a:cs typeface="Times New Roman"/>
                        </a:rPr>
                        <a:t>37</a:t>
                      </a:r>
                      <a:endParaRPr lang="ru-RU" sz="1200" dirty="0">
                        <a:effectLst/>
                        <a:latin typeface="Times New Roman"/>
                        <a:ea typeface="Times New Roman"/>
                        <a:cs typeface="Times New Roman"/>
                      </a:endParaRPr>
                    </a:p>
                  </a:txBody>
                  <a:tcPr marL="68580" marR="68580" marT="0" marB="0"/>
                </a:tc>
              </a:tr>
              <a:tr h="266215">
                <a:tc>
                  <a:txBody>
                    <a:bodyPr/>
                    <a:lstStyle/>
                    <a:p>
                      <a:pPr>
                        <a:spcAft>
                          <a:spcPts val="0"/>
                        </a:spcAft>
                      </a:pPr>
                      <a:r>
                        <a:rPr lang="ru-RU" sz="1000">
                          <a:effectLst/>
                          <a:latin typeface="Times New Roman"/>
                          <a:ea typeface="Times New Roman"/>
                          <a:cs typeface="Times New Roman"/>
                        </a:rPr>
                        <a:t>Доля детей в возрасте 6-15 лет, занимающихся в учреждениях, предоставляющих услуги в области физической культуры и спорта, от общей численности детей данной возрастной группы</a:t>
                      </a:r>
                      <a:endParaRPr lang="ru-RU" sz="1200">
                        <a:effectLst/>
                        <a:latin typeface="Times New Roman"/>
                        <a:ea typeface="Times New Roman"/>
                        <a:cs typeface="Times New Roman"/>
                      </a:endParaRPr>
                    </a:p>
                  </a:txBody>
                  <a:tcPr marL="68580" marR="68580" marT="0" marB="0"/>
                </a:tc>
                <a:tc>
                  <a:txBody>
                    <a:bodyPr/>
                    <a:lstStyle/>
                    <a:p>
                      <a:pPr>
                        <a:spcAft>
                          <a:spcPts val="0"/>
                        </a:spcAft>
                      </a:pPr>
                      <a:r>
                        <a:rPr lang="ru-RU" sz="1000">
                          <a:effectLst/>
                          <a:latin typeface="Times New Roman"/>
                          <a:ea typeface="Times New Roman"/>
                          <a:cs typeface="Times New Roman"/>
                        </a:rPr>
                        <a:t>Чел.</a:t>
                      </a:r>
                      <a:endParaRPr lang="ru-RU" sz="1200">
                        <a:effectLst/>
                        <a:latin typeface="Times New Roman"/>
                        <a:ea typeface="Times New Roman"/>
                        <a:cs typeface="Times New Roman"/>
                      </a:endParaRPr>
                    </a:p>
                  </a:txBody>
                  <a:tcPr marL="68580" marR="68580" marT="0" marB="0"/>
                </a:tc>
                <a:tc>
                  <a:txBody>
                    <a:bodyPr/>
                    <a:lstStyle/>
                    <a:p>
                      <a:pPr algn="ctr">
                        <a:spcAft>
                          <a:spcPts val="0"/>
                        </a:spcAft>
                      </a:pPr>
                      <a:r>
                        <a:rPr lang="ru-RU" sz="1000">
                          <a:effectLst/>
                          <a:latin typeface="Times New Roman"/>
                          <a:ea typeface="Times New Roman"/>
                          <a:cs typeface="Times New Roman"/>
                        </a:rPr>
                        <a:t>-</a:t>
                      </a:r>
                      <a:endParaRPr lang="ru-RU" sz="1200">
                        <a:effectLst/>
                        <a:latin typeface="Times New Roman"/>
                        <a:ea typeface="Times New Roman"/>
                        <a:cs typeface="Times New Roman"/>
                      </a:endParaRPr>
                    </a:p>
                  </a:txBody>
                  <a:tcPr marL="68580" marR="68580" marT="0" marB="0"/>
                </a:tc>
                <a:tc>
                  <a:txBody>
                    <a:bodyPr/>
                    <a:lstStyle/>
                    <a:p>
                      <a:pPr algn="ctr">
                        <a:spcAft>
                          <a:spcPts val="0"/>
                        </a:spcAft>
                      </a:pPr>
                      <a:r>
                        <a:rPr lang="ru-RU" sz="1000">
                          <a:effectLst/>
                          <a:latin typeface="Times New Roman"/>
                          <a:ea typeface="Times New Roman"/>
                          <a:cs typeface="Times New Roman"/>
                        </a:rPr>
                        <a:t>22,6</a:t>
                      </a:r>
                      <a:endParaRPr lang="ru-RU" sz="1200">
                        <a:effectLst/>
                        <a:latin typeface="Times New Roman"/>
                        <a:ea typeface="Times New Roman"/>
                        <a:cs typeface="Times New Roman"/>
                      </a:endParaRPr>
                    </a:p>
                  </a:txBody>
                  <a:tcPr marL="68580" marR="68580" marT="0" marB="0"/>
                </a:tc>
                <a:tc>
                  <a:txBody>
                    <a:bodyPr/>
                    <a:lstStyle/>
                    <a:p>
                      <a:pPr algn="ctr">
                        <a:spcAft>
                          <a:spcPts val="0"/>
                        </a:spcAft>
                      </a:pPr>
                      <a:r>
                        <a:rPr lang="ru-RU" sz="1000">
                          <a:effectLst/>
                          <a:latin typeface="Times New Roman"/>
                          <a:ea typeface="Times New Roman"/>
                          <a:cs typeface="Times New Roman"/>
                        </a:rPr>
                        <a:t>26,5</a:t>
                      </a:r>
                      <a:endParaRPr lang="ru-RU" sz="1200">
                        <a:effectLst/>
                        <a:latin typeface="Times New Roman"/>
                        <a:ea typeface="Times New Roman"/>
                        <a:cs typeface="Times New Roman"/>
                      </a:endParaRPr>
                    </a:p>
                  </a:txBody>
                  <a:tcPr marL="68580" marR="68580" marT="0" marB="0"/>
                </a:tc>
              </a:tr>
              <a:tr h="177477">
                <a:tc>
                  <a:txBody>
                    <a:bodyPr/>
                    <a:lstStyle/>
                    <a:p>
                      <a:pPr>
                        <a:spcAft>
                          <a:spcPts val="0"/>
                        </a:spcAft>
                      </a:pPr>
                      <a:r>
                        <a:rPr lang="ru-RU" sz="1000" dirty="0">
                          <a:effectLst/>
                          <a:latin typeface="Times New Roman"/>
                          <a:ea typeface="Times New Roman"/>
                          <a:cs typeface="Times New Roman"/>
                        </a:rPr>
                        <a:t>Доля детей в возрасте от 5-18 лет, занимающихся в физкультурно-спортивных учреждениях, предоставляющих услуги в области физической культуры и спорта в соответствии с федеральными стандартами спортивной подготовки по видам спорта, от общей численности детей данной возрастной группы</a:t>
                      </a:r>
                      <a:endParaRPr lang="ru-RU" sz="1200" dirty="0">
                        <a:effectLst/>
                        <a:latin typeface="Times New Roman"/>
                        <a:ea typeface="Times New Roman"/>
                        <a:cs typeface="Times New Roman"/>
                      </a:endParaRPr>
                    </a:p>
                  </a:txBody>
                  <a:tcPr marL="68580" marR="68580" marT="0" marB="0"/>
                </a:tc>
                <a:tc>
                  <a:txBody>
                    <a:bodyPr/>
                    <a:lstStyle/>
                    <a:p>
                      <a:pPr>
                        <a:spcAft>
                          <a:spcPts val="0"/>
                        </a:spcAft>
                      </a:pPr>
                      <a:r>
                        <a:rPr lang="ru-RU" sz="1000" dirty="0">
                          <a:effectLst/>
                          <a:latin typeface="Times New Roman"/>
                          <a:ea typeface="Times New Roman"/>
                          <a:cs typeface="Times New Roman"/>
                        </a:rPr>
                        <a:t> </a:t>
                      </a:r>
                      <a:endParaRPr lang="ru-RU" sz="1200" dirty="0">
                        <a:effectLst/>
                        <a:latin typeface="Times New Roman"/>
                        <a:ea typeface="Times New Roman"/>
                        <a:cs typeface="Times New Roman"/>
                      </a:endParaRPr>
                    </a:p>
                    <a:p>
                      <a:pPr>
                        <a:spcAft>
                          <a:spcPts val="0"/>
                        </a:spcAft>
                      </a:pPr>
                      <a:r>
                        <a:rPr lang="ru-RU" sz="1000" dirty="0">
                          <a:effectLst/>
                          <a:latin typeface="Times New Roman"/>
                          <a:ea typeface="Times New Roman"/>
                          <a:cs typeface="Times New Roman"/>
                        </a:rPr>
                        <a:t> </a:t>
                      </a:r>
                      <a:endParaRPr lang="ru-RU" sz="1200" dirty="0">
                        <a:effectLst/>
                        <a:latin typeface="Times New Roman"/>
                        <a:ea typeface="Times New Roman"/>
                        <a:cs typeface="Times New Roman"/>
                      </a:endParaRPr>
                    </a:p>
                  </a:txBody>
                  <a:tcPr marL="68580" marR="68580" marT="0" marB="0"/>
                </a:tc>
                <a:tc>
                  <a:txBody>
                    <a:bodyPr/>
                    <a:lstStyle/>
                    <a:p>
                      <a:pPr algn="ctr">
                        <a:spcAft>
                          <a:spcPts val="0"/>
                        </a:spcAft>
                      </a:pPr>
                      <a:r>
                        <a:rPr lang="ru-RU" sz="1000" dirty="0">
                          <a:effectLst/>
                          <a:latin typeface="Times New Roman"/>
                          <a:ea typeface="Times New Roman"/>
                          <a:cs typeface="Times New Roman"/>
                        </a:rPr>
                        <a:t>23,5</a:t>
                      </a:r>
                      <a:endParaRPr lang="ru-RU" sz="1200" dirty="0">
                        <a:effectLst/>
                        <a:latin typeface="Times New Roman"/>
                        <a:ea typeface="Times New Roman"/>
                        <a:cs typeface="Times New Roman"/>
                      </a:endParaRPr>
                    </a:p>
                  </a:txBody>
                  <a:tcPr marL="68580" marR="68580" marT="0" marB="0"/>
                </a:tc>
                <a:tc>
                  <a:txBody>
                    <a:bodyPr/>
                    <a:lstStyle/>
                    <a:p>
                      <a:pPr algn="ctr">
                        <a:spcAft>
                          <a:spcPts val="0"/>
                        </a:spcAft>
                      </a:pPr>
                      <a:r>
                        <a:rPr lang="ru-RU" sz="1000" dirty="0">
                          <a:effectLst/>
                          <a:latin typeface="Times New Roman"/>
                          <a:ea typeface="Times New Roman"/>
                          <a:cs typeface="Times New Roman"/>
                        </a:rPr>
                        <a:t>23,8</a:t>
                      </a:r>
                      <a:endParaRPr lang="ru-RU" sz="1200" dirty="0">
                        <a:effectLst/>
                        <a:latin typeface="Times New Roman"/>
                        <a:ea typeface="Times New Roman"/>
                        <a:cs typeface="Times New Roman"/>
                      </a:endParaRPr>
                    </a:p>
                  </a:txBody>
                  <a:tcPr marL="68580" marR="68580" marT="0" marB="0"/>
                </a:tc>
                <a:tc>
                  <a:txBody>
                    <a:bodyPr/>
                    <a:lstStyle/>
                    <a:p>
                      <a:pPr algn="ctr">
                        <a:spcAft>
                          <a:spcPts val="0"/>
                        </a:spcAft>
                      </a:pPr>
                      <a:r>
                        <a:rPr lang="ru-RU" sz="1000" dirty="0">
                          <a:effectLst/>
                          <a:latin typeface="Times New Roman"/>
                          <a:ea typeface="Times New Roman"/>
                          <a:cs typeface="Times New Roman"/>
                        </a:rPr>
                        <a:t>21,1</a:t>
                      </a:r>
                      <a:endParaRPr lang="ru-RU" sz="1200" dirty="0">
                        <a:effectLst/>
                        <a:latin typeface="Times New Roman"/>
                        <a:ea typeface="Times New Roman"/>
                        <a:cs typeface="Times New Roman"/>
                      </a:endParaRPr>
                    </a:p>
                  </a:txBody>
                  <a:tcPr marL="68580" marR="68580" marT="0" marB="0"/>
                </a:tc>
              </a:tr>
              <a:tr h="177477">
                <a:tc>
                  <a:txBody>
                    <a:bodyPr/>
                    <a:lstStyle/>
                    <a:p>
                      <a:pPr>
                        <a:spcAft>
                          <a:spcPts val="0"/>
                        </a:spcAft>
                      </a:pPr>
                      <a:r>
                        <a:rPr lang="ru-RU" sz="1000">
                          <a:effectLst/>
                          <a:latin typeface="Times New Roman"/>
                          <a:ea typeface="Times New Roman"/>
                          <a:cs typeface="Times New Roman"/>
                        </a:rPr>
                        <a:t>Количество призовых мест спортсменов Невельского района на окружных, всероссийских и международных соревнованиях</a:t>
                      </a:r>
                      <a:endParaRPr lang="ru-RU" sz="1200">
                        <a:effectLst/>
                        <a:latin typeface="Times New Roman"/>
                        <a:ea typeface="Times New Roman"/>
                        <a:cs typeface="Times New Roman"/>
                      </a:endParaRPr>
                    </a:p>
                  </a:txBody>
                  <a:tcPr marL="68580" marR="68580" marT="0" marB="0"/>
                </a:tc>
                <a:tc>
                  <a:txBody>
                    <a:bodyPr/>
                    <a:lstStyle/>
                    <a:p>
                      <a:pPr>
                        <a:spcAft>
                          <a:spcPts val="0"/>
                        </a:spcAft>
                      </a:pPr>
                      <a:r>
                        <a:rPr lang="ru-RU" sz="1000">
                          <a:effectLst/>
                          <a:latin typeface="Times New Roman"/>
                          <a:ea typeface="Times New Roman"/>
                          <a:cs typeface="Times New Roman"/>
                        </a:rPr>
                        <a:t>Ед.</a:t>
                      </a:r>
                      <a:endParaRPr lang="ru-RU" sz="1200">
                        <a:effectLst/>
                        <a:latin typeface="Times New Roman"/>
                        <a:ea typeface="Times New Roman"/>
                        <a:cs typeface="Times New Roman"/>
                      </a:endParaRPr>
                    </a:p>
                  </a:txBody>
                  <a:tcPr marL="68580" marR="68580" marT="0" marB="0"/>
                </a:tc>
                <a:tc>
                  <a:txBody>
                    <a:bodyPr/>
                    <a:lstStyle/>
                    <a:p>
                      <a:pPr algn="ctr">
                        <a:spcAft>
                          <a:spcPts val="0"/>
                        </a:spcAft>
                      </a:pPr>
                      <a:r>
                        <a:rPr lang="ru-RU" sz="1000">
                          <a:effectLst/>
                          <a:latin typeface="Times New Roman"/>
                          <a:ea typeface="Times New Roman"/>
                          <a:cs typeface="Times New Roman"/>
                        </a:rPr>
                        <a:t>114</a:t>
                      </a:r>
                      <a:endParaRPr lang="ru-RU" sz="1200">
                        <a:effectLst/>
                        <a:latin typeface="Times New Roman"/>
                        <a:ea typeface="Times New Roman"/>
                        <a:cs typeface="Times New Roman"/>
                      </a:endParaRPr>
                    </a:p>
                  </a:txBody>
                  <a:tcPr marL="68580" marR="68580" marT="0" marB="0"/>
                </a:tc>
                <a:tc>
                  <a:txBody>
                    <a:bodyPr/>
                    <a:lstStyle/>
                    <a:p>
                      <a:pPr algn="ctr">
                        <a:spcAft>
                          <a:spcPts val="0"/>
                        </a:spcAft>
                      </a:pPr>
                      <a:r>
                        <a:rPr lang="ru-RU" sz="1000">
                          <a:effectLst/>
                          <a:latin typeface="Times New Roman"/>
                          <a:ea typeface="Times New Roman"/>
                          <a:cs typeface="Times New Roman"/>
                        </a:rPr>
                        <a:t>420</a:t>
                      </a:r>
                      <a:endParaRPr lang="ru-RU" sz="1200">
                        <a:effectLst/>
                        <a:latin typeface="Times New Roman"/>
                        <a:ea typeface="Times New Roman"/>
                        <a:cs typeface="Times New Roman"/>
                      </a:endParaRPr>
                    </a:p>
                  </a:txBody>
                  <a:tcPr marL="68580" marR="68580" marT="0" marB="0"/>
                </a:tc>
                <a:tc>
                  <a:txBody>
                    <a:bodyPr/>
                    <a:lstStyle/>
                    <a:p>
                      <a:pPr algn="ctr">
                        <a:spcAft>
                          <a:spcPts val="0"/>
                        </a:spcAft>
                      </a:pPr>
                      <a:r>
                        <a:rPr lang="ru-RU" sz="1000" dirty="0">
                          <a:effectLst/>
                          <a:latin typeface="Times New Roman"/>
                          <a:ea typeface="Times New Roman"/>
                          <a:cs typeface="Times New Roman"/>
                        </a:rPr>
                        <a:t>192</a:t>
                      </a:r>
                      <a:endParaRPr lang="ru-RU" sz="1200" dirty="0">
                        <a:effectLst/>
                        <a:latin typeface="Times New Roman"/>
                        <a:ea typeface="Times New Roman"/>
                        <a:cs typeface="Times New Roman"/>
                      </a:endParaRPr>
                    </a:p>
                  </a:txBody>
                  <a:tcPr marL="68580" marR="68580" marT="0" marB="0"/>
                </a:tc>
              </a:tr>
            </a:tbl>
          </a:graphicData>
        </a:graphic>
      </p:graphicFrame>
    </p:spTree>
    <p:extLst>
      <p:ext uri="{BB962C8B-B14F-4D97-AF65-F5344CB8AC3E}">
        <p14:creationId xmlns:p14="http://schemas.microsoft.com/office/powerpoint/2010/main" val="349973959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37601" y="1218238"/>
            <a:ext cx="7002751" cy="338554"/>
          </a:xfrm>
          <a:prstGeom prst="rect">
            <a:avLst/>
          </a:prstGeom>
          <a:noFill/>
        </p:spPr>
        <p:txBody>
          <a:bodyPr wrap="none" rtlCol="0">
            <a:spAutoFit/>
          </a:bodyPr>
          <a:lstStyle/>
          <a:p>
            <a:r>
              <a:rPr lang="ru-RU" sz="1600" b="1" dirty="0" smtClean="0">
                <a:latin typeface="Times New Roman" panose="02020603050405020304" pitchFamily="18" charset="0"/>
                <a:cs typeface="Times New Roman" panose="02020603050405020304" pitchFamily="18" charset="0"/>
              </a:rPr>
              <a:t>Структура расходов по основным мероприятиям программы в 2019 году:</a:t>
            </a:r>
            <a:endParaRPr lang="ru-RU" sz="1600" b="1" dirty="0">
              <a:latin typeface="Times New Roman" panose="02020603050405020304" pitchFamily="18" charset="0"/>
              <a:cs typeface="Times New Roman" panose="02020603050405020304" pitchFamily="18" charset="0"/>
            </a:endParaRPr>
          </a:p>
        </p:txBody>
      </p:sp>
      <p:sp>
        <p:nvSpPr>
          <p:cNvPr id="3" name="TextBox 2"/>
          <p:cNvSpPr txBox="1"/>
          <p:nvPr/>
        </p:nvSpPr>
        <p:spPr>
          <a:xfrm>
            <a:off x="251520" y="116632"/>
            <a:ext cx="8352928" cy="923330"/>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a:solidFill>
                  <a:schemeClr val="tx1"/>
                </a:solidFill>
              </a:rPr>
              <a:t>Муниципальная программа "Развитие физической культуры, спорта и </a:t>
            </a:r>
            <a:endParaRPr lang="ru-RU" dirty="0" smtClean="0">
              <a:solidFill>
                <a:schemeClr val="tx1"/>
              </a:solidFill>
            </a:endParaRPr>
          </a:p>
          <a:p>
            <a:pPr algn="ctr"/>
            <a:r>
              <a:rPr lang="ru-RU" dirty="0" smtClean="0">
                <a:solidFill>
                  <a:schemeClr val="tx1"/>
                </a:solidFill>
              </a:rPr>
              <a:t>молодежной </a:t>
            </a:r>
            <a:r>
              <a:rPr lang="ru-RU" dirty="0">
                <a:solidFill>
                  <a:schemeClr val="tx1"/>
                </a:solidFill>
              </a:rPr>
              <a:t>политики в муниципальном </a:t>
            </a:r>
            <a:r>
              <a:rPr lang="ru-RU" dirty="0" smtClean="0">
                <a:solidFill>
                  <a:schemeClr val="tx1"/>
                </a:solidFill>
              </a:rPr>
              <a:t>образовании </a:t>
            </a:r>
          </a:p>
          <a:p>
            <a:pPr algn="ctr"/>
            <a:r>
              <a:rPr lang="ru-RU" dirty="0" smtClean="0">
                <a:solidFill>
                  <a:schemeClr val="tx1"/>
                </a:solidFill>
              </a:rPr>
              <a:t>"</a:t>
            </a:r>
            <a:r>
              <a:rPr lang="ru-RU" dirty="0">
                <a:solidFill>
                  <a:schemeClr val="tx1"/>
                </a:solidFill>
              </a:rPr>
              <a:t>Невельский городской округ</a:t>
            </a:r>
            <a:r>
              <a:rPr lang="ru-RU" dirty="0" smtClean="0">
                <a:solidFill>
                  <a:schemeClr val="tx1"/>
                </a:solidFill>
              </a:rPr>
              <a:t>"</a:t>
            </a:r>
          </a:p>
        </p:txBody>
      </p:sp>
      <p:graphicFrame>
        <p:nvGraphicFramePr>
          <p:cNvPr id="4" name="Схема 3"/>
          <p:cNvGraphicFramePr/>
          <p:nvPr>
            <p:extLst>
              <p:ext uri="{D42A27DB-BD31-4B8C-83A1-F6EECF244321}">
                <p14:modId xmlns:p14="http://schemas.microsoft.com/office/powerpoint/2010/main" val="49355811"/>
              </p:ext>
            </p:extLst>
          </p:nvPr>
        </p:nvGraphicFramePr>
        <p:xfrm>
          <a:off x="179512" y="1685032"/>
          <a:ext cx="8568952" cy="49123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Номер слайда 5"/>
          <p:cNvSpPr>
            <a:spLocks noGrp="1"/>
          </p:cNvSpPr>
          <p:nvPr>
            <p:ph type="sldNum" sz="quarter" idx="12"/>
          </p:nvPr>
        </p:nvSpPr>
        <p:spPr/>
        <p:txBody>
          <a:bodyPr/>
          <a:lstStyle/>
          <a:p>
            <a:fld id="{B19B0651-EE4F-4900-A07F-96A6BFA9D0F0}" type="slidenum">
              <a:rPr lang="ru-RU" smtClean="0"/>
              <a:t>55</a:t>
            </a:fld>
            <a:endParaRPr lang="ru-RU"/>
          </a:p>
        </p:txBody>
      </p:sp>
    </p:spTree>
    <p:extLst>
      <p:ext uri="{BB962C8B-B14F-4D97-AF65-F5344CB8AC3E}">
        <p14:creationId xmlns:p14="http://schemas.microsoft.com/office/powerpoint/2010/main" val="291580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Схема 2"/>
          <p:cNvGraphicFramePr/>
          <p:nvPr>
            <p:extLst>
              <p:ext uri="{D42A27DB-BD31-4B8C-83A1-F6EECF244321}">
                <p14:modId xmlns:p14="http://schemas.microsoft.com/office/powerpoint/2010/main" val="970963342"/>
              </p:ext>
            </p:extLst>
          </p:nvPr>
        </p:nvGraphicFramePr>
        <p:xfrm>
          <a:off x="611560" y="1180976"/>
          <a:ext cx="7920880" cy="8078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Схема 3"/>
          <p:cNvGraphicFramePr/>
          <p:nvPr>
            <p:extLst>
              <p:ext uri="{D42A27DB-BD31-4B8C-83A1-F6EECF244321}">
                <p14:modId xmlns:p14="http://schemas.microsoft.com/office/powerpoint/2010/main" val="1249471402"/>
              </p:ext>
            </p:extLst>
          </p:nvPr>
        </p:nvGraphicFramePr>
        <p:xfrm>
          <a:off x="611560" y="2245320"/>
          <a:ext cx="7920880" cy="111167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5" name="Схема 4"/>
          <p:cNvGraphicFramePr/>
          <p:nvPr>
            <p:extLst>
              <p:ext uri="{D42A27DB-BD31-4B8C-83A1-F6EECF244321}">
                <p14:modId xmlns:p14="http://schemas.microsoft.com/office/powerpoint/2010/main" val="4058515455"/>
              </p:ext>
            </p:extLst>
          </p:nvPr>
        </p:nvGraphicFramePr>
        <p:xfrm>
          <a:off x="611560" y="3501008"/>
          <a:ext cx="7920880" cy="1080120"/>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pSp>
        <p:nvGrpSpPr>
          <p:cNvPr id="22" name="Группа 21"/>
          <p:cNvGrpSpPr/>
          <p:nvPr/>
        </p:nvGrpSpPr>
        <p:grpSpPr>
          <a:xfrm>
            <a:off x="467544" y="4797152"/>
            <a:ext cx="7992888" cy="1711861"/>
            <a:chOff x="611560" y="4869160"/>
            <a:chExt cx="7992888" cy="1711861"/>
          </a:xfrm>
        </p:grpSpPr>
        <p:sp>
          <p:nvSpPr>
            <p:cNvPr id="6" name="Прямоугольник 5"/>
            <p:cNvSpPr/>
            <p:nvPr/>
          </p:nvSpPr>
          <p:spPr>
            <a:xfrm>
              <a:off x="3275856" y="4869160"/>
              <a:ext cx="2664296" cy="43204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sz="1400" b="1" dirty="0" smtClean="0">
                  <a:latin typeface="Times New Roman" panose="02020603050405020304" pitchFamily="18" charset="0"/>
                  <a:cs typeface="Times New Roman" panose="02020603050405020304" pitchFamily="18" charset="0"/>
                </a:rPr>
                <a:t>58 спортивных сооружений</a:t>
              </a:r>
              <a:endParaRPr lang="ru-RU" sz="1400" b="1" dirty="0">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3670227" y="6148973"/>
              <a:ext cx="1909885" cy="43204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sz="1400" b="1" dirty="0" smtClean="0">
                  <a:latin typeface="Times New Roman" panose="02020603050405020304" pitchFamily="18" charset="0"/>
                  <a:cs typeface="Times New Roman" panose="02020603050405020304" pitchFamily="18" charset="0"/>
                </a:rPr>
                <a:t>1 тир</a:t>
              </a:r>
              <a:endParaRPr lang="ru-RU" sz="1400" b="1" dirty="0">
                <a:latin typeface="Times New Roman" panose="02020603050405020304" pitchFamily="18" charset="0"/>
                <a:cs typeface="Times New Roman" panose="02020603050405020304" pitchFamily="18" charset="0"/>
              </a:endParaRPr>
            </a:p>
          </p:txBody>
        </p:sp>
        <p:sp>
          <p:nvSpPr>
            <p:cNvPr id="8" name="Прямоугольник 7"/>
            <p:cNvSpPr/>
            <p:nvPr/>
          </p:nvSpPr>
          <p:spPr>
            <a:xfrm>
              <a:off x="1257755" y="5803470"/>
              <a:ext cx="2090109" cy="43204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sz="1400" b="1" dirty="0">
                  <a:latin typeface="Times New Roman" panose="02020603050405020304" pitchFamily="18" charset="0"/>
                  <a:cs typeface="Times New Roman" panose="02020603050405020304" pitchFamily="18" charset="0"/>
                </a:rPr>
                <a:t>8</a:t>
              </a:r>
              <a:r>
                <a:rPr lang="ru-RU" sz="1400" b="1" dirty="0" smtClean="0">
                  <a:latin typeface="Times New Roman" panose="02020603050405020304" pitchFamily="18" charset="0"/>
                  <a:cs typeface="Times New Roman" panose="02020603050405020304" pitchFamily="18" charset="0"/>
                </a:rPr>
                <a:t> спортивных залов</a:t>
              </a:r>
              <a:endParaRPr lang="ru-RU" sz="1400" b="1" dirty="0">
                <a:latin typeface="Times New Roman" panose="02020603050405020304" pitchFamily="18" charset="0"/>
                <a:cs typeface="Times New Roman" panose="02020603050405020304" pitchFamily="18" charset="0"/>
              </a:endParaRPr>
            </a:p>
          </p:txBody>
        </p:sp>
        <p:sp>
          <p:nvSpPr>
            <p:cNvPr id="9" name="Прямоугольник 8"/>
            <p:cNvSpPr/>
            <p:nvPr/>
          </p:nvSpPr>
          <p:spPr>
            <a:xfrm>
              <a:off x="5868144" y="5803470"/>
              <a:ext cx="1800200" cy="43204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sz="1400" b="1" dirty="0" smtClean="0">
                  <a:latin typeface="Times New Roman" panose="02020603050405020304" pitchFamily="18" charset="0"/>
                  <a:cs typeface="Times New Roman" panose="02020603050405020304" pitchFamily="18" charset="0"/>
                </a:rPr>
                <a:t>1 лыжная база</a:t>
              </a:r>
              <a:endParaRPr lang="ru-RU" sz="1400" b="1" dirty="0">
                <a:latin typeface="Times New Roman" panose="02020603050405020304" pitchFamily="18" charset="0"/>
                <a:cs typeface="Times New Roman" panose="02020603050405020304" pitchFamily="18" charset="0"/>
              </a:endParaRPr>
            </a:p>
          </p:txBody>
        </p:sp>
        <p:sp>
          <p:nvSpPr>
            <p:cNvPr id="10" name="Прямоугольник 9"/>
            <p:cNvSpPr/>
            <p:nvPr/>
          </p:nvSpPr>
          <p:spPr>
            <a:xfrm>
              <a:off x="6588224" y="5157192"/>
              <a:ext cx="2016224" cy="43204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sz="1400" b="1" dirty="0" smtClean="0">
                  <a:latin typeface="Times New Roman" panose="02020603050405020304" pitchFamily="18" charset="0"/>
                  <a:cs typeface="Times New Roman" panose="02020603050405020304" pitchFamily="18" charset="0"/>
                </a:rPr>
                <a:t>14 прочих</a:t>
              </a:r>
              <a:endParaRPr lang="ru-RU" sz="1400" b="1" dirty="0">
                <a:latin typeface="Times New Roman" panose="02020603050405020304" pitchFamily="18" charset="0"/>
                <a:cs typeface="Times New Roman" panose="02020603050405020304" pitchFamily="18" charset="0"/>
              </a:endParaRPr>
            </a:p>
          </p:txBody>
        </p:sp>
        <p:sp>
          <p:nvSpPr>
            <p:cNvPr id="11" name="Прямоугольник 10"/>
            <p:cNvSpPr/>
            <p:nvPr/>
          </p:nvSpPr>
          <p:spPr>
            <a:xfrm>
              <a:off x="611560" y="5132701"/>
              <a:ext cx="2088232" cy="43204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sz="1400" b="1" dirty="0" smtClean="0">
                  <a:latin typeface="Times New Roman" panose="02020603050405020304" pitchFamily="18" charset="0"/>
                  <a:cs typeface="Times New Roman" panose="02020603050405020304" pitchFamily="18" charset="0"/>
                </a:rPr>
                <a:t>34 плоскостных, в </a:t>
              </a:r>
              <a:r>
                <a:rPr lang="ru-RU" sz="1400" b="1" dirty="0" err="1" smtClean="0">
                  <a:latin typeface="Times New Roman" panose="02020603050405020304" pitchFamily="18" charset="0"/>
                  <a:cs typeface="Times New Roman" panose="02020603050405020304" pitchFamily="18" charset="0"/>
                </a:rPr>
                <a:t>т.ч</a:t>
              </a:r>
              <a:r>
                <a:rPr lang="ru-RU" sz="1400" b="1" dirty="0" smtClean="0">
                  <a:latin typeface="Times New Roman" panose="02020603050405020304" pitchFamily="18" charset="0"/>
                  <a:cs typeface="Times New Roman" panose="02020603050405020304" pitchFamily="18" charset="0"/>
                </a:rPr>
                <a:t>.</a:t>
              </a:r>
            </a:p>
            <a:p>
              <a:pPr algn="ctr"/>
              <a:r>
                <a:rPr lang="ru-RU" sz="1400" b="1" dirty="0" smtClean="0">
                  <a:latin typeface="Times New Roman" panose="02020603050405020304" pitchFamily="18" charset="0"/>
                  <a:cs typeface="Times New Roman" panose="02020603050405020304" pitchFamily="18" charset="0"/>
                </a:rPr>
                <a:t>2 футбольных поля</a:t>
              </a:r>
              <a:endParaRPr lang="ru-RU" sz="1400" b="1" dirty="0">
                <a:latin typeface="Times New Roman" panose="02020603050405020304" pitchFamily="18" charset="0"/>
                <a:cs typeface="Times New Roman" panose="02020603050405020304" pitchFamily="18" charset="0"/>
              </a:endParaRPr>
            </a:p>
          </p:txBody>
        </p:sp>
        <p:cxnSp>
          <p:nvCxnSpPr>
            <p:cNvPr id="13" name="Прямая со стрелкой 12"/>
            <p:cNvCxnSpPr>
              <a:stCxn id="6" idx="1"/>
              <a:endCxn id="11" idx="3"/>
            </p:cNvCxnSpPr>
            <p:nvPr/>
          </p:nvCxnSpPr>
          <p:spPr>
            <a:xfrm flipH="1">
              <a:off x="2699792" y="5085184"/>
              <a:ext cx="576064" cy="26354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Прямая со стрелкой 14"/>
            <p:cNvCxnSpPr/>
            <p:nvPr/>
          </p:nvCxnSpPr>
          <p:spPr>
            <a:xfrm flipH="1">
              <a:off x="3131840" y="5301208"/>
              <a:ext cx="576064" cy="50226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Прямая со стрелкой 16"/>
            <p:cNvCxnSpPr>
              <a:stCxn id="6" idx="2"/>
              <a:endCxn id="7" idx="0"/>
            </p:cNvCxnSpPr>
            <p:nvPr/>
          </p:nvCxnSpPr>
          <p:spPr>
            <a:xfrm>
              <a:off x="4608004" y="5301208"/>
              <a:ext cx="17166" cy="84776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9" name="Прямая со стрелкой 18"/>
            <p:cNvCxnSpPr/>
            <p:nvPr/>
          </p:nvCxnSpPr>
          <p:spPr>
            <a:xfrm>
              <a:off x="5580112" y="5301208"/>
              <a:ext cx="504056" cy="50226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Прямая со стрелкой 20"/>
            <p:cNvCxnSpPr>
              <a:stCxn id="6" idx="3"/>
              <a:endCxn id="10" idx="1"/>
            </p:cNvCxnSpPr>
            <p:nvPr/>
          </p:nvCxnSpPr>
          <p:spPr>
            <a:xfrm>
              <a:off x="5940152" y="5085184"/>
              <a:ext cx="648072" cy="28803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sp>
        <p:nvSpPr>
          <p:cNvPr id="14" name="Номер слайда 13"/>
          <p:cNvSpPr>
            <a:spLocks noGrp="1"/>
          </p:cNvSpPr>
          <p:nvPr>
            <p:ph type="sldNum" sz="quarter" idx="12"/>
          </p:nvPr>
        </p:nvSpPr>
        <p:spPr/>
        <p:txBody>
          <a:bodyPr/>
          <a:lstStyle/>
          <a:p>
            <a:fld id="{B19B0651-EE4F-4900-A07F-96A6BFA9D0F0}" type="slidenum">
              <a:rPr lang="ru-RU" smtClean="0"/>
              <a:t>56</a:t>
            </a:fld>
            <a:endParaRPr lang="ru-RU"/>
          </a:p>
        </p:txBody>
      </p:sp>
      <p:sp>
        <p:nvSpPr>
          <p:cNvPr id="20" name="TextBox 19"/>
          <p:cNvSpPr txBox="1"/>
          <p:nvPr/>
        </p:nvSpPr>
        <p:spPr>
          <a:xfrm>
            <a:off x="323528" y="116632"/>
            <a:ext cx="8352928" cy="923330"/>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a:solidFill>
                  <a:schemeClr val="tx1"/>
                </a:solidFill>
              </a:rPr>
              <a:t>Муниципальная программа "Развитие физической культуры, спорта и </a:t>
            </a:r>
            <a:endParaRPr lang="ru-RU" dirty="0" smtClean="0">
              <a:solidFill>
                <a:schemeClr val="tx1"/>
              </a:solidFill>
            </a:endParaRPr>
          </a:p>
          <a:p>
            <a:pPr algn="ctr"/>
            <a:r>
              <a:rPr lang="ru-RU" dirty="0" smtClean="0">
                <a:solidFill>
                  <a:schemeClr val="tx1"/>
                </a:solidFill>
              </a:rPr>
              <a:t>молодежной </a:t>
            </a:r>
            <a:r>
              <a:rPr lang="ru-RU" dirty="0">
                <a:solidFill>
                  <a:schemeClr val="tx1"/>
                </a:solidFill>
              </a:rPr>
              <a:t>политики в муниципальном </a:t>
            </a:r>
            <a:r>
              <a:rPr lang="ru-RU" dirty="0" smtClean="0">
                <a:solidFill>
                  <a:schemeClr val="tx1"/>
                </a:solidFill>
              </a:rPr>
              <a:t>образовании </a:t>
            </a:r>
          </a:p>
          <a:p>
            <a:pPr algn="ctr"/>
            <a:r>
              <a:rPr lang="ru-RU" dirty="0" smtClean="0">
                <a:solidFill>
                  <a:schemeClr val="tx1"/>
                </a:solidFill>
              </a:rPr>
              <a:t>"</a:t>
            </a:r>
            <a:r>
              <a:rPr lang="ru-RU" dirty="0">
                <a:solidFill>
                  <a:schemeClr val="tx1"/>
                </a:solidFill>
              </a:rPr>
              <a:t>Невельский городской округ</a:t>
            </a:r>
            <a:r>
              <a:rPr lang="ru-RU" dirty="0" smtClean="0">
                <a:solidFill>
                  <a:schemeClr val="tx1"/>
                </a:solidFill>
              </a:rPr>
              <a:t>"</a:t>
            </a:r>
          </a:p>
        </p:txBody>
      </p:sp>
    </p:spTree>
    <p:extLst>
      <p:ext uri="{BB962C8B-B14F-4D97-AF65-F5344CB8AC3E}">
        <p14:creationId xmlns:p14="http://schemas.microsoft.com/office/powerpoint/2010/main" val="124031862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7920" y="116632"/>
            <a:ext cx="8228536" cy="923330"/>
          </a:xfrm>
          <a:prstGeom prst="rect">
            <a:avLst/>
          </a:prstGeom>
          <a:ln/>
        </p:spPr>
        <p:style>
          <a:lnRef idx="1">
            <a:schemeClr val="accent1"/>
          </a:lnRef>
          <a:fillRef idx="2">
            <a:schemeClr val="accent1"/>
          </a:fillRef>
          <a:effectRef idx="1">
            <a:schemeClr val="accent1"/>
          </a:effectRef>
          <a:fontRef idx="minor">
            <a:schemeClr val="dk1"/>
          </a:fontRef>
        </p:style>
        <p:txBody>
          <a:bodyPr wrap="none" rtlCol="0">
            <a:spAutoFit/>
          </a:bodyPr>
          <a:lstStyle/>
          <a:p>
            <a:pPr algn="ctr"/>
            <a:r>
              <a:rPr lang="ru-RU" dirty="0">
                <a:solidFill>
                  <a:schemeClr val="tx1"/>
                </a:solidFill>
              </a:rPr>
              <a:t>Муниципальная программа "Развитие транспортной инфраструктуры </a:t>
            </a:r>
            <a:r>
              <a:rPr lang="ru-RU" dirty="0" smtClean="0">
                <a:solidFill>
                  <a:schemeClr val="tx1"/>
                </a:solidFill>
              </a:rPr>
              <a:t>и</a:t>
            </a:r>
          </a:p>
          <a:p>
            <a:pPr algn="ctr"/>
            <a:r>
              <a:rPr lang="ru-RU" dirty="0" smtClean="0">
                <a:solidFill>
                  <a:schemeClr val="tx1"/>
                </a:solidFill>
              </a:rPr>
              <a:t> </a:t>
            </a:r>
            <a:r>
              <a:rPr lang="ru-RU" dirty="0">
                <a:solidFill>
                  <a:schemeClr val="tx1"/>
                </a:solidFill>
              </a:rPr>
              <a:t>дорожного хозяйства </a:t>
            </a:r>
            <a:r>
              <a:rPr lang="ru-RU" dirty="0" smtClean="0">
                <a:solidFill>
                  <a:schemeClr val="tx1"/>
                </a:solidFill>
              </a:rPr>
              <a:t>муниципального </a:t>
            </a:r>
            <a:r>
              <a:rPr lang="ru-RU" dirty="0">
                <a:solidFill>
                  <a:schemeClr val="tx1"/>
                </a:solidFill>
              </a:rPr>
              <a:t>образования </a:t>
            </a:r>
            <a:endParaRPr lang="ru-RU" dirty="0" smtClean="0">
              <a:solidFill>
                <a:schemeClr val="tx1"/>
              </a:solidFill>
            </a:endParaRPr>
          </a:p>
          <a:p>
            <a:pPr algn="ctr"/>
            <a:r>
              <a:rPr lang="ru-RU" dirty="0" smtClean="0">
                <a:solidFill>
                  <a:schemeClr val="tx1"/>
                </a:solidFill>
              </a:rPr>
              <a:t>"</a:t>
            </a:r>
            <a:r>
              <a:rPr lang="ru-RU" dirty="0">
                <a:solidFill>
                  <a:schemeClr val="tx1"/>
                </a:solidFill>
              </a:rPr>
              <a:t>Невельский городской округ</a:t>
            </a:r>
            <a:r>
              <a:rPr lang="ru-RU" dirty="0" smtClean="0">
                <a:solidFill>
                  <a:schemeClr val="tx1"/>
                </a:solidFill>
              </a:rPr>
              <a:t>"</a:t>
            </a:r>
          </a:p>
        </p:txBody>
      </p:sp>
      <p:sp>
        <p:nvSpPr>
          <p:cNvPr id="3" name="Горизонтальный свиток 2"/>
          <p:cNvSpPr/>
          <p:nvPr/>
        </p:nvSpPr>
        <p:spPr>
          <a:xfrm>
            <a:off x="539552" y="1099584"/>
            <a:ext cx="7992888" cy="673232"/>
          </a:xfrm>
          <a:prstGeom prst="horizontalScroll">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400" dirty="0" smtClean="0">
                <a:latin typeface="Times New Roman" panose="02020603050405020304" pitchFamily="18" charset="0"/>
                <a:cs typeface="Times New Roman" panose="02020603050405020304" pitchFamily="18" charset="0"/>
              </a:rPr>
              <a:t>Цель: Развитие транспортного комплекса для обеспечения устойчивого социального и экономического развития </a:t>
            </a:r>
            <a:r>
              <a:rPr lang="ru-RU" sz="1400" dirty="0" err="1" smtClean="0">
                <a:latin typeface="Times New Roman" panose="02020603050405020304" pitchFamily="18" charset="0"/>
                <a:cs typeface="Times New Roman" panose="02020603050405020304" pitchFamily="18" charset="0"/>
              </a:rPr>
              <a:t>Невельского</a:t>
            </a:r>
            <a:r>
              <a:rPr lang="ru-RU" sz="1400" dirty="0" smtClean="0">
                <a:latin typeface="Times New Roman" panose="02020603050405020304" pitchFamily="18" charset="0"/>
                <a:cs typeface="Times New Roman" panose="02020603050405020304" pitchFamily="18" charset="0"/>
              </a:rPr>
              <a:t> района.</a:t>
            </a:r>
            <a:endParaRPr lang="ru-RU" sz="1400" dirty="0">
              <a:latin typeface="Times New Roman" panose="02020603050405020304" pitchFamily="18" charset="0"/>
              <a:cs typeface="Times New Roman" panose="02020603050405020304" pitchFamily="18" charset="0"/>
            </a:endParaRPr>
          </a:p>
        </p:txBody>
      </p:sp>
      <p:graphicFrame>
        <p:nvGraphicFramePr>
          <p:cNvPr id="8" name="Диаграмма 7"/>
          <p:cNvGraphicFramePr/>
          <p:nvPr>
            <p:extLst>
              <p:ext uri="{D42A27DB-BD31-4B8C-83A1-F6EECF244321}">
                <p14:modId xmlns:p14="http://schemas.microsoft.com/office/powerpoint/2010/main" val="2291456665"/>
              </p:ext>
            </p:extLst>
          </p:nvPr>
        </p:nvGraphicFramePr>
        <p:xfrm>
          <a:off x="447920" y="1692102"/>
          <a:ext cx="3744415" cy="3312368"/>
        </p:xfrm>
        <a:graphic>
          <a:graphicData uri="http://schemas.openxmlformats.org/drawingml/2006/chart">
            <c:chart xmlns:c="http://schemas.openxmlformats.org/drawingml/2006/chart" xmlns:r="http://schemas.openxmlformats.org/officeDocument/2006/relationships" r:id="rId2"/>
          </a:graphicData>
        </a:graphic>
      </p:graphicFrame>
      <p:sp>
        <p:nvSpPr>
          <p:cNvPr id="6" name="Номер слайда 5"/>
          <p:cNvSpPr>
            <a:spLocks noGrp="1"/>
          </p:cNvSpPr>
          <p:nvPr>
            <p:ph type="sldNum" sz="quarter" idx="12"/>
          </p:nvPr>
        </p:nvSpPr>
        <p:spPr/>
        <p:txBody>
          <a:bodyPr/>
          <a:lstStyle/>
          <a:p>
            <a:fld id="{B19B0651-EE4F-4900-A07F-96A6BFA9D0F0}" type="slidenum">
              <a:rPr lang="ru-RU" smtClean="0"/>
              <a:t>57</a:t>
            </a:fld>
            <a:endParaRPr lang="ru-RU"/>
          </a:p>
        </p:txBody>
      </p:sp>
      <p:graphicFrame>
        <p:nvGraphicFramePr>
          <p:cNvPr id="5" name="Таблица 4"/>
          <p:cNvGraphicFramePr>
            <a:graphicFrameLocks noGrp="1"/>
          </p:cNvGraphicFramePr>
          <p:nvPr>
            <p:extLst>
              <p:ext uri="{D42A27DB-BD31-4B8C-83A1-F6EECF244321}">
                <p14:modId xmlns:p14="http://schemas.microsoft.com/office/powerpoint/2010/main" val="3879084631"/>
              </p:ext>
            </p:extLst>
          </p:nvPr>
        </p:nvGraphicFramePr>
        <p:xfrm>
          <a:off x="201617" y="5072980"/>
          <a:ext cx="8690863" cy="1568314"/>
        </p:xfrm>
        <a:graphic>
          <a:graphicData uri="http://schemas.openxmlformats.org/drawingml/2006/table">
            <a:tbl>
              <a:tblPr>
                <a:tableStyleId>{5DA37D80-6434-44D0-A028-1B22A696006F}</a:tableStyleId>
              </a:tblPr>
              <a:tblGrid>
                <a:gridCol w="5801550"/>
                <a:gridCol w="522709"/>
                <a:gridCol w="649132"/>
                <a:gridCol w="746727"/>
                <a:gridCol w="970745"/>
              </a:tblGrid>
              <a:tr h="288032">
                <a:tc>
                  <a:txBody>
                    <a:bodyPr/>
                    <a:lstStyle/>
                    <a:p>
                      <a:pPr algn="ctr">
                        <a:lnSpc>
                          <a:spcPct val="115000"/>
                        </a:lnSpc>
                        <a:spcAft>
                          <a:spcPts val="0"/>
                        </a:spcAft>
                        <a:tabLst>
                          <a:tab pos="647700" algn="l"/>
                        </a:tabLst>
                      </a:pPr>
                      <a:r>
                        <a:rPr lang="ru-RU" sz="900" dirty="0" smtClean="0">
                          <a:effectLst/>
                        </a:rPr>
                        <a:t>Показатель</a:t>
                      </a:r>
                      <a:endParaRPr lang="ru-RU" sz="9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9592" marR="9592" marT="0" marB="0"/>
                </a:tc>
                <a:tc>
                  <a:txBody>
                    <a:bodyPr/>
                    <a:lstStyle/>
                    <a:p>
                      <a:pPr algn="ctr"/>
                      <a:r>
                        <a:rPr lang="ru-RU" sz="900" dirty="0" smtClean="0"/>
                        <a:t>Ед. изм.</a:t>
                      </a:r>
                      <a:endParaRPr lang="ru-RU" sz="9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900" dirty="0" smtClean="0"/>
                        <a:t>2018 </a:t>
                      </a:r>
                    </a:p>
                    <a:p>
                      <a:pPr algn="ctr"/>
                      <a:r>
                        <a:rPr lang="ru-RU" sz="900" dirty="0" smtClean="0"/>
                        <a:t>факт</a:t>
                      </a:r>
                      <a:endParaRPr lang="ru-RU" sz="9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900" dirty="0" smtClean="0"/>
                        <a:t>2019</a:t>
                      </a:r>
                    </a:p>
                    <a:p>
                      <a:pPr algn="ctr"/>
                      <a:r>
                        <a:rPr lang="ru-RU" sz="900" dirty="0" smtClean="0"/>
                        <a:t>План</a:t>
                      </a:r>
                      <a:endParaRPr lang="ru-RU" sz="9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900" dirty="0" smtClean="0"/>
                        <a:t>2019</a:t>
                      </a:r>
                    </a:p>
                    <a:p>
                      <a:pPr algn="ctr"/>
                      <a:r>
                        <a:rPr lang="ru-RU" sz="900" dirty="0" smtClean="0"/>
                        <a:t>Факт</a:t>
                      </a:r>
                      <a:endParaRPr lang="ru-RU" sz="900" b="1" dirty="0">
                        <a:latin typeface="Times New Roman" panose="02020603050405020304" pitchFamily="18" charset="0"/>
                        <a:cs typeface="Times New Roman" panose="02020603050405020304" pitchFamily="18" charset="0"/>
                      </a:endParaRPr>
                    </a:p>
                  </a:txBody>
                  <a:tcPr marL="9592" marR="9592" marT="0" marB="0"/>
                </a:tc>
              </a:tr>
              <a:tr h="288032">
                <a:tc>
                  <a:txBody>
                    <a:bodyPr/>
                    <a:lstStyle/>
                    <a:p>
                      <a:pPr algn="just">
                        <a:lnSpc>
                          <a:spcPct val="115000"/>
                        </a:lnSpc>
                        <a:spcAft>
                          <a:spcPts val="0"/>
                        </a:spcAft>
                      </a:pPr>
                      <a:r>
                        <a:rPr lang="ru-RU" sz="1000">
                          <a:effectLst/>
                          <a:latin typeface="Times New Roman"/>
                          <a:ea typeface="Times New Roman"/>
                          <a:cs typeface="Times New Roman"/>
                        </a:rPr>
                        <a:t>Построено и реконструировано автомобильных дорог общего пользования местного значения и улично-дорожной сети</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dirty="0" smtClean="0">
                          <a:solidFill>
                            <a:srgbClr val="000000"/>
                          </a:solidFill>
                          <a:effectLst/>
                          <a:latin typeface="Times New Roman"/>
                          <a:ea typeface="Times New Roman"/>
                          <a:cs typeface="Times New Roman"/>
                        </a:rPr>
                        <a:t>%</a:t>
                      </a:r>
                      <a:endParaRPr lang="ru-RU" sz="1200" dirty="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dirty="0">
                          <a:effectLst/>
                          <a:latin typeface="Times New Roman"/>
                          <a:ea typeface="Times New Roman"/>
                          <a:cs typeface="Times New Roman"/>
                        </a:rPr>
                        <a:t> </a:t>
                      </a:r>
                      <a:r>
                        <a:rPr lang="ru-RU" sz="1000" dirty="0" smtClean="0">
                          <a:effectLst/>
                          <a:latin typeface="Times New Roman"/>
                          <a:ea typeface="Times New Roman"/>
                          <a:cs typeface="Times New Roman"/>
                        </a:rPr>
                        <a:t>---</a:t>
                      </a:r>
                      <a:endParaRPr lang="ru-RU" sz="1200" dirty="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dirty="0">
                          <a:effectLst/>
                          <a:latin typeface="Times New Roman"/>
                          <a:ea typeface="Times New Roman"/>
                          <a:cs typeface="Times New Roman"/>
                        </a:rPr>
                        <a:t>31 %</a:t>
                      </a:r>
                      <a:endParaRPr lang="ru-RU" sz="1200" dirty="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200" dirty="0" smtClean="0">
                          <a:effectLst/>
                          <a:latin typeface="Times New Roman"/>
                          <a:ea typeface="Times New Roman"/>
                          <a:cs typeface="Times New Roman"/>
                        </a:rPr>
                        <a:t>0</a:t>
                      </a:r>
                      <a:endParaRPr lang="ru-RU" sz="1200" dirty="0">
                        <a:effectLst/>
                        <a:latin typeface="Times New Roman"/>
                        <a:ea typeface="Times New Roman"/>
                        <a:cs typeface="Times New Roman"/>
                      </a:endParaRPr>
                    </a:p>
                  </a:txBody>
                  <a:tcPr marL="47625" marR="47625" marT="0" marB="0"/>
                </a:tc>
              </a:tr>
              <a:tr h="489256">
                <a:tc>
                  <a:txBody>
                    <a:bodyPr/>
                    <a:lstStyle/>
                    <a:p>
                      <a:pPr algn="just">
                        <a:lnSpc>
                          <a:spcPct val="115000"/>
                        </a:lnSpc>
                        <a:spcAft>
                          <a:spcPts val="0"/>
                        </a:spcAft>
                      </a:pPr>
                      <a:r>
                        <a:rPr lang="ru-RU" sz="1000">
                          <a:effectLst/>
                          <a:latin typeface="Times New Roman"/>
                          <a:ea typeface="Times New Roman"/>
                          <a:cs typeface="Times New Roman"/>
                        </a:rPr>
                        <a:t>Доля протяженности автомобильных дорог общего пользования местного значения, соответствующих нормативным требованиям по транспортно-эксплуатационным показателям, в общей протяженности автомобильных дорог общего пользования местного значения </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dirty="0">
                          <a:effectLst/>
                          <a:latin typeface="Times New Roman"/>
                          <a:ea typeface="Times New Roman"/>
                          <a:cs typeface="Times New Roman"/>
                        </a:rPr>
                        <a:t> </a:t>
                      </a:r>
                      <a:r>
                        <a:rPr lang="ru-RU" sz="1000" dirty="0" smtClean="0">
                          <a:effectLst/>
                          <a:latin typeface="Times New Roman"/>
                          <a:ea typeface="Times New Roman"/>
                          <a:cs typeface="Times New Roman"/>
                        </a:rPr>
                        <a:t>%</a:t>
                      </a:r>
                      <a:endParaRPr lang="ru-RU" sz="1200" dirty="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dirty="0">
                          <a:effectLst/>
                          <a:latin typeface="Times New Roman"/>
                          <a:ea typeface="Times New Roman"/>
                          <a:cs typeface="Times New Roman"/>
                        </a:rPr>
                        <a:t>69,4</a:t>
                      </a:r>
                      <a:endParaRPr lang="ru-RU" sz="1200" dirty="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Times New Roman"/>
                          <a:cs typeface="Times New Roman"/>
                        </a:rPr>
                        <a:t>73,5</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dirty="0">
                          <a:effectLst/>
                          <a:latin typeface="Times New Roman"/>
                          <a:ea typeface="Calibri"/>
                          <a:cs typeface="Times New Roman"/>
                        </a:rPr>
                        <a:t>73,5</a:t>
                      </a:r>
                      <a:endParaRPr lang="ru-RU" sz="1200" dirty="0">
                        <a:effectLst/>
                        <a:latin typeface="Times New Roman"/>
                        <a:ea typeface="Times New Roman"/>
                        <a:cs typeface="Times New Roman"/>
                      </a:endParaRPr>
                    </a:p>
                  </a:txBody>
                  <a:tcPr marL="47625" marR="47625" marT="0" marB="0"/>
                </a:tc>
              </a:tr>
              <a:tr h="221846">
                <a:tc>
                  <a:txBody>
                    <a:bodyPr/>
                    <a:lstStyle/>
                    <a:p>
                      <a:pPr algn="just">
                        <a:lnSpc>
                          <a:spcPct val="115000"/>
                        </a:lnSpc>
                        <a:spcAft>
                          <a:spcPts val="0"/>
                        </a:spcAft>
                      </a:pPr>
                      <a:r>
                        <a:rPr lang="ru-RU" sz="1000">
                          <a:effectLst/>
                          <a:latin typeface="Times New Roman"/>
                          <a:ea typeface="Times New Roman"/>
                          <a:cs typeface="Times New Roman"/>
                        </a:rPr>
                        <a:t>Отремонтировано дворовых территорий многоквартирных домов</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Times New Roman"/>
                          <a:cs typeface="Times New Roman"/>
                        </a:rPr>
                        <a:t>ед.</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Times New Roman"/>
                          <a:cs typeface="Times New Roman"/>
                        </a:rPr>
                        <a:t>6</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Times New Roman"/>
                          <a:cs typeface="Times New Roman"/>
                        </a:rPr>
                        <a:t>9</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dirty="0">
                          <a:effectLst/>
                          <a:latin typeface="Times New Roman"/>
                          <a:ea typeface="Calibri"/>
                          <a:cs typeface="Times New Roman"/>
                        </a:rPr>
                        <a:t>9</a:t>
                      </a:r>
                      <a:endParaRPr lang="ru-RU" sz="1200" dirty="0">
                        <a:effectLst/>
                        <a:latin typeface="Times New Roman"/>
                        <a:ea typeface="Times New Roman"/>
                        <a:cs typeface="Times New Roman"/>
                      </a:endParaRPr>
                    </a:p>
                  </a:txBody>
                  <a:tcPr marL="47625" marR="47625" marT="0" marB="0"/>
                </a:tc>
              </a:tr>
              <a:tr h="210202">
                <a:tc>
                  <a:txBody>
                    <a:bodyPr/>
                    <a:lstStyle/>
                    <a:p>
                      <a:pPr algn="just">
                        <a:lnSpc>
                          <a:spcPct val="115000"/>
                        </a:lnSpc>
                        <a:spcAft>
                          <a:spcPts val="0"/>
                        </a:spcAft>
                      </a:pPr>
                      <a:r>
                        <a:rPr lang="ru-RU" sz="1000">
                          <a:effectLst/>
                          <a:latin typeface="Times New Roman"/>
                          <a:ea typeface="Times New Roman"/>
                          <a:cs typeface="Times New Roman"/>
                        </a:rPr>
                        <a:t>Отремонтировано автомобильных дорог общего пользования местного значения </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Times New Roman"/>
                          <a:cs typeface="Times New Roman"/>
                        </a:rPr>
                        <a:t>км</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Times New Roman"/>
                          <a:cs typeface="Times New Roman"/>
                        </a:rPr>
                        <a:t>2,334</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Times New Roman"/>
                          <a:cs typeface="Times New Roman"/>
                        </a:rPr>
                        <a:t>4,771</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dirty="0">
                          <a:effectLst/>
                          <a:latin typeface="Times New Roman"/>
                          <a:ea typeface="Calibri"/>
                          <a:cs typeface="Times New Roman"/>
                        </a:rPr>
                        <a:t>4,771</a:t>
                      </a:r>
                      <a:endParaRPr lang="ru-RU" sz="1200" dirty="0">
                        <a:effectLst/>
                        <a:latin typeface="Times New Roman"/>
                        <a:ea typeface="Times New Roman"/>
                        <a:cs typeface="Times New Roman"/>
                      </a:endParaRPr>
                    </a:p>
                  </a:txBody>
                  <a:tcPr marL="47625" marR="47625" marT="0" marB="0"/>
                </a:tc>
              </a:tr>
            </a:tbl>
          </a:graphicData>
        </a:graphic>
      </p:graphicFrame>
      <p:graphicFrame>
        <p:nvGraphicFramePr>
          <p:cNvPr id="4" name="Диаграмма 3"/>
          <p:cNvGraphicFramePr/>
          <p:nvPr>
            <p:extLst>
              <p:ext uri="{D42A27DB-BD31-4B8C-83A1-F6EECF244321}">
                <p14:modId xmlns:p14="http://schemas.microsoft.com/office/powerpoint/2010/main" val="1304009242"/>
              </p:ext>
            </p:extLst>
          </p:nvPr>
        </p:nvGraphicFramePr>
        <p:xfrm>
          <a:off x="3851920" y="1772816"/>
          <a:ext cx="4992216" cy="318412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88669851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1" y="116632"/>
            <a:ext cx="8424936" cy="923330"/>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a:solidFill>
                  <a:schemeClr val="tx1"/>
                </a:solidFill>
              </a:rPr>
              <a:t>Муниципальная программа "Развитие транспортной инфраструктуры </a:t>
            </a:r>
            <a:r>
              <a:rPr lang="ru-RU" dirty="0" smtClean="0">
                <a:solidFill>
                  <a:schemeClr val="tx1"/>
                </a:solidFill>
              </a:rPr>
              <a:t>и</a:t>
            </a:r>
          </a:p>
          <a:p>
            <a:pPr algn="ctr"/>
            <a:r>
              <a:rPr lang="ru-RU" dirty="0" smtClean="0">
                <a:solidFill>
                  <a:schemeClr val="tx1"/>
                </a:solidFill>
              </a:rPr>
              <a:t> </a:t>
            </a:r>
            <a:r>
              <a:rPr lang="ru-RU" dirty="0">
                <a:solidFill>
                  <a:schemeClr val="tx1"/>
                </a:solidFill>
              </a:rPr>
              <a:t>дорожного хозяйства </a:t>
            </a:r>
            <a:r>
              <a:rPr lang="ru-RU" dirty="0" smtClean="0">
                <a:solidFill>
                  <a:schemeClr val="tx1"/>
                </a:solidFill>
              </a:rPr>
              <a:t>муниципального </a:t>
            </a:r>
            <a:r>
              <a:rPr lang="ru-RU" dirty="0">
                <a:solidFill>
                  <a:schemeClr val="tx1"/>
                </a:solidFill>
              </a:rPr>
              <a:t>образования </a:t>
            </a:r>
            <a:endParaRPr lang="ru-RU" dirty="0" smtClean="0">
              <a:solidFill>
                <a:schemeClr val="tx1"/>
              </a:solidFill>
            </a:endParaRPr>
          </a:p>
          <a:p>
            <a:pPr algn="ctr"/>
            <a:r>
              <a:rPr lang="ru-RU" dirty="0" smtClean="0">
                <a:solidFill>
                  <a:schemeClr val="tx1"/>
                </a:solidFill>
              </a:rPr>
              <a:t>"</a:t>
            </a:r>
            <a:r>
              <a:rPr lang="ru-RU" dirty="0">
                <a:solidFill>
                  <a:schemeClr val="tx1"/>
                </a:solidFill>
              </a:rPr>
              <a:t>Невельский городской округ</a:t>
            </a:r>
            <a:r>
              <a:rPr lang="ru-RU" dirty="0" smtClean="0">
                <a:solidFill>
                  <a:schemeClr val="tx1"/>
                </a:solidFill>
              </a:rPr>
              <a:t>"</a:t>
            </a:r>
          </a:p>
        </p:txBody>
      </p:sp>
      <p:sp>
        <p:nvSpPr>
          <p:cNvPr id="3" name="TextBox 2"/>
          <p:cNvSpPr txBox="1"/>
          <p:nvPr/>
        </p:nvSpPr>
        <p:spPr>
          <a:xfrm>
            <a:off x="305553" y="1146230"/>
            <a:ext cx="7002751" cy="338554"/>
          </a:xfrm>
          <a:prstGeom prst="rect">
            <a:avLst/>
          </a:prstGeom>
          <a:noFill/>
        </p:spPr>
        <p:txBody>
          <a:bodyPr wrap="none" rtlCol="0">
            <a:spAutoFit/>
          </a:bodyPr>
          <a:lstStyle/>
          <a:p>
            <a:r>
              <a:rPr lang="ru-RU" sz="1600" b="1" dirty="0" smtClean="0">
                <a:latin typeface="Times New Roman" panose="02020603050405020304" pitchFamily="18" charset="0"/>
                <a:cs typeface="Times New Roman" panose="02020603050405020304" pitchFamily="18" charset="0"/>
              </a:rPr>
              <a:t>Структура расходов по основным мероприятиям программы в 2019 году:</a:t>
            </a:r>
            <a:endParaRPr lang="ru-RU" sz="1600" b="1" dirty="0">
              <a:latin typeface="Times New Roman" panose="02020603050405020304" pitchFamily="18" charset="0"/>
              <a:cs typeface="Times New Roman" panose="02020603050405020304" pitchFamily="18" charset="0"/>
            </a:endParaRPr>
          </a:p>
        </p:txBody>
      </p:sp>
      <p:graphicFrame>
        <p:nvGraphicFramePr>
          <p:cNvPr id="4" name="Схема 3"/>
          <p:cNvGraphicFramePr/>
          <p:nvPr>
            <p:extLst>
              <p:ext uri="{D42A27DB-BD31-4B8C-83A1-F6EECF244321}">
                <p14:modId xmlns:p14="http://schemas.microsoft.com/office/powerpoint/2010/main" val="426649062"/>
              </p:ext>
            </p:extLst>
          </p:nvPr>
        </p:nvGraphicFramePr>
        <p:xfrm>
          <a:off x="323528" y="1484784"/>
          <a:ext cx="8496944" cy="52161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Номер слайда 5"/>
          <p:cNvSpPr>
            <a:spLocks noGrp="1"/>
          </p:cNvSpPr>
          <p:nvPr>
            <p:ph type="sldNum" sz="quarter" idx="12"/>
          </p:nvPr>
        </p:nvSpPr>
        <p:spPr/>
        <p:txBody>
          <a:bodyPr/>
          <a:lstStyle/>
          <a:p>
            <a:fld id="{B19B0651-EE4F-4900-A07F-96A6BFA9D0F0}" type="slidenum">
              <a:rPr lang="ru-RU" smtClean="0"/>
              <a:t>58</a:t>
            </a:fld>
            <a:endParaRPr lang="ru-RU"/>
          </a:p>
        </p:txBody>
      </p:sp>
    </p:spTree>
    <p:extLst>
      <p:ext uri="{BB962C8B-B14F-4D97-AF65-F5344CB8AC3E}">
        <p14:creationId xmlns:p14="http://schemas.microsoft.com/office/powerpoint/2010/main" val="245236049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17083" y="44624"/>
            <a:ext cx="8475397" cy="646331"/>
          </a:xfrm>
          <a:prstGeom prst="rect">
            <a:avLst/>
          </a:prstGeom>
          <a:ln/>
        </p:spPr>
        <p:style>
          <a:lnRef idx="1">
            <a:schemeClr val="accent1"/>
          </a:lnRef>
          <a:fillRef idx="2">
            <a:schemeClr val="accent1"/>
          </a:fillRef>
          <a:effectRef idx="1">
            <a:schemeClr val="accent1"/>
          </a:effectRef>
          <a:fontRef idx="minor">
            <a:schemeClr val="dk1"/>
          </a:fontRef>
        </p:style>
        <p:txBody>
          <a:bodyPr wrap="none" rtlCol="0">
            <a:spAutoFit/>
          </a:bodyPr>
          <a:lstStyle/>
          <a:p>
            <a:pPr algn="ctr"/>
            <a:r>
              <a:rPr lang="ru-RU" dirty="0">
                <a:solidFill>
                  <a:schemeClr val="tx1"/>
                </a:solidFill>
              </a:rPr>
              <a:t>Муниципальная программа "Стимулирование экономической активности </a:t>
            </a:r>
            <a:endParaRPr lang="ru-RU" dirty="0" smtClean="0">
              <a:solidFill>
                <a:schemeClr val="tx1"/>
              </a:solidFill>
            </a:endParaRPr>
          </a:p>
          <a:p>
            <a:pPr algn="ctr"/>
            <a:r>
              <a:rPr lang="ru-RU" dirty="0" smtClean="0">
                <a:solidFill>
                  <a:schemeClr val="tx1"/>
                </a:solidFill>
              </a:rPr>
              <a:t>в </a:t>
            </a:r>
            <a:r>
              <a:rPr lang="ru-RU" dirty="0">
                <a:solidFill>
                  <a:schemeClr val="tx1"/>
                </a:solidFill>
              </a:rPr>
              <a:t>муниципальном </a:t>
            </a:r>
            <a:r>
              <a:rPr lang="ru-RU" dirty="0" smtClean="0">
                <a:solidFill>
                  <a:schemeClr val="tx1"/>
                </a:solidFill>
              </a:rPr>
              <a:t>образовании </a:t>
            </a:r>
            <a:r>
              <a:rPr lang="ru-RU" dirty="0">
                <a:solidFill>
                  <a:schemeClr val="tx1"/>
                </a:solidFill>
              </a:rPr>
              <a:t>"Невельский городской округ</a:t>
            </a:r>
            <a:r>
              <a:rPr lang="ru-RU" dirty="0" smtClean="0">
                <a:solidFill>
                  <a:schemeClr val="tx1"/>
                </a:solidFill>
              </a:rPr>
              <a:t>"</a:t>
            </a:r>
          </a:p>
        </p:txBody>
      </p:sp>
      <p:sp>
        <p:nvSpPr>
          <p:cNvPr id="3" name="Горизонтальный свиток 2"/>
          <p:cNvSpPr/>
          <p:nvPr/>
        </p:nvSpPr>
        <p:spPr>
          <a:xfrm>
            <a:off x="611560" y="739544"/>
            <a:ext cx="7992888" cy="673232"/>
          </a:xfrm>
          <a:prstGeom prst="horizontalScroll">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400" dirty="0" smtClean="0">
                <a:latin typeface="Times New Roman" panose="02020603050405020304" pitchFamily="18" charset="0"/>
                <a:cs typeface="Times New Roman" panose="02020603050405020304" pitchFamily="18" charset="0"/>
              </a:rPr>
              <a:t>Цель: Улучшение инвестиционного и предпринимательского климата, обеспечение  продовольственной независимости района, создание комфортных условий для ведения садоводства.</a:t>
            </a:r>
            <a:endParaRPr lang="ru-RU" sz="1400" dirty="0">
              <a:latin typeface="Times New Roman" panose="02020603050405020304" pitchFamily="18" charset="0"/>
              <a:cs typeface="Times New Roman" panose="02020603050405020304" pitchFamily="18" charset="0"/>
            </a:endParaRPr>
          </a:p>
        </p:txBody>
      </p:sp>
      <p:graphicFrame>
        <p:nvGraphicFramePr>
          <p:cNvPr id="6" name="Диаграмма 5"/>
          <p:cNvGraphicFramePr/>
          <p:nvPr>
            <p:extLst>
              <p:ext uri="{D42A27DB-BD31-4B8C-83A1-F6EECF244321}">
                <p14:modId xmlns:p14="http://schemas.microsoft.com/office/powerpoint/2010/main" val="3434601452"/>
              </p:ext>
            </p:extLst>
          </p:nvPr>
        </p:nvGraphicFramePr>
        <p:xfrm>
          <a:off x="615504" y="1268760"/>
          <a:ext cx="3696072" cy="194421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Диаграмма 10"/>
          <p:cNvGraphicFramePr/>
          <p:nvPr>
            <p:extLst>
              <p:ext uri="{D42A27DB-BD31-4B8C-83A1-F6EECF244321}">
                <p14:modId xmlns:p14="http://schemas.microsoft.com/office/powerpoint/2010/main" val="1974808748"/>
              </p:ext>
            </p:extLst>
          </p:nvPr>
        </p:nvGraphicFramePr>
        <p:xfrm>
          <a:off x="3419872" y="548680"/>
          <a:ext cx="5580112" cy="2767856"/>
        </p:xfrm>
        <a:graphic>
          <a:graphicData uri="http://schemas.openxmlformats.org/drawingml/2006/chart">
            <c:chart xmlns:c="http://schemas.openxmlformats.org/drawingml/2006/chart" xmlns:r="http://schemas.openxmlformats.org/officeDocument/2006/relationships" r:id="rId3"/>
          </a:graphicData>
        </a:graphic>
      </p:graphicFrame>
      <p:sp>
        <p:nvSpPr>
          <p:cNvPr id="13" name="Номер слайда 12"/>
          <p:cNvSpPr>
            <a:spLocks noGrp="1"/>
          </p:cNvSpPr>
          <p:nvPr>
            <p:ph type="sldNum" sz="quarter" idx="12"/>
          </p:nvPr>
        </p:nvSpPr>
        <p:spPr/>
        <p:txBody>
          <a:bodyPr/>
          <a:lstStyle/>
          <a:p>
            <a:fld id="{B19B0651-EE4F-4900-A07F-96A6BFA9D0F0}" type="slidenum">
              <a:rPr lang="ru-RU" smtClean="0"/>
              <a:t>59</a:t>
            </a:fld>
            <a:endParaRPr lang="ru-RU"/>
          </a:p>
        </p:txBody>
      </p:sp>
      <p:graphicFrame>
        <p:nvGraphicFramePr>
          <p:cNvPr id="4" name="Таблица 3"/>
          <p:cNvGraphicFramePr>
            <a:graphicFrameLocks noGrp="1"/>
          </p:cNvGraphicFramePr>
          <p:nvPr>
            <p:extLst>
              <p:ext uri="{D42A27DB-BD31-4B8C-83A1-F6EECF244321}">
                <p14:modId xmlns:p14="http://schemas.microsoft.com/office/powerpoint/2010/main" val="1466264216"/>
              </p:ext>
            </p:extLst>
          </p:nvPr>
        </p:nvGraphicFramePr>
        <p:xfrm>
          <a:off x="183868" y="3356992"/>
          <a:ext cx="8712969" cy="3223756"/>
        </p:xfrm>
        <a:graphic>
          <a:graphicData uri="http://schemas.openxmlformats.org/drawingml/2006/table">
            <a:tbl>
              <a:tblPr>
                <a:tableStyleId>{5DA37D80-6434-44D0-A028-1B22A696006F}</a:tableStyleId>
              </a:tblPr>
              <a:tblGrid>
                <a:gridCol w="6188519"/>
                <a:gridCol w="742485"/>
                <a:gridCol w="593988"/>
                <a:gridCol w="593988"/>
                <a:gridCol w="593989"/>
              </a:tblGrid>
              <a:tr h="97472">
                <a:tc>
                  <a:txBody>
                    <a:bodyPr/>
                    <a:lstStyle/>
                    <a:p>
                      <a:pPr algn="ctr">
                        <a:lnSpc>
                          <a:spcPct val="115000"/>
                        </a:lnSpc>
                        <a:spcAft>
                          <a:spcPts val="0"/>
                        </a:spcAft>
                        <a:tabLst>
                          <a:tab pos="647700" algn="l"/>
                        </a:tabLst>
                      </a:pPr>
                      <a:r>
                        <a:rPr lang="ru-RU" sz="1000" dirty="0" smtClean="0">
                          <a:effectLst/>
                          <a:latin typeface="Times New Roman" panose="02020603050405020304" pitchFamily="18" charset="0"/>
                          <a:cs typeface="Times New Roman" panose="02020603050405020304" pitchFamily="18" charset="0"/>
                        </a:rPr>
                        <a:t>Показатель</a:t>
                      </a:r>
                      <a:endParaRPr lang="ru-RU" sz="10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9592" marR="9592" marT="0" marB="0"/>
                </a:tc>
                <a:tc>
                  <a:txBody>
                    <a:bodyPr/>
                    <a:lstStyle/>
                    <a:p>
                      <a:pPr algn="ctr"/>
                      <a:r>
                        <a:rPr lang="ru-RU" sz="1000" dirty="0" smtClean="0">
                          <a:latin typeface="Times New Roman" panose="02020603050405020304" pitchFamily="18" charset="0"/>
                          <a:cs typeface="Times New Roman" panose="02020603050405020304" pitchFamily="18" charset="0"/>
                        </a:rPr>
                        <a:t>Ед. изм.</a:t>
                      </a:r>
                      <a:endParaRPr lang="ru-RU" sz="10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1000" dirty="0" smtClean="0">
                          <a:latin typeface="Times New Roman" panose="02020603050405020304" pitchFamily="18" charset="0"/>
                          <a:cs typeface="Times New Roman" panose="02020603050405020304" pitchFamily="18" charset="0"/>
                        </a:rPr>
                        <a:t>2018 </a:t>
                      </a:r>
                    </a:p>
                    <a:p>
                      <a:pPr algn="ctr"/>
                      <a:r>
                        <a:rPr lang="ru-RU" sz="1000" dirty="0" smtClean="0">
                          <a:latin typeface="Times New Roman" panose="02020603050405020304" pitchFamily="18" charset="0"/>
                          <a:cs typeface="Times New Roman" panose="02020603050405020304" pitchFamily="18" charset="0"/>
                        </a:rPr>
                        <a:t>факт</a:t>
                      </a:r>
                      <a:endParaRPr lang="ru-RU" sz="10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1000" dirty="0" smtClean="0">
                          <a:latin typeface="Times New Roman" panose="02020603050405020304" pitchFamily="18" charset="0"/>
                          <a:cs typeface="Times New Roman" panose="02020603050405020304" pitchFamily="18" charset="0"/>
                        </a:rPr>
                        <a:t>2019</a:t>
                      </a:r>
                    </a:p>
                    <a:p>
                      <a:pPr algn="ctr"/>
                      <a:r>
                        <a:rPr lang="ru-RU" sz="1000" dirty="0" smtClean="0">
                          <a:latin typeface="Times New Roman" panose="02020603050405020304" pitchFamily="18" charset="0"/>
                          <a:cs typeface="Times New Roman" panose="02020603050405020304" pitchFamily="18" charset="0"/>
                        </a:rPr>
                        <a:t>План</a:t>
                      </a:r>
                      <a:endParaRPr lang="ru-RU" sz="10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1000" dirty="0" smtClean="0">
                          <a:latin typeface="Times New Roman" panose="02020603050405020304" pitchFamily="18" charset="0"/>
                          <a:cs typeface="Times New Roman" panose="02020603050405020304" pitchFamily="18" charset="0"/>
                        </a:rPr>
                        <a:t>2019</a:t>
                      </a:r>
                    </a:p>
                    <a:p>
                      <a:pPr algn="ctr"/>
                      <a:r>
                        <a:rPr lang="ru-RU" sz="1000" dirty="0" smtClean="0">
                          <a:latin typeface="Times New Roman" panose="02020603050405020304" pitchFamily="18" charset="0"/>
                          <a:cs typeface="Times New Roman" panose="02020603050405020304" pitchFamily="18" charset="0"/>
                        </a:rPr>
                        <a:t>Факт</a:t>
                      </a:r>
                      <a:endParaRPr lang="ru-RU" sz="1000" b="1" dirty="0">
                        <a:latin typeface="Times New Roman" panose="02020603050405020304" pitchFamily="18" charset="0"/>
                        <a:cs typeface="Times New Roman" panose="02020603050405020304" pitchFamily="18" charset="0"/>
                      </a:endParaRPr>
                    </a:p>
                  </a:txBody>
                  <a:tcPr marL="9592" marR="9592" marT="0" marB="0"/>
                </a:tc>
              </a:tr>
              <a:tr h="97472">
                <a:tc>
                  <a:txBody>
                    <a:bodyPr/>
                    <a:lstStyle/>
                    <a:p>
                      <a:pPr algn="l">
                        <a:lnSpc>
                          <a:spcPct val="115000"/>
                        </a:lnSpc>
                        <a:spcAft>
                          <a:spcPts val="0"/>
                        </a:spcAft>
                      </a:pPr>
                      <a:r>
                        <a:rPr lang="ru-RU" sz="1000" dirty="0">
                          <a:effectLst/>
                          <a:latin typeface="Times New Roman" panose="02020603050405020304" pitchFamily="18" charset="0"/>
                          <a:cs typeface="Times New Roman" panose="02020603050405020304" pitchFamily="18" charset="0"/>
                        </a:rPr>
                        <a:t>Подпрограмма «Развитие инвестиционного потенциала»</a:t>
                      </a:r>
                      <a:endParaRPr lang="ru-RU" sz="1000" dirty="0">
                        <a:effectLst/>
                        <a:latin typeface="Times New Roman" panose="02020603050405020304" pitchFamily="18" charset="0"/>
                        <a:ea typeface="Calibri"/>
                        <a:cs typeface="Times New Roman" panose="02020603050405020304" pitchFamily="18" charset="0"/>
                      </a:endParaRPr>
                    </a:p>
                  </a:txBody>
                  <a:tcPr marL="26487" marR="26487" marT="0" marB="0"/>
                </a:tc>
                <a:tc>
                  <a:txBody>
                    <a:bodyPr/>
                    <a:lstStyle/>
                    <a:p>
                      <a:pPr algn="l">
                        <a:lnSpc>
                          <a:spcPct val="115000"/>
                        </a:lnSpc>
                        <a:spcAft>
                          <a:spcPts val="0"/>
                        </a:spcAft>
                      </a:pPr>
                      <a:endParaRPr lang="ru-RU" sz="1000" dirty="0">
                        <a:effectLst/>
                        <a:latin typeface="Times New Roman" panose="02020603050405020304" pitchFamily="18" charset="0"/>
                        <a:ea typeface="Calibri"/>
                        <a:cs typeface="Times New Roman" panose="02020603050405020304" pitchFamily="18" charset="0"/>
                      </a:endParaRPr>
                    </a:p>
                  </a:txBody>
                  <a:tcPr marL="26487" marR="26487" marT="0" marB="0"/>
                </a:tc>
                <a:tc>
                  <a:txBody>
                    <a:bodyPr/>
                    <a:lstStyle/>
                    <a:p>
                      <a:pPr algn="ctr">
                        <a:lnSpc>
                          <a:spcPct val="115000"/>
                        </a:lnSpc>
                        <a:spcAft>
                          <a:spcPts val="0"/>
                        </a:spcAft>
                      </a:pPr>
                      <a:endParaRPr lang="ru-RU" sz="1000" dirty="0">
                        <a:effectLst/>
                        <a:latin typeface="Times New Roman" panose="02020603050405020304" pitchFamily="18" charset="0"/>
                        <a:ea typeface="Calibri"/>
                        <a:cs typeface="Times New Roman" panose="02020603050405020304" pitchFamily="18" charset="0"/>
                      </a:endParaRPr>
                    </a:p>
                  </a:txBody>
                  <a:tcPr marL="26487" marR="26487" marT="0" marB="0"/>
                </a:tc>
                <a:tc>
                  <a:txBody>
                    <a:bodyPr/>
                    <a:lstStyle/>
                    <a:p>
                      <a:pPr algn="ctr">
                        <a:lnSpc>
                          <a:spcPct val="115000"/>
                        </a:lnSpc>
                        <a:spcAft>
                          <a:spcPts val="0"/>
                        </a:spcAft>
                      </a:pPr>
                      <a:endParaRPr lang="ru-RU" sz="1000" dirty="0">
                        <a:effectLst/>
                        <a:latin typeface="Times New Roman" panose="02020603050405020304" pitchFamily="18" charset="0"/>
                        <a:ea typeface="Calibri"/>
                        <a:cs typeface="Times New Roman" panose="02020603050405020304" pitchFamily="18" charset="0"/>
                      </a:endParaRPr>
                    </a:p>
                  </a:txBody>
                  <a:tcPr marL="26487" marR="26487" marT="0" marB="0"/>
                </a:tc>
                <a:tc>
                  <a:txBody>
                    <a:bodyPr/>
                    <a:lstStyle/>
                    <a:p>
                      <a:pPr algn="ctr">
                        <a:lnSpc>
                          <a:spcPct val="115000"/>
                        </a:lnSpc>
                        <a:spcAft>
                          <a:spcPts val="0"/>
                        </a:spcAft>
                      </a:pPr>
                      <a:endParaRPr lang="ru-RU" sz="1000" dirty="0">
                        <a:effectLst/>
                        <a:latin typeface="Times New Roman" panose="02020603050405020304" pitchFamily="18" charset="0"/>
                        <a:ea typeface="Calibri"/>
                        <a:cs typeface="Times New Roman" panose="02020603050405020304" pitchFamily="18" charset="0"/>
                      </a:endParaRPr>
                    </a:p>
                  </a:txBody>
                  <a:tcPr marL="26487" marR="26487" marT="0" marB="0"/>
                </a:tc>
              </a:tr>
              <a:tr h="216018">
                <a:tc>
                  <a:txBody>
                    <a:bodyPr/>
                    <a:lstStyle/>
                    <a:p>
                      <a:pPr algn="l">
                        <a:lnSpc>
                          <a:spcPct val="115000"/>
                        </a:lnSpc>
                        <a:spcAft>
                          <a:spcPts val="0"/>
                        </a:spcAft>
                      </a:pPr>
                      <a:r>
                        <a:rPr lang="ru-RU" sz="1000">
                          <a:effectLst/>
                          <a:latin typeface="Times New Roman" panose="02020603050405020304" pitchFamily="18" charset="0"/>
                          <a:ea typeface="Calibri"/>
                          <a:cs typeface="Times New Roman" panose="02020603050405020304" pitchFamily="18" charset="0"/>
                        </a:rPr>
                        <a:t>Прирост инвестиций в основной капитал без учета бюджетных средств</a:t>
                      </a:r>
                      <a:endParaRPr lang="ru-RU" sz="100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algn="l">
                        <a:lnSpc>
                          <a:spcPct val="115000"/>
                        </a:lnSpc>
                        <a:spcAft>
                          <a:spcPts val="0"/>
                        </a:spcAft>
                      </a:pPr>
                      <a:r>
                        <a:rPr lang="ru-RU" sz="1000">
                          <a:effectLst/>
                          <a:latin typeface="Times New Roman" panose="02020603050405020304" pitchFamily="18" charset="0"/>
                          <a:ea typeface="Times New Roman"/>
                          <a:cs typeface="Times New Roman" panose="02020603050405020304" pitchFamily="18" charset="0"/>
                        </a:rPr>
                        <a:t>%</a:t>
                      </a:r>
                    </a:p>
                  </a:txBody>
                  <a:tcPr marL="47625" marR="47625" marT="0" marB="0"/>
                </a:tc>
                <a:tc>
                  <a:txBody>
                    <a:bodyPr/>
                    <a:lstStyle/>
                    <a:p>
                      <a:pPr algn="ctr">
                        <a:lnSpc>
                          <a:spcPct val="115000"/>
                        </a:lnSpc>
                        <a:spcAft>
                          <a:spcPts val="0"/>
                        </a:spcAft>
                      </a:pPr>
                      <a:r>
                        <a:rPr lang="ru-RU" sz="1000">
                          <a:effectLst/>
                          <a:latin typeface="Times New Roman" panose="02020603050405020304" pitchFamily="18" charset="0"/>
                          <a:ea typeface="Calibri"/>
                          <a:cs typeface="Times New Roman" panose="02020603050405020304" pitchFamily="18" charset="0"/>
                        </a:rPr>
                        <a:t>3,0</a:t>
                      </a:r>
                      <a:endParaRPr lang="ru-RU" sz="100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algn="ctr">
                        <a:lnSpc>
                          <a:spcPct val="115000"/>
                        </a:lnSpc>
                        <a:spcAft>
                          <a:spcPts val="0"/>
                        </a:spcAft>
                      </a:pPr>
                      <a:r>
                        <a:rPr lang="ru-RU" sz="1000">
                          <a:effectLst/>
                          <a:latin typeface="Times New Roman" panose="02020603050405020304" pitchFamily="18" charset="0"/>
                          <a:ea typeface="Times New Roman"/>
                          <a:cs typeface="Times New Roman" panose="02020603050405020304" pitchFamily="18" charset="0"/>
                        </a:rPr>
                        <a:t>2,7</a:t>
                      </a:r>
                    </a:p>
                  </a:txBody>
                  <a:tcPr marL="47625" marR="47625" marT="0" marB="0"/>
                </a:tc>
                <a:tc>
                  <a:txBody>
                    <a:bodyPr/>
                    <a:lstStyle/>
                    <a:p>
                      <a:pPr algn="l">
                        <a:lnSpc>
                          <a:spcPct val="115000"/>
                        </a:lnSpc>
                        <a:spcAft>
                          <a:spcPts val="0"/>
                        </a:spcAft>
                      </a:pPr>
                      <a:r>
                        <a:rPr lang="ru-RU" sz="1000">
                          <a:effectLst/>
                          <a:latin typeface="Times New Roman" panose="02020603050405020304" pitchFamily="18" charset="0"/>
                          <a:ea typeface="Calibri"/>
                          <a:cs typeface="Times New Roman" panose="02020603050405020304" pitchFamily="18" charset="0"/>
                        </a:rPr>
                        <a:t>3,0</a:t>
                      </a:r>
                      <a:endParaRPr lang="ru-RU" sz="1000">
                        <a:effectLst/>
                        <a:latin typeface="Times New Roman" panose="02020603050405020304" pitchFamily="18" charset="0"/>
                        <a:ea typeface="Times New Roman"/>
                        <a:cs typeface="Times New Roman" panose="02020603050405020304" pitchFamily="18" charset="0"/>
                      </a:endParaRPr>
                    </a:p>
                  </a:txBody>
                  <a:tcPr marL="47625" marR="47625" marT="0" marB="0"/>
                </a:tc>
              </a:tr>
              <a:tr h="288032">
                <a:tc>
                  <a:txBody>
                    <a:bodyPr/>
                    <a:lstStyle/>
                    <a:p>
                      <a:pPr algn="l">
                        <a:lnSpc>
                          <a:spcPct val="115000"/>
                        </a:lnSpc>
                        <a:spcAft>
                          <a:spcPts val="0"/>
                        </a:spcAft>
                      </a:pPr>
                      <a:r>
                        <a:rPr lang="ru-RU" sz="1000">
                          <a:effectLst/>
                          <a:latin typeface="Times New Roman" panose="02020603050405020304" pitchFamily="18" charset="0"/>
                          <a:ea typeface="Times New Roman"/>
                          <a:cs typeface="Times New Roman" panose="02020603050405020304" pitchFamily="18" charset="0"/>
                        </a:rPr>
                        <a:t>Объем инвестиций по проектам, реализуемым при сопровождении органов местного самоуправления Невельского городского округа    </a:t>
                      </a:r>
                    </a:p>
                  </a:txBody>
                  <a:tcPr marL="47625" marR="47625" marT="0" marB="0"/>
                </a:tc>
                <a:tc>
                  <a:txBody>
                    <a:bodyPr/>
                    <a:lstStyle/>
                    <a:p>
                      <a:pPr algn="l">
                        <a:lnSpc>
                          <a:spcPct val="115000"/>
                        </a:lnSpc>
                        <a:spcAft>
                          <a:spcPts val="0"/>
                        </a:spcAft>
                      </a:pPr>
                      <a:r>
                        <a:rPr lang="ru-RU" sz="1000">
                          <a:effectLst/>
                          <a:latin typeface="Times New Roman" panose="02020603050405020304" pitchFamily="18" charset="0"/>
                          <a:ea typeface="Times New Roman"/>
                          <a:cs typeface="Times New Roman" panose="02020603050405020304" pitchFamily="18" charset="0"/>
                        </a:rPr>
                        <a:t>млн. рублей</a:t>
                      </a:r>
                    </a:p>
                  </a:txBody>
                  <a:tcPr marL="47625" marR="47625" marT="0" marB="0"/>
                </a:tc>
                <a:tc>
                  <a:txBody>
                    <a:bodyPr/>
                    <a:lstStyle/>
                    <a:p>
                      <a:pPr algn="ctr">
                        <a:lnSpc>
                          <a:spcPct val="115000"/>
                        </a:lnSpc>
                        <a:spcAft>
                          <a:spcPts val="0"/>
                        </a:spcAft>
                      </a:pPr>
                      <a:r>
                        <a:rPr lang="ru-RU" sz="1000">
                          <a:effectLst/>
                          <a:latin typeface="Times New Roman" panose="02020603050405020304" pitchFamily="18" charset="0"/>
                          <a:ea typeface="Calibri"/>
                          <a:cs typeface="Times New Roman" panose="02020603050405020304" pitchFamily="18" charset="0"/>
                        </a:rPr>
                        <a:t>331,0</a:t>
                      </a:r>
                      <a:endParaRPr lang="ru-RU" sz="100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algn="ctr">
                        <a:lnSpc>
                          <a:spcPct val="115000"/>
                        </a:lnSpc>
                        <a:spcAft>
                          <a:spcPts val="0"/>
                        </a:spcAft>
                      </a:pPr>
                      <a:r>
                        <a:rPr lang="ru-RU" sz="1000">
                          <a:effectLst/>
                          <a:latin typeface="Times New Roman" panose="02020603050405020304" pitchFamily="18" charset="0"/>
                          <a:ea typeface="Times New Roman"/>
                          <a:cs typeface="Times New Roman" panose="02020603050405020304" pitchFamily="18" charset="0"/>
                        </a:rPr>
                        <a:t>319,0</a:t>
                      </a:r>
                    </a:p>
                  </a:txBody>
                  <a:tcPr marL="47625" marR="47625" marT="0" marB="0"/>
                </a:tc>
                <a:tc>
                  <a:txBody>
                    <a:bodyPr/>
                    <a:lstStyle/>
                    <a:p>
                      <a:pPr algn="l">
                        <a:lnSpc>
                          <a:spcPct val="115000"/>
                        </a:lnSpc>
                        <a:spcAft>
                          <a:spcPts val="0"/>
                        </a:spcAft>
                      </a:pPr>
                      <a:r>
                        <a:rPr lang="ru-RU" sz="1000" dirty="0">
                          <a:effectLst/>
                          <a:latin typeface="Times New Roman" panose="02020603050405020304" pitchFamily="18" charset="0"/>
                          <a:ea typeface="Calibri"/>
                          <a:cs typeface="Times New Roman" panose="02020603050405020304" pitchFamily="18" charset="0"/>
                        </a:rPr>
                        <a:t>337,5</a:t>
                      </a:r>
                      <a:endParaRPr lang="ru-RU" sz="1000" dirty="0">
                        <a:effectLst/>
                        <a:latin typeface="Times New Roman" panose="02020603050405020304" pitchFamily="18" charset="0"/>
                        <a:ea typeface="Times New Roman"/>
                        <a:cs typeface="Times New Roman" panose="02020603050405020304" pitchFamily="18" charset="0"/>
                      </a:endParaRPr>
                    </a:p>
                  </a:txBody>
                  <a:tcPr marL="47625" marR="47625" marT="0" marB="0"/>
                </a:tc>
              </a:tr>
              <a:tr h="97472">
                <a:tc>
                  <a:txBody>
                    <a:bodyPr/>
                    <a:lstStyle/>
                    <a:p>
                      <a:pPr algn="l">
                        <a:lnSpc>
                          <a:spcPct val="115000"/>
                        </a:lnSpc>
                        <a:spcAft>
                          <a:spcPts val="0"/>
                        </a:spcAft>
                      </a:pPr>
                      <a:r>
                        <a:rPr lang="ru-RU" sz="1000" dirty="0">
                          <a:effectLst/>
                          <a:latin typeface="Times New Roman" panose="02020603050405020304" pitchFamily="18" charset="0"/>
                          <a:cs typeface="Times New Roman" panose="02020603050405020304" pitchFamily="18" charset="0"/>
                        </a:rPr>
                        <a:t>Подпрограмма «Развитие малого и среднего предпринимательства»</a:t>
                      </a:r>
                      <a:endParaRPr lang="ru-RU" sz="1000" dirty="0">
                        <a:effectLst/>
                        <a:latin typeface="Times New Roman" panose="02020603050405020304" pitchFamily="18" charset="0"/>
                        <a:ea typeface="Calibri"/>
                        <a:cs typeface="Times New Roman" panose="02020603050405020304" pitchFamily="18" charset="0"/>
                      </a:endParaRPr>
                    </a:p>
                  </a:txBody>
                  <a:tcPr marL="26487" marR="26487" marT="0" marB="0"/>
                </a:tc>
                <a:tc>
                  <a:txBody>
                    <a:bodyPr/>
                    <a:lstStyle/>
                    <a:p>
                      <a:pPr algn="l">
                        <a:lnSpc>
                          <a:spcPct val="115000"/>
                        </a:lnSpc>
                        <a:spcAft>
                          <a:spcPts val="0"/>
                        </a:spcAft>
                      </a:pPr>
                      <a:endParaRPr lang="ru-RU" sz="1000" dirty="0">
                        <a:effectLst/>
                        <a:latin typeface="Times New Roman" panose="02020603050405020304" pitchFamily="18" charset="0"/>
                        <a:ea typeface="Calibri"/>
                        <a:cs typeface="Times New Roman" panose="02020603050405020304" pitchFamily="18" charset="0"/>
                      </a:endParaRPr>
                    </a:p>
                  </a:txBody>
                  <a:tcPr marL="26487" marR="26487" marT="0" marB="0"/>
                </a:tc>
                <a:tc>
                  <a:txBody>
                    <a:bodyPr/>
                    <a:lstStyle/>
                    <a:p>
                      <a:pPr algn="ctr">
                        <a:lnSpc>
                          <a:spcPct val="115000"/>
                        </a:lnSpc>
                        <a:spcAft>
                          <a:spcPts val="0"/>
                        </a:spcAft>
                      </a:pPr>
                      <a:endParaRPr lang="ru-RU" sz="1000" dirty="0">
                        <a:effectLst/>
                        <a:latin typeface="Times New Roman" panose="02020603050405020304" pitchFamily="18" charset="0"/>
                        <a:ea typeface="Calibri"/>
                        <a:cs typeface="Times New Roman" panose="02020603050405020304" pitchFamily="18" charset="0"/>
                      </a:endParaRPr>
                    </a:p>
                  </a:txBody>
                  <a:tcPr marL="26487" marR="26487" marT="0" marB="0"/>
                </a:tc>
                <a:tc>
                  <a:txBody>
                    <a:bodyPr/>
                    <a:lstStyle/>
                    <a:p>
                      <a:pPr algn="ctr">
                        <a:lnSpc>
                          <a:spcPct val="115000"/>
                        </a:lnSpc>
                        <a:spcAft>
                          <a:spcPts val="0"/>
                        </a:spcAft>
                      </a:pPr>
                      <a:endParaRPr lang="ru-RU" sz="1000" dirty="0">
                        <a:effectLst/>
                        <a:latin typeface="Times New Roman" panose="02020603050405020304" pitchFamily="18" charset="0"/>
                        <a:ea typeface="Calibri"/>
                        <a:cs typeface="Times New Roman" panose="02020603050405020304" pitchFamily="18" charset="0"/>
                      </a:endParaRPr>
                    </a:p>
                  </a:txBody>
                  <a:tcPr marL="26487" marR="26487" marT="0" marB="0"/>
                </a:tc>
                <a:tc>
                  <a:txBody>
                    <a:bodyPr/>
                    <a:lstStyle/>
                    <a:p>
                      <a:pPr algn="ctr">
                        <a:lnSpc>
                          <a:spcPct val="115000"/>
                        </a:lnSpc>
                        <a:spcAft>
                          <a:spcPts val="0"/>
                        </a:spcAft>
                      </a:pPr>
                      <a:endParaRPr lang="ru-RU" sz="1000" dirty="0">
                        <a:effectLst/>
                        <a:latin typeface="Times New Roman" panose="02020603050405020304" pitchFamily="18" charset="0"/>
                        <a:ea typeface="Calibri"/>
                        <a:cs typeface="Times New Roman" panose="02020603050405020304" pitchFamily="18" charset="0"/>
                      </a:endParaRPr>
                    </a:p>
                  </a:txBody>
                  <a:tcPr marL="26487" marR="26487" marT="0" marB="0"/>
                </a:tc>
              </a:tr>
              <a:tr h="331522">
                <a:tc>
                  <a:txBody>
                    <a:bodyPr/>
                    <a:lstStyle/>
                    <a:p>
                      <a:pPr algn="l">
                        <a:lnSpc>
                          <a:spcPct val="115000"/>
                        </a:lnSpc>
                        <a:spcAft>
                          <a:spcPts val="0"/>
                        </a:spcAft>
                      </a:pPr>
                      <a:r>
                        <a:rPr lang="ru-RU" sz="1000">
                          <a:effectLst/>
                          <a:latin typeface="Times New Roman" panose="02020603050405020304" pitchFamily="18" charset="0"/>
                          <a:ea typeface="Times New Roman"/>
                          <a:cs typeface="Times New Roman" panose="02020603050405020304" pitchFamily="18" charset="0"/>
                        </a:rPr>
                        <a:t>Количество субъектов малого и среднего предпринимательства, включая индивидуальных предпринимателей, на 10 тыс. человек населения</a:t>
                      </a:r>
                    </a:p>
                  </a:txBody>
                  <a:tcPr marL="47625" marR="47625" marT="0" marB="0"/>
                </a:tc>
                <a:tc>
                  <a:txBody>
                    <a:bodyPr/>
                    <a:lstStyle/>
                    <a:p>
                      <a:pPr algn="l">
                        <a:lnSpc>
                          <a:spcPct val="115000"/>
                        </a:lnSpc>
                        <a:spcAft>
                          <a:spcPts val="0"/>
                        </a:spcAft>
                      </a:pPr>
                      <a:r>
                        <a:rPr lang="ru-RU" sz="1000">
                          <a:effectLst/>
                          <a:latin typeface="Times New Roman" panose="02020603050405020304" pitchFamily="18" charset="0"/>
                          <a:ea typeface="Times New Roman"/>
                          <a:cs typeface="Times New Roman" panose="02020603050405020304" pitchFamily="18" charset="0"/>
                        </a:rPr>
                        <a:t>единиц</a:t>
                      </a:r>
                    </a:p>
                  </a:txBody>
                  <a:tcPr marL="47625" marR="47625" marT="0" marB="0"/>
                </a:tc>
                <a:tc>
                  <a:txBody>
                    <a:bodyPr/>
                    <a:lstStyle/>
                    <a:p>
                      <a:pPr algn="ctr">
                        <a:lnSpc>
                          <a:spcPct val="115000"/>
                        </a:lnSpc>
                        <a:spcAft>
                          <a:spcPts val="0"/>
                        </a:spcAft>
                      </a:pPr>
                      <a:r>
                        <a:rPr lang="ru-RU" sz="1000">
                          <a:effectLst/>
                          <a:latin typeface="Times New Roman" panose="02020603050405020304" pitchFamily="18" charset="0"/>
                          <a:ea typeface="Calibri"/>
                          <a:cs typeface="Times New Roman" panose="02020603050405020304" pitchFamily="18" charset="0"/>
                        </a:rPr>
                        <a:t>503,3</a:t>
                      </a:r>
                      <a:endParaRPr lang="ru-RU" sz="100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algn="ctr">
                        <a:lnSpc>
                          <a:spcPct val="115000"/>
                        </a:lnSpc>
                        <a:spcAft>
                          <a:spcPts val="0"/>
                        </a:spcAft>
                      </a:pPr>
                      <a:r>
                        <a:rPr lang="ru-RU" sz="1000">
                          <a:effectLst/>
                          <a:latin typeface="Times New Roman" panose="02020603050405020304" pitchFamily="18" charset="0"/>
                          <a:ea typeface="Times New Roman"/>
                          <a:cs typeface="Times New Roman" panose="02020603050405020304" pitchFamily="18" charset="0"/>
                        </a:rPr>
                        <a:t>504,0</a:t>
                      </a:r>
                    </a:p>
                  </a:txBody>
                  <a:tcPr marL="47625" marR="47625" marT="0" marB="0"/>
                </a:tc>
                <a:tc>
                  <a:txBody>
                    <a:bodyPr/>
                    <a:lstStyle/>
                    <a:p>
                      <a:pPr algn="ctr">
                        <a:lnSpc>
                          <a:spcPct val="115000"/>
                        </a:lnSpc>
                        <a:spcAft>
                          <a:spcPts val="0"/>
                        </a:spcAft>
                      </a:pPr>
                      <a:r>
                        <a:rPr lang="ru-RU" sz="1000">
                          <a:effectLst/>
                          <a:latin typeface="Times New Roman" panose="02020603050405020304" pitchFamily="18" charset="0"/>
                          <a:ea typeface="Calibri"/>
                          <a:cs typeface="Times New Roman" panose="02020603050405020304" pitchFamily="18" charset="0"/>
                        </a:rPr>
                        <a:t>545,1</a:t>
                      </a:r>
                      <a:endParaRPr lang="ru-RU" sz="1000">
                        <a:effectLst/>
                        <a:latin typeface="Times New Roman" panose="02020603050405020304" pitchFamily="18" charset="0"/>
                        <a:ea typeface="Times New Roman"/>
                        <a:cs typeface="Times New Roman" panose="02020603050405020304" pitchFamily="18" charset="0"/>
                      </a:endParaRPr>
                    </a:p>
                  </a:txBody>
                  <a:tcPr marL="47625" marR="47625" marT="0" marB="0"/>
                </a:tc>
              </a:tr>
              <a:tr h="360040">
                <a:tc>
                  <a:txBody>
                    <a:bodyPr/>
                    <a:lstStyle/>
                    <a:p>
                      <a:pPr algn="l">
                        <a:lnSpc>
                          <a:spcPct val="115000"/>
                        </a:lnSpc>
                        <a:spcAft>
                          <a:spcPts val="0"/>
                        </a:spcAft>
                      </a:pPr>
                      <a:r>
                        <a:rPr lang="ru-RU" sz="1000">
                          <a:effectLst/>
                          <a:latin typeface="Times New Roman" panose="02020603050405020304" pitchFamily="18" charset="0"/>
                          <a:ea typeface="Times New Roman"/>
                          <a:cs typeface="Times New Roman" panose="02020603050405020304" pitchFamily="18" charset="0"/>
                        </a:rPr>
                        <a:t>Доля среднесписочной численности работников (без внешних совместителей), занятых на малых и средних предприятиях и у индивидуальных предпринимателей, в общей численности занятого населения Невельского района</a:t>
                      </a:r>
                    </a:p>
                  </a:txBody>
                  <a:tcPr marL="47625" marR="47625" marT="0" marB="0"/>
                </a:tc>
                <a:tc>
                  <a:txBody>
                    <a:bodyPr/>
                    <a:lstStyle/>
                    <a:p>
                      <a:pPr algn="l">
                        <a:lnSpc>
                          <a:spcPct val="115000"/>
                        </a:lnSpc>
                        <a:spcAft>
                          <a:spcPts val="0"/>
                        </a:spcAft>
                      </a:pPr>
                      <a:r>
                        <a:rPr lang="ru-RU" sz="1000">
                          <a:effectLst/>
                          <a:latin typeface="Times New Roman" panose="02020603050405020304" pitchFamily="18" charset="0"/>
                          <a:ea typeface="Times New Roman"/>
                          <a:cs typeface="Times New Roman" panose="02020603050405020304" pitchFamily="18" charset="0"/>
                        </a:rPr>
                        <a:t>процентов</a:t>
                      </a:r>
                    </a:p>
                  </a:txBody>
                  <a:tcPr marL="47625" marR="47625" marT="0" marB="0"/>
                </a:tc>
                <a:tc>
                  <a:txBody>
                    <a:bodyPr/>
                    <a:lstStyle/>
                    <a:p>
                      <a:pPr algn="ctr">
                        <a:lnSpc>
                          <a:spcPct val="115000"/>
                        </a:lnSpc>
                        <a:spcAft>
                          <a:spcPts val="0"/>
                        </a:spcAft>
                      </a:pPr>
                      <a:r>
                        <a:rPr lang="ru-RU" sz="1000">
                          <a:effectLst/>
                          <a:latin typeface="Times New Roman" panose="02020603050405020304" pitchFamily="18" charset="0"/>
                          <a:ea typeface="Calibri"/>
                          <a:cs typeface="Times New Roman" panose="02020603050405020304" pitchFamily="18" charset="0"/>
                        </a:rPr>
                        <a:t>32,9</a:t>
                      </a:r>
                      <a:endParaRPr lang="ru-RU" sz="100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algn="ctr">
                        <a:lnSpc>
                          <a:spcPct val="115000"/>
                        </a:lnSpc>
                        <a:spcAft>
                          <a:spcPts val="0"/>
                        </a:spcAft>
                      </a:pPr>
                      <a:r>
                        <a:rPr lang="ru-RU" sz="1000">
                          <a:effectLst/>
                          <a:latin typeface="Times New Roman" panose="02020603050405020304" pitchFamily="18" charset="0"/>
                          <a:ea typeface="Times New Roman"/>
                          <a:cs typeface="Times New Roman" panose="02020603050405020304" pitchFamily="18" charset="0"/>
                        </a:rPr>
                        <a:t>33,0</a:t>
                      </a:r>
                    </a:p>
                  </a:txBody>
                  <a:tcPr marL="47625" marR="47625" marT="0" marB="0"/>
                </a:tc>
                <a:tc>
                  <a:txBody>
                    <a:bodyPr/>
                    <a:lstStyle/>
                    <a:p>
                      <a:pPr algn="ctr">
                        <a:lnSpc>
                          <a:spcPct val="115000"/>
                        </a:lnSpc>
                        <a:spcAft>
                          <a:spcPts val="0"/>
                        </a:spcAft>
                      </a:pPr>
                      <a:r>
                        <a:rPr lang="ru-RU" sz="1000">
                          <a:effectLst/>
                          <a:latin typeface="Times New Roman" panose="02020603050405020304" pitchFamily="18" charset="0"/>
                          <a:ea typeface="Calibri"/>
                          <a:cs typeface="Times New Roman" panose="02020603050405020304" pitchFamily="18" charset="0"/>
                        </a:rPr>
                        <a:t>33,1</a:t>
                      </a:r>
                      <a:endParaRPr lang="ru-RU" sz="1000">
                        <a:effectLst/>
                        <a:latin typeface="Times New Roman" panose="02020603050405020304" pitchFamily="18" charset="0"/>
                        <a:ea typeface="Times New Roman"/>
                        <a:cs typeface="Times New Roman" panose="02020603050405020304" pitchFamily="18" charset="0"/>
                      </a:endParaRPr>
                    </a:p>
                  </a:txBody>
                  <a:tcPr marL="47625" marR="47625" marT="0" marB="0"/>
                </a:tc>
              </a:tr>
              <a:tr h="288032">
                <a:tc>
                  <a:txBody>
                    <a:bodyPr/>
                    <a:lstStyle/>
                    <a:p>
                      <a:pPr algn="l">
                        <a:lnSpc>
                          <a:spcPct val="115000"/>
                        </a:lnSpc>
                        <a:spcAft>
                          <a:spcPts val="0"/>
                        </a:spcAft>
                      </a:pPr>
                      <a:r>
                        <a:rPr lang="ru-RU" sz="1000">
                          <a:effectLst/>
                          <a:latin typeface="Times New Roman" panose="02020603050405020304" pitchFamily="18" charset="0"/>
                          <a:ea typeface="Times New Roman"/>
                          <a:cs typeface="Times New Roman" panose="02020603050405020304" pitchFamily="18" charset="0"/>
                        </a:rPr>
                        <a:t>Оборот малых и средних предприятий</a:t>
                      </a:r>
                    </a:p>
                  </a:txBody>
                  <a:tcPr marL="47625" marR="47625" marT="0" marB="0"/>
                </a:tc>
                <a:tc>
                  <a:txBody>
                    <a:bodyPr/>
                    <a:lstStyle/>
                    <a:p>
                      <a:pPr algn="l">
                        <a:lnSpc>
                          <a:spcPct val="115000"/>
                        </a:lnSpc>
                        <a:spcAft>
                          <a:spcPts val="0"/>
                        </a:spcAft>
                      </a:pPr>
                      <a:r>
                        <a:rPr lang="ru-RU" sz="1000">
                          <a:effectLst/>
                          <a:latin typeface="Times New Roman" panose="02020603050405020304" pitchFamily="18" charset="0"/>
                          <a:ea typeface="Times New Roman"/>
                          <a:cs typeface="Times New Roman" panose="02020603050405020304" pitchFamily="18" charset="0"/>
                        </a:rPr>
                        <a:t>млн. рублей</a:t>
                      </a:r>
                    </a:p>
                  </a:txBody>
                  <a:tcPr marL="47625" marR="47625" marT="0" marB="0"/>
                </a:tc>
                <a:tc>
                  <a:txBody>
                    <a:bodyPr/>
                    <a:lstStyle/>
                    <a:p>
                      <a:pPr algn="ctr">
                        <a:lnSpc>
                          <a:spcPct val="115000"/>
                        </a:lnSpc>
                        <a:spcAft>
                          <a:spcPts val="0"/>
                        </a:spcAft>
                      </a:pPr>
                      <a:r>
                        <a:rPr lang="ru-RU" sz="1000">
                          <a:effectLst/>
                          <a:latin typeface="Times New Roman" panose="02020603050405020304" pitchFamily="18" charset="0"/>
                          <a:ea typeface="Calibri"/>
                          <a:cs typeface="Times New Roman" panose="02020603050405020304" pitchFamily="18" charset="0"/>
                        </a:rPr>
                        <a:t>1898,0</a:t>
                      </a:r>
                      <a:endParaRPr lang="ru-RU" sz="100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algn="ctr">
                        <a:lnSpc>
                          <a:spcPct val="115000"/>
                        </a:lnSpc>
                        <a:spcAft>
                          <a:spcPts val="0"/>
                        </a:spcAft>
                      </a:pPr>
                      <a:r>
                        <a:rPr lang="ru-RU" sz="1000">
                          <a:effectLst/>
                          <a:latin typeface="Times New Roman" panose="02020603050405020304" pitchFamily="18" charset="0"/>
                          <a:ea typeface="Times New Roman"/>
                          <a:cs typeface="Times New Roman" panose="02020603050405020304" pitchFamily="18" charset="0"/>
                        </a:rPr>
                        <a:t>1 990,0</a:t>
                      </a:r>
                    </a:p>
                  </a:txBody>
                  <a:tcPr marL="47625" marR="47625" marT="0" marB="0"/>
                </a:tc>
                <a:tc>
                  <a:txBody>
                    <a:bodyPr/>
                    <a:lstStyle/>
                    <a:p>
                      <a:pPr algn="ctr">
                        <a:lnSpc>
                          <a:spcPct val="115000"/>
                        </a:lnSpc>
                        <a:spcAft>
                          <a:spcPts val="0"/>
                        </a:spcAft>
                      </a:pPr>
                      <a:r>
                        <a:rPr lang="ru-RU" sz="1000" dirty="0">
                          <a:effectLst/>
                          <a:latin typeface="Times New Roman" panose="02020603050405020304" pitchFamily="18" charset="0"/>
                          <a:ea typeface="Calibri"/>
                          <a:cs typeface="Times New Roman" panose="02020603050405020304" pitchFamily="18" charset="0"/>
                        </a:rPr>
                        <a:t>1998,0</a:t>
                      </a:r>
                      <a:endParaRPr lang="ru-RU" sz="1000" dirty="0">
                        <a:effectLst/>
                        <a:latin typeface="Times New Roman" panose="02020603050405020304" pitchFamily="18" charset="0"/>
                        <a:ea typeface="Times New Roman"/>
                        <a:cs typeface="Times New Roman" panose="02020603050405020304" pitchFamily="18" charset="0"/>
                      </a:endParaRPr>
                    </a:p>
                  </a:txBody>
                  <a:tcPr marL="47625" marR="47625" marT="0" marB="0"/>
                </a:tc>
              </a:tr>
              <a:tr h="97472">
                <a:tc>
                  <a:txBody>
                    <a:bodyPr/>
                    <a:lstStyle/>
                    <a:p>
                      <a:pPr algn="l">
                        <a:lnSpc>
                          <a:spcPct val="115000"/>
                        </a:lnSpc>
                        <a:spcAft>
                          <a:spcPts val="0"/>
                        </a:spcAft>
                      </a:pPr>
                      <a:r>
                        <a:rPr lang="ru-RU" sz="1000" dirty="0">
                          <a:effectLst/>
                          <a:latin typeface="Times New Roman" panose="02020603050405020304" pitchFamily="18" charset="0"/>
                          <a:cs typeface="Times New Roman" panose="02020603050405020304" pitchFamily="18" charset="0"/>
                        </a:rPr>
                        <a:t>Подпрограмма «Развитие сельского хозяйства и регулирования рынков сельскохозяйственной продукции»</a:t>
                      </a:r>
                      <a:endParaRPr lang="ru-RU" sz="1000" dirty="0">
                        <a:effectLst/>
                        <a:latin typeface="Times New Roman" panose="02020603050405020304" pitchFamily="18" charset="0"/>
                        <a:ea typeface="Calibri"/>
                        <a:cs typeface="Times New Roman" panose="02020603050405020304" pitchFamily="18" charset="0"/>
                      </a:endParaRPr>
                    </a:p>
                  </a:txBody>
                  <a:tcPr marL="26487" marR="26487" marT="0" marB="0"/>
                </a:tc>
                <a:tc>
                  <a:txBody>
                    <a:bodyPr/>
                    <a:lstStyle/>
                    <a:p>
                      <a:pPr algn="l">
                        <a:lnSpc>
                          <a:spcPct val="115000"/>
                        </a:lnSpc>
                        <a:spcAft>
                          <a:spcPts val="0"/>
                        </a:spcAft>
                      </a:pPr>
                      <a:endParaRPr lang="ru-RU" sz="1000" dirty="0">
                        <a:effectLst/>
                        <a:latin typeface="Times New Roman" panose="02020603050405020304" pitchFamily="18" charset="0"/>
                        <a:ea typeface="Calibri"/>
                        <a:cs typeface="Times New Roman" panose="02020603050405020304" pitchFamily="18" charset="0"/>
                      </a:endParaRPr>
                    </a:p>
                  </a:txBody>
                  <a:tcPr marL="26487" marR="26487" marT="0" marB="0"/>
                </a:tc>
                <a:tc>
                  <a:txBody>
                    <a:bodyPr/>
                    <a:lstStyle/>
                    <a:p>
                      <a:pPr algn="ctr">
                        <a:lnSpc>
                          <a:spcPct val="115000"/>
                        </a:lnSpc>
                        <a:spcAft>
                          <a:spcPts val="0"/>
                        </a:spcAft>
                      </a:pPr>
                      <a:endParaRPr lang="ru-RU" sz="1000" dirty="0">
                        <a:effectLst/>
                        <a:latin typeface="Times New Roman" panose="02020603050405020304" pitchFamily="18" charset="0"/>
                        <a:ea typeface="Calibri"/>
                        <a:cs typeface="Times New Roman" panose="02020603050405020304" pitchFamily="18" charset="0"/>
                      </a:endParaRPr>
                    </a:p>
                  </a:txBody>
                  <a:tcPr marL="26487" marR="26487" marT="0" marB="0"/>
                </a:tc>
                <a:tc>
                  <a:txBody>
                    <a:bodyPr/>
                    <a:lstStyle/>
                    <a:p>
                      <a:pPr algn="ctr">
                        <a:lnSpc>
                          <a:spcPct val="115000"/>
                        </a:lnSpc>
                        <a:spcAft>
                          <a:spcPts val="0"/>
                        </a:spcAft>
                      </a:pPr>
                      <a:endParaRPr lang="ru-RU" sz="1000" dirty="0">
                        <a:effectLst/>
                        <a:latin typeface="Times New Roman" panose="02020603050405020304" pitchFamily="18" charset="0"/>
                        <a:ea typeface="Calibri"/>
                        <a:cs typeface="Times New Roman" panose="02020603050405020304" pitchFamily="18" charset="0"/>
                      </a:endParaRPr>
                    </a:p>
                  </a:txBody>
                  <a:tcPr marL="26487" marR="26487" marT="0" marB="0"/>
                </a:tc>
                <a:tc>
                  <a:txBody>
                    <a:bodyPr/>
                    <a:lstStyle/>
                    <a:p>
                      <a:pPr algn="ctr">
                        <a:lnSpc>
                          <a:spcPct val="115000"/>
                        </a:lnSpc>
                        <a:spcAft>
                          <a:spcPts val="0"/>
                        </a:spcAft>
                      </a:pPr>
                      <a:endParaRPr lang="ru-RU" sz="1000" dirty="0">
                        <a:effectLst/>
                        <a:latin typeface="Times New Roman" panose="02020603050405020304" pitchFamily="18" charset="0"/>
                        <a:ea typeface="Calibri"/>
                        <a:cs typeface="Times New Roman" panose="02020603050405020304" pitchFamily="18" charset="0"/>
                      </a:endParaRPr>
                    </a:p>
                  </a:txBody>
                  <a:tcPr marL="26487" marR="26487" marT="0" marB="0"/>
                </a:tc>
              </a:tr>
              <a:tr h="202306">
                <a:tc>
                  <a:txBody>
                    <a:bodyPr/>
                    <a:lstStyle/>
                    <a:p>
                      <a:pPr algn="l">
                        <a:lnSpc>
                          <a:spcPct val="115000"/>
                        </a:lnSpc>
                        <a:spcAft>
                          <a:spcPts val="0"/>
                        </a:spcAft>
                      </a:pPr>
                      <a:r>
                        <a:rPr lang="ru-RU" sz="1000">
                          <a:effectLst/>
                          <a:latin typeface="Times New Roman" panose="02020603050405020304" pitchFamily="18" charset="0"/>
                          <a:ea typeface="Times New Roman"/>
                          <a:cs typeface="Times New Roman" panose="02020603050405020304" pitchFamily="18" charset="0"/>
                        </a:rPr>
                        <a:t>Индекс производства продукции сельского хозяйства в хозяйствах всех категорий (в сопоставимых ценах)</a:t>
                      </a:r>
                    </a:p>
                  </a:txBody>
                  <a:tcPr marL="47625" marR="47625" marT="0" marB="0"/>
                </a:tc>
                <a:tc>
                  <a:txBody>
                    <a:bodyPr/>
                    <a:lstStyle/>
                    <a:p>
                      <a:pPr algn="l">
                        <a:lnSpc>
                          <a:spcPct val="115000"/>
                        </a:lnSpc>
                        <a:spcAft>
                          <a:spcPts val="0"/>
                        </a:spcAft>
                      </a:pPr>
                      <a:r>
                        <a:rPr lang="ru-RU" sz="1000" dirty="0" smtClean="0">
                          <a:effectLst/>
                          <a:latin typeface="Times New Roman" panose="02020603050405020304" pitchFamily="18" charset="0"/>
                          <a:ea typeface="Times New Roman"/>
                          <a:cs typeface="Times New Roman" panose="02020603050405020304" pitchFamily="18" charset="0"/>
                        </a:rPr>
                        <a:t>%</a:t>
                      </a:r>
                      <a:endParaRPr lang="ru-RU" sz="1000" dirty="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algn="ctr">
                        <a:lnSpc>
                          <a:spcPct val="115000"/>
                        </a:lnSpc>
                        <a:spcAft>
                          <a:spcPts val="0"/>
                        </a:spcAft>
                      </a:pPr>
                      <a:r>
                        <a:rPr lang="ru-RU" sz="1000">
                          <a:effectLst/>
                          <a:latin typeface="Times New Roman" panose="02020603050405020304" pitchFamily="18" charset="0"/>
                          <a:ea typeface="Calibri"/>
                          <a:cs typeface="Times New Roman" panose="02020603050405020304" pitchFamily="18" charset="0"/>
                        </a:rPr>
                        <a:t>95,7</a:t>
                      </a:r>
                      <a:endParaRPr lang="ru-RU" sz="100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algn="ctr">
                        <a:lnSpc>
                          <a:spcPct val="115000"/>
                        </a:lnSpc>
                        <a:spcAft>
                          <a:spcPts val="0"/>
                        </a:spcAft>
                      </a:pPr>
                      <a:r>
                        <a:rPr lang="ru-RU" sz="1000">
                          <a:effectLst/>
                          <a:latin typeface="Times New Roman" panose="02020603050405020304" pitchFamily="18" charset="0"/>
                          <a:ea typeface="Times New Roman"/>
                          <a:cs typeface="Times New Roman" panose="02020603050405020304" pitchFamily="18" charset="0"/>
                        </a:rPr>
                        <a:t>329,6</a:t>
                      </a:r>
                    </a:p>
                  </a:txBody>
                  <a:tcPr marL="47625" marR="47625" marT="0" marB="0"/>
                </a:tc>
                <a:tc>
                  <a:txBody>
                    <a:bodyPr/>
                    <a:lstStyle/>
                    <a:p>
                      <a:pPr algn="ctr">
                        <a:lnSpc>
                          <a:spcPct val="115000"/>
                        </a:lnSpc>
                        <a:spcAft>
                          <a:spcPts val="0"/>
                        </a:spcAft>
                      </a:pPr>
                      <a:r>
                        <a:rPr lang="ru-RU" sz="1000">
                          <a:effectLst/>
                          <a:latin typeface="Times New Roman" panose="02020603050405020304" pitchFamily="18" charset="0"/>
                          <a:ea typeface="Calibri"/>
                          <a:cs typeface="Times New Roman" panose="02020603050405020304" pitchFamily="18" charset="0"/>
                        </a:rPr>
                        <a:t>304,9</a:t>
                      </a:r>
                      <a:endParaRPr lang="ru-RU" sz="1000">
                        <a:effectLst/>
                        <a:latin typeface="Times New Roman" panose="02020603050405020304" pitchFamily="18" charset="0"/>
                        <a:ea typeface="Times New Roman"/>
                        <a:cs typeface="Times New Roman" panose="02020603050405020304" pitchFamily="18" charset="0"/>
                      </a:endParaRPr>
                    </a:p>
                  </a:txBody>
                  <a:tcPr marL="47625" marR="47625" marT="0" marB="0"/>
                </a:tc>
              </a:tr>
              <a:tr h="145270">
                <a:tc>
                  <a:txBody>
                    <a:bodyPr/>
                    <a:lstStyle/>
                    <a:p>
                      <a:pPr algn="l">
                        <a:lnSpc>
                          <a:spcPct val="115000"/>
                        </a:lnSpc>
                        <a:spcAft>
                          <a:spcPts val="0"/>
                        </a:spcAft>
                      </a:pPr>
                      <a:r>
                        <a:rPr lang="ru-RU" sz="1000">
                          <a:effectLst/>
                          <a:latin typeface="Times New Roman" panose="02020603050405020304" pitchFamily="18" charset="0"/>
                          <a:ea typeface="Times New Roman"/>
                          <a:cs typeface="Times New Roman" panose="02020603050405020304" pitchFamily="18" charset="0"/>
                        </a:rPr>
                        <a:t>Индекс производства продукции растениеводства (в сопоставимых ценах)</a:t>
                      </a:r>
                    </a:p>
                  </a:txBody>
                  <a:tcPr marL="47625" marR="47625" marT="0" marB="0"/>
                </a:tc>
                <a:tc>
                  <a:txBody>
                    <a:bodyPr/>
                    <a:lstStyle/>
                    <a:p>
                      <a:pPr algn="l">
                        <a:lnSpc>
                          <a:spcPct val="115000"/>
                        </a:lnSpc>
                        <a:spcAft>
                          <a:spcPts val="0"/>
                        </a:spcAft>
                      </a:pPr>
                      <a:r>
                        <a:rPr lang="ru-RU" sz="1000" dirty="0" smtClean="0">
                          <a:effectLst/>
                          <a:latin typeface="Times New Roman" panose="02020603050405020304" pitchFamily="18" charset="0"/>
                          <a:ea typeface="Times New Roman"/>
                          <a:cs typeface="Times New Roman" panose="02020603050405020304" pitchFamily="18" charset="0"/>
                        </a:rPr>
                        <a:t>%</a:t>
                      </a:r>
                      <a:endParaRPr lang="ru-RU" sz="1000" dirty="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algn="ctr">
                        <a:lnSpc>
                          <a:spcPct val="115000"/>
                        </a:lnSpc>
                        <a:spcAft>
                          <a:spcPts val="0"/>
                        </a:spcAft>
                      </a:pPr>
                      <a:r>
                        <a:rPr lang="ru-RU" sz="1000">
                          <a:effectLst/>
                          <a:latin typeface="Times New Roman" panose="02020603050405020304" pitchFamily="18" charset="0"/>
                          <a:ea typeface="Calibri"/>
                          <a:cs typeface="Times New Roman" panose="02020603050405020304" pitchFamily="18" charset="0"/>
                        </a:rPr>
                        <a:t>97,8</a:t>
                      </a:r>
                      <a:endParaRPr lang="ru-RU" sz="100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algn="ctr">
                        <a:lnSpc>
                          <a:spcPct val="115000"/>
                        </a:lnSpc>
                        <a:spcAft>
                          <a:spcPts val="0"/>
                        </a:spcAft>
                      </a:pPr>
                      <a:r>
                        <a:rPr lang="ru-RU" sz="1000">
                          <a:effectLst/>
                          <a:latin typeface="Times New Roman" panose="02020603050405020304" pitchFamily="18" charset="0"/>
                          <a:ea typeface="Times New Roman"/>
                          <a:cs typeface="Times New Roman" panose="02020603050405020304" pitchFamily="18" charset="0"/>
                        </a:rPr>
                        <a:t>543,6</a:t>
                      </a:r>
                    </a:p>
                  </a:txBody>
                  <a:tcPr marL="47625" marR="47625" marT="0" marB="0"/>
                </a:tc>
                <a:tc>
                  <a:txBody>
                    <a:bodyPr/>
                    <a:lstStyle/>
                    <a:p>
                      <a:pPr algn="ctr">
                        <a:lnSpc>
                          <a:spcPct val="115000"/>
                        </a:lnSpc>
                        <a:spcAft>
                          <a:spcPts val="0"/>
                        </a:spcAft>
                      </a:pPr>
                      <a:r>
                        <a:rPr lang="ru-RU" sz="1000">
                          <a:effectLst/>
                          <a:latin typeface="Times New Roman" panose="02020603050405020304" pitchFamily="18" charset="0"/>
                          <a:ea typeface="Calibri"/>
                          <a:cs typeface="Times New Roman" panose="02020603050405020304" pitchFamily="18" charset="0"/>
                        </a:rPr>
                        <a:t>518,9</a:t>
                      </a:r>
                      <a:endParaRPr lang="ru-RU" sz="1000">
                        <a:effectLst/>
                        <a:latin typeface="Times New Roman" panose="02020603050405020304" pitchFamily="18" charset="0"/>
                        <a:ea typeface="Times New Roman"/>
                        <a:cs typeface="Times New Roman" panose="02020603050405020304" pitchFamily="18" charset="0"/>
                      </a:endParaRPr>
                    </a:p>
                  </a:txBody>
                  <a:tcPr marL="47625" marR="47625" marT="0" marB="0"/>
                </a:tc>
              </a:tr>
              <a:tr h="292417">
                <a:tc>
                  <a:txBody>
                    <a:bodyPr/>
                    <a:lstStyle/>
                    <a:p>
                      <a:pPr algn="l">
                        <a:lnSpc>
                          <a:spcPct val="115000"/>
                        </a:lnSpc>
                        <a:spcAft>
                          <a:spcPts val="0"/>
                        </a:spcAft>
                      </a:pPr>
                      <a:r>
                        <a:rPr lang="ru-RU" sz="1000">
                          <a:effectLst/>
                          <a:latin typeface="Times New Roman" panose="02020603050405020304" pitchFamily="18" charset="0"/>
                          <a:ea typeface="Times New Roman"/>
                          <a:cs typeface="Times New Roman" panose="02020603050405020304" pitchFamily="18" charset="0"/>
                        </a:rPr>
                        <a:t>Индекс производства продукции животноводства (в сопоставимых ценах)</a:t>
                      </a:r>
                    </a:p>
                  </a:txBody>
                  <a:tcPr marL="47625" marR="47625" marT="0" marB="0"/>
                </a:tc>
                <a:tc>
                  <a:txBody>
                    <a:bodyPr/>
                    <a:lstStyle/>
                    <a:p>
                      <a:pPr algn="l">
                        <a:lnSpc>
                          <a:spcPct val="115000"/>
                        </a:lnSpc>
                        <a:spcAft>
                          <a:spcPts val="0"/>
                        </a:spcAft>
                      </a:pPr>
                      <a:r>
                        <a:rPr lang="ru-RU" sz="1000" dirty="0" smtClean="0">
                          <a:effectLst/>
                          <a:latin typeface="Times New Roman" panose="02020603050405020304" pitchFamily="18" charset="0"/>
                          <a:ea typeface="Times New Roman"/>
                          <a:cs typeface="Times New Roman" panose="02020603050405020304" pitchFamily="18" charset="0"/>
                        </a:rPr>
                        <a:t>%</a:t>
                      </a:r>
                      <a:endParaRPr lang="ru-RU" sz="1000" dirty="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algn="ctr">
                        <a:lnSpc>
                          <a:spcPct val="115000"/>
                        </a:lnSpc>
                        <a:spcAft>
                          <a:spcPts val="0"/>
                        </a:spcAft>
                      </a:pPr>
                      <a:r>
                        <a:rPr lang="ru-RU" sz="1000">
                          <a:effectLst/>
                          <a:latin typeface="Times New Roman" panose="02020603050405020304" pitchFamily="18" charset="0"/>
                          <a:ea typeface="Calibri"/>
                          <a:cs typeface="Times New Roman" panose="02020603050405020304" pitchFamily="18" charset="0"/>
                        </a:rPr>
                        <a:t>92,5</a:t>
                      </a:r>
                      <a:endParaRPr lang="ru-RU" sz="100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algn="ctr">
                        <a:lnSpc>
                          <a:spcPct val="115000"/>
                        </a:lnSpc>
                        <a:spcAft>
                          <a:spcPts val="0"/>
                        </a:spcAft>
                      </a:pPr>
                      <a:r>
                        <a:rPr lang="ru-RU" sz="1000">
                          <a:effectLst/>
                          <a:latin typeface="Times New Roman" panose="02020603050405020304" pitchFamily="18" charset="0"/>
                          <a:ea typeface="Times New Roman"/>
                          <a:cs typeface="Times New Roman" panose="02020603050405020304" pitchFamily="18" charset="0"/>
                        </a:rPr>
                        <a:t>100,8</a:t>
                      </a:r>
                    </a:p>
                  </a:txBody>
                  <a:tcPr marL="47625" marR="47625" marT="0" marB="0"/>
                </a:tc>
                <a:tc>
                  <a:txBody>
                    <a:bodyPr/>
                    <a:lstStyle/>
                    <a:p>
                      <a:pPr algn="ctr">
                        <a:lnSpc>
                          <a:spcPct val="115000"/>
                        </a:lnSpc>
                        <a:spcAft>
                          <a:spcPts val="0"/>
                        </a:spcAft>
                      </a:pPr>
                      <a:r>
                        <a:rPr lang="ru-RU" sz="1000" dirty="0">
                          <a:effectLst/>
                          <a:latin typeface="Times New Roman" panose="02020603050405020304" pitchFamily="18" charset="0"/>
                          <a:ea typeface="Calibri"/>
                          <a:cs typeface="Times New Roman" panose="02020603050405020304" pitchFamily="18" charset="0"/>
                        </a:rPr>
                        <a:t>100,8</a:t>
                      </a:r>
                      <a:endParaRPr lang="ru-RU" sz="1000" dirty="0">
                        <a:effectLst/>
                        <a:latin typeface="Times New Roman" panose="02020603050405020304" pitchFamily="18" charset="0"/>
                        <a:ea typeface="Times New Roman"/>
                        <a:cs typeface="Times New Roman" panose="02020603050405020304" pitchFamily="18" charset="0"/>
                      </a:endParaRPr>
                    </a:p>
                  </a:txBody>
                  <a:tcPr marL="47625" marR="47625" marT="0" marB="0"/>
                </a:tc>
              </a:tr>
            </a:tbl>
          </a:graphicData>
        </a:graphic>
      </p:graphicFrame>
    </p:spTree>
    <p:extLst>
      <p:ext uri="{BB962C8B-B14F-4D97-AF65-F5344CB8AC3E}">
        <p14:creationId xmlns:p14="http://schemas.microsoft.com/office/powerpoint/2010/main" val="40573546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544" y="188640"/>
            <a:ext cx="7992888" cy="338554"/>
          </a:xfrm>
          <a:prstGeom prst="rect">
            <a:avLst/>
          </a:prstGeom>
        </p:spPr>
        <p:txBody>
          <a:bodyPr wrap="square">
            <a:spAutoFit/>
          </a:bodyPr>
          <a:lstStyle/>
          <a:p>
            <a:pPr algn="ctr"/>
            <a:r>
              <a:rPr lang="ru-RU" sz="1600" b="1" dirty="0">
                <a:latin typeface="Times New Roman" panose="02020603050405020304" pitchFamily="18" charset="0"/>
                <a:cs typeface="Times New Roman" panose="02020603050405020304" pitchFamily="18" charset="0"/>
              </a:rPr>
              <a:t>Основные показатели социально-экономического развития за </a:t>
            </a:r>
            <a:r>
              <a:rPr lang="ru-RU" sz="1600" b="1" dirty="0" smtClean="0">
                <a:latin typeface="Times New Roman" panose="02020603050405020304" pitchFamily="18" charset="0"/>
                <a:cs typeface="Times New Roman" panose="02020603050405020304" pitchFamily="18" charset="0"/>
              </a:rPr>
              <a:t>2019 год</a:t>
            </a:r>
            <a:endParaRPr lang="ru-RU" sz="1700" dirty="0">
              <a:latin typeface="Times New Roman" panose="02020603050405020304" pitchFamily="18" charset="0"/>
              <a:cs typeface="Times New Roman" panose="02020603050405020304" pitchFamily="18" charset="0"/>
            </a:endParaRPr>
          </a:p>
        </p:txBody>
      </p:sp>
      <p:sp>
        <p:nvSpPr>
          <p:cNvPr id="3" name="Заголовок 1"/>
          <p:cNvSpPr txBox="1">
            <a:spLocks/>
          </p:cNvSpPr>
          <p:nvPr/>
        </p:nvSpPr>
        <p:spPr>
          <a:xfrm>
            <a:off x="89170" y="908720"/>
            <a:ext cx="8749636" cy="453138"/>
          </a:xfrm>
          <a:prstGeom prst="rect">
            <a:avLst/>
          </a:prstGeom>
        </p:spPr>
        <p:txBody>
          <a:bodyPr>
            <a:noAutofit/>
          </a:bodyPr>
          <a:lst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pPr algn="ctr"/>
            <a:r>
              <a:rPr lang="ru-RU" sz="18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Уровень безработицы за 2017-2019 годы  (%)</a:t>
            </a:r>
            <a:r>
              <a:rPr lang="ru-RU" sz="1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a:r>
            <a:br>
              <a:rPr lang="ru-RU" sz="1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br>
            <a:endParaRPr lang="ru-RU" sz="1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endParaRPr>
          </a:p>
        </p:txBody>
      </p:sp>
      <p:graphicFrame>
        <p:nvGraphicFramePr>
          <p:cNvPr id="4" name="Объект 12"/>
          <p:cNvGraphicFramePr>
            <a:graphicFrameLocks/>
          </p:cNvGraphicFramePr>
          <p:nvPr>
            <p:extLst>
              <p:ext uri="{D42A27DB-BD31-4B8C-83A1-F6EECF244321}">
                <p14:modId xmlns:p14="http://schemas.microsoft.com/office/powerpoint/2010/main" val="2991997901"/>
              </p:ext>
            </p:extLst>
          </p:nvPr>
        </p:nvGraphicFramePr>
        <p:xfrm>
          <a:off x="575556" y="1484784"/>
          <a:ext cx="7776864" cy="2364845"/>
        </p:xfrm>
        <a:graphic>
          <a:graphicData uri="http://schemas.openxmlformats.org/drawingml/2006/chart">
            <c:chart xmlns:c="http://schemas.openxmlformats.org/drawingml/2006/chart" xmlns:r="http://schemas.openxmlformats.org/officeDocument/2006/relationships" r:id="rId2"/>
          </a:graphicData>
        </a:graphic>
      </p:graphicFrame>
      <p:sp>
        <p:nvSpPr>
          <p:cNvPr id="5" name="Прямоугольник 4"/>
          <p:cNvSpPr/>
          <p:nvPr/>
        </p:nvSpPr>
        <p:spPr>
          <a:xfrm>
            <a:off x="395536" y="4005064"/>
            <a:ext cx="8389596" cy="2462213"/>
          </a:xfrm>
          <a:prstGeom prst="rect">
            <a:avLst/>
          </a:prstGeom>
        </p:spPr>
        <p:txBody>
          <a:bodyPr wrap="square">
            <a:spAutoFit/>
          </a:bodyPr>
          <a:lstStyle/>
          <a:p>
            <a:pPr algn="just"/>
            <a:r>
              <a:rPr lang="ru-RU" sz="1400" dirty="0"/>
              <a:t>Уровень регистрируемой безработицы в Невельском районе на 01 января 2020 составил 0,5% (АППГ 0,3%), по Сахалинской области 0,5%, По России 0,9%, по ДФО 1,2%, что на уровне АППГ</a:t>
            </a:r>
          </a:p>
          <a:p>
            <a:pPr algn="just"/>
            <a:r>
              <a:rPr lang="ru-RU" sz="1400" dirty="0"/>
              <a:t>1163 человека (77% от числа обратившихся) нашли работу при содействии центра занятости. </a:t>
            </a:r>
            <a:endParaRPr lang="ru-RU" sz="1400" dirty="0" smtClean="0"/>
          </a:p>
          <a:p>
            <a:pPr algn="just"/>
            <a:r>
              <a:rPr lang="ru-RU" sz="1400" dirty="0" smtClean="0"/>
              <a:t>В </a:t>
            </a:r>
            <a:r>
              <a:rPr lang="ru-RU" sz="1400" dirty="0"/>
              <a:t>2019 году было признано безработными 274 человека, что на 20 человек больше, чем в аналогичном периоде прошлого года (в 2018 году- 256). Из них трудоустроено 99 человек (АППГ 89</a:t>
            </a:r>
            <a:r>
              <a:rPr lang="ru-RU" sz="1400" dirty="0" smtClean="0"/>
              <a:t>).</a:t>
            </a:r>
          </a:p>
          <a:p>
            <a:pPr algn="just"/>
            <a:r>
              <a:rPr lang="ru-RU" sz="1400" dirty="0"/>
              <a:t>По состоянию на 1 января 2020 года в банке вакансий Невельского центра занятости населения насчитывалось 64 свободных рабочих мест (на 01 января 2019 года –66), из них 47% вакансий для служащих, 53% вакансий - по рабочим профессиям</a:t>
            </a:r>
            <a:r>
              <a:rPr lang="ru-RU" sz="1400" dirty="0" smtClean="0"/>
              <a:t>.</a:t>
            </a:r>
          </a:p>
          <a:p>
            <a:pPr algn="just"/>
            <a:r>
              <a:rPr lang="ru-RU" sz="1400" dirty="0"/>
              <a:t>Всего в 2019 году в ОКУ Невельском ЦЗН было зарегистрировано 33 работодателя. С начала года за подбором подходящих работников обратилось 92работодателея, которым было оказано 405 государственных услуг по информированию и подбору необходимых работников</a:t>
            </a:r>
            <a:r>
              <a:rPr lang="ru-RU" sz="1400" dirty="0" smtClean="0"/>
              <a:t>.</a:t>
            </a:r>
            <a:endParaRPr lang="ru-RU" sz="1400" dirty="0"/>
          </a:p>
        </p:txBody>
      </p:sp>
      <p:sp>
        <p:nvSpPr>
          <p:cNvPr id="7" name="Номер слайда 6"/>
          <p:cNvSpPr>
            <a:spLocks noGrp="1"/>
          </p:cNvSpPr>
          <p:nvPr>
            <p:ph type="sldNum" sz="quarter" idx="12"/>
          </p:nvPr>
        </p:nvSpPr>
        <p:spPr/>
        <p:txBody>
          <a:bodyPr/>
          <a:lstStyle/>
          <a:p>
            <a:fld id="{B19B0651-EE4F-4900-A07F-96A6BFA9D0F0}" type="slidenum">
              <a:rPr lang="ru-RU" smtClean="0"/>
              <a:t>6</a:t>
            </a:fld>
            <a:endParaRPr lang="ru-RU"/>
          </a:p>
        </p:txBody>
      </p:sp>
    </p:spTree>
    <p:extLst>
      <p:ext uri="{BB962C8B-B14F-4D97-AF65-F5344CB8AC3E}">
        <p14:creationId xmlns:p14="http://schemas.microsoft.com/office/powerpoint/2010/main" val="1641090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750" fill="hold"/>
                                        <p:tgtEl>
                                          <p:spTgt spid="4"/>
                                        </p:tgtEl>
                                        <p:attrNameLst>
                                          <p:attrName>ppt_w</p:attrName>
                                        </p:attrNameLst>
                                      </p:cBhvr>
                                      <p:tavLst>
                                        <p:tav tm="0">
                                          <p:val>
                                            <p:strVal val="#ppt_w*0.70"/>
                                          </p:val>
                                        </p:tav>
                                        <p:tav tm="100000">
                                          <p:val>
                                            <p:strVal val="#ppt_w"/>
                                          </p:val>
                                        </p:tav>
                                      </p:tavLst>
                                    </p:anim>
                                    <p:anim calcmode="lin" valueType="num">
                                      <p:cBhvr>
                                        <p:cTn id="12" dur="750" fill="hold"/>
                                        <p:tgtEl>
                                          <p:spTgt spid="4"/>
                                        </p:tgtEl>
                                        <p:attrNameLst>
                                          <p:attrName>ppt_h</p:attrName>
                                        </p:attrNameLst>
                                      </p:cBhvr>
                                      <p:tavLst>
                                        <p:tav tm="0">
                                          <p:val>
                                            <p:strVal val="#ppt_h"/>
                                          </p:val>
                                        </p:tav>
                                        <p:tav tm="100000">
                                          <p:val>
                                            <p:strVal val="#ppt_h"/>
                                          </p:val>
                                        </p:tav>
                                      </p:tavLst>
                                    </p:anim>
                                    <p:animEffect transition="in" filter="fade">
                                      <p:cBhvr>
                                        <p:cTn id="13"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Graphic spid="4" grpId="0">
        <p:bldAsOne/>
      </p:bldGraphic>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Схема 2"/>
          <p:cNvGraphicFramePr/>
          <p:nvPr>
            <p:extLst>
              <p:ext uri="{D42A27DB-BD31-4B8C-83A1-F6EECF244321}">
                <p14:modId xmlns:p14="http://schemas.microsoft.com/office/powerpoint/2010/main" val="2651268618"/>
              </p:ext>
            </p:extLst>
          </p:nvPr>
        </p:nvGraphicFramePr>
        <p:xfrm>
          <a:off x="179512" y="1031250"/>
          <a:ext cx="8712968" cy="59261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p:cNvSpPr txBox="1"/>
          <p:nvPr/>
        </p:nvSpPr>
        <p:spPr>
          <a:xfrm>
            <a:off x="107504" y="714182"/>
            <a:ext cx="5632824" cy="338554"/>
          </a:xfrm>
          <a:prstGeom prst="rect">
            <a:avLst/>
          </a:prstGeom>
          <a:noFill/>
        </p:spPr>
        <p:txBody>
          <a:bodyPr wrap="none" rtlCol="0">
            <a:spAutoFit/>
          </a:bodyPr>
          <a:lstStyle/>
          <a:p>
            <a:r>
              <a:rPr lang="ru-RU" sz="1600" b="1" dirty="0" smtClean="0">
                <a:latin typeface="Times New Roman" panose="02020603050405020304" pitchFamily="18" charset="0"/>
                <a:cs typeface="Times New Roman" panose="02020603050405020304" pitchFamily="18" charset="0"/>
              </a:rPr>
              <a:t>Основные результаты реализации программы в 2019 году:</a:t>
            </a:r>
            <a:endParaRPr lang="ru-RU" sz="1600" b="1" dirty="0">
              <a:latin typeface="Times New Roman" panose="02020603050405020304" pitchFamily="18" charset="0"/>
              <a:cs typeface="Times New Roman" panose="02020603050405020304" pitchFamily="18" charset="0"/>
            </a:endParaRPr>
          </a:p>
        </p:txBody>
      </p:sp>
      <p:sp>
        <p:nvSpPr>
          <p:cNvPr id="6" name="Номер слайда 5"/>
          <p:cNvSpPr>
            <a:spLocks noGrp="1"/>
          </p:cNvSpPr>
          <p:nvPr>
            <p:ph type="sldNum" sz="quarter" idx="12"/>
          </p:nvPr>
        </p:nvSpPr>
        <p:spPr/>
        <p:txBody>
          <a:bodyPr/>
          <a:lstStyle/>
          <a:p>
            <a:fld id="{B19B0651-EE4F-4900-A07F-96A6BFA9D0F0}" type="slidenum">
              <a:rPr lang="ru-RU" smtClean="0"/>
              <a:t>60</a:t>
            </a:fld>
            <a:endParaRPr lang="ru-RU"/>
          </a:p>
        </p:txBody>
      </p:sp>
      <p:sp>
        <p:nvSpPr>
          <p:cNvPr id="7" name="TextBox 6"/>
          <p:cNvSpPr txBox="1"/>
          <p:nvPr/>
        </p:nvSpPr>
        <p:spPr>
          <a:xfrm>
            <a:off x="179512" y="44624"/>
            <a:ext cx="8475397" cy="646331"/>
          </a:xfrm>
          <a:prstGeom prst="rect">
            <a:avLst/>
          </a:prstGeom>
          <a:ln/>
        </p:spPr>
        <p:style>
          <a:lnRef idx="1">
            <a:schemeClr val="accent1"/>
          </a:lnRef>
          <a:fillRef idx="2">
            <a:schemeClr val="accent1"/>
          </a:fillRef>
          <a:effectRef idx="1">
            <a:schemeClr val="accent1"/>
          </a:effectRef>
          <a:fontRef idx="minor">
            <a:schemeClr val="dk1"/>
          </a:fontRef>
        </p:style>
        <p:txBody>
          <a:bodyPr wrap="none" rtlCol="0">
            <a:spAutoFit/>
          </a:bodyPr>
          <a:lstStyle/>
          <a:p>
            <a:pPr algn="ctr"/>
            <a:r>
              <a:rPr lang="ru-RU" dirty="0">
                <a:solidFill>
                  <a:schemeClr val="tx1"/>
                </a:solidFill>
              </a:rPr>
              <a:t>Муниципальная программа "Стимулирование экономической активности </a:t>
            </a:r>
            <a:endParaRPr lang="ru-RU" dirty="0" smtClean="0">
              <a:solidFill>
                <a:schemeClr val="tx1"/>
              </a:solidFill>
            </a:endParaRPr>
          </a:p>
          <a:p>
            <a:pPr algn="ctr"/>
            <a:r>
              <a:rPr lang="ru-RU" dirty="0" smtClean="0">
                <a:solidFill>
                  <a:schemeClr val="tx1"/>
                </a:solidFill>
              </a:rPr>
              <a:t>в </a:t>
            </a:r>
            <a:r>
              <a:rPr lang="ru-RU" dirty="0">
                <a:solidFill>
                  <a:schemeClr val="tx1"/>
                </a:solidFill>
              </a:rPr>
              <a:t>муниципальном </a:t>
            </a:r>
            <a:r>
              <a:rPr lang="ru-RU" dirty="0" smtClean="0">
                <a:solidFill>
                  <a:schemeClr val="tx1"/>
                </a:solidFill>
              </a:rPr>
              <a:t>образовании </a:t>
            </a:r>
            <a:r>
              <a:rPr lang="ru-RU" dirty="0">
                <a:solidFill>
                  <a:schemeClr val="tx1"/>
                </a:solidFill>
              </a:rPr>
              <a:t>"Невельский городской округ</a:t>
            </a:r>
            <a:r>
              <a:rPr lang="ru-RU" dirty="0" smtClean="0">
                <a:solidFill>
                  <a:schemeClr val="tx1"/>
                </a:solidFill>
              </a:rPr>
              <a:t>"</a:t>
            </a:r>
          </a:p>
        </p:txBody>
      </p:sp>
    </p:spTree>
    <p:extLst>
      <p:ext uri="{BB962C8B-B14F-4D97-AF65-F5344CB8AC3E}">
        <p14:creationId xmlns:p14="http://schemas.microsoft.com/office/powerpoint/2010/main" val="104261588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8311" y="116632"/>
            <a:ext cx="8674169" cy="646331"/>
          </a:xfrm>
          <a:prstGeom prst="rect">
            <a:avLst/>
          </a:prstGeom>
          <a:ln/>
        </p:spPr>
        <p:style>
          <a:lnRef idx="1">
            <a:schemeClr val="accent1"/>
          </a:lnRef>
          <a:fillRef idx="2">
            <a:schemeClr val="accent1"/>
          </a:fillRef>
          <a:effectRef idx="1">
            <a:schemeClr val="accent1"/>
          </a:effectRef>
          <a:fontRef idx="minor">
            <a:schemeClr val="dk1"/>
          </a:fontRef>
        </p:style>
        <p:txBody>
          <a:bodyPr wrap="none" rtlCol="0">
            <a:spAutoFit/>
          </a:bodyPr>
          <a:lstStyle/>
          <a:p>
            <a:pPr algn="ctr"/>
            <a:r>
              <a:rPr lang="ru-RU" dirty="0">
                <a:solidFill>
                  <a:schemeClr val="tx1"/>
                </a:solidFill>
              </a:rPr>
              <a:t>Муниципальная </a:t>
            </a:r>
            <a:r>
              <a:rPr lang="ru-RU" dirty="0" smtClean="0">
                <a:solidFill>
                  <a:schemeClr val="tx1"/>
                </a:solidFill>
              </a:rPr>
              <a:t>программа "</a:t>
            </a:r>
            <a:r>
              <a:rPr lang="ru-RU" dirty="0">
                <a:solidFill>
                  <a:schemeClr val="tx1"/>
                </a:solidFill>
              </a:rPr>
              <a:t>Совершенствование системы муниципального </a:t>
            </a:r>
            <a:endParaRPr lang="ru-RU" dirty="0" smtClean="0">
              <a:solidFill>
                <a:schemeClr val="tx1"/>
              </a:solidFill>
            </a:endParaRPr>
          </a:p>
          <a:p>
            <a:pPr algn="ctr"/>
            <a:r>
              <a:rPr lang="ru-RU" dirty="0" smtClean="0">
                <a:solidFill>
                  <a:schemeClr val="tx1"/>
                </a:solidFill>
              </a:rPr>
              <a:t>управления </a:t>
            </a:r>
            <a:r>
              <a:rPr lang="ru-RU" dirty="0">
                <a:solidFill>
                  <a:schemeClr val="tx1"/>
                </a:solidFill>
              </a:rPr>
              <a:t>в муниципальном образовании "Невельский городской округ" </a:t>
            </a:r>
            <a:r>
              <a:rPr lang="ru-RU" dirty="0" smtClean="0">
                <a:solidFill>
                  <a:schemeClr val="tx1"/>
                </a:solidFill>
              </a:rPr>
              <a:t> </a:t>
            </a:r>
          </a:p>
        </p:txBody>
      </p:sp>
      <p:sp>
        <p:nvSpPr>
          <p:cNvPr id="3" name="Горизонтальный свиток 2"/>
          <p:cNvSpPr/>
          <p:nvPr/>
        </p:nvSpPr>
        <p:spPr>
          <a:xfrm>
            <a:off x="611560" y="836712"/>
            <a:ext cx="7992888" cy="673232"/>
          </a:xfrm>
          <a:prstGeom prst="horizontalScroll">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400" dirty="0" smtClean="0">
                <a:latin typeface="Times New Roman" panose="02020603050405020304" pitchFamily="18" charset="0"/>
                <a:cs typeface="Times New Roman" panose="02020603050405020304" pitchFamily="18" charset="0"/>
              </a:rPr>
              <a:t>Цель: </a:t>
            </a:r>
            <a:r>
              <a:rPr lang="ru-RU" sz="1400" dirty="0">
                <a:latin typeface="Times New Roman" panose="02020603050405020304" pitchFamily="18" charset="0"/>
                <a:cs typeface="Times New Roman" panose="02020603050405020304" pitchFamily="18" charset="0"/>
              </a:rPr>
              <a:t>Обеспечение эффективности муниципального управления</a:t>
            </a:r>
            <a:r>
              <a:rPr lang="ru-RU" sz="1400" dirty="0" smtClean="0">
                <a:latin typeface="Times New Roman" panose="02020603050405020304" pitchFamily="18" charset="0"/>
                <a:cs typeface="Times New Roman" panose="02020603050405020304" pitchFamily="18" charset="0"/>
              </a:rPr>
              <a:t>.</a:t>
            </a:r>
            <a:endParaRPr lang="ru-RU" sz="1400" dirty="0">
              <a:latin typeface="Times New Roman" panose="02020603050405020304" pitchFamily="18" charset="0"/>
              <a:cs typeface="Times New Roman" panose="02020603050405020304" pitchFamily="18" charset="0"/>
            </a:endParaRPr>
          </a:p>
        </p:txBody>
      </p:sp>
      <p:graphicFrame>
        <p:nvGraphicFramePr>
          <p:cNvPr id="7" name="Диаграмма 6"/>
          <p:cNvGraphicFramePr/>
          <p:nvPr>
            <p:extLst>
              <p:ext uri="{D42A27DB-BD31-4B8C-83A1-F6EECF244321}">
                <p14:modId xmlns:p14="http://schemas.microsoft.com/office/powerpoint/2010/main" val="382509992"/>
              </p:ext>
            </p:extLst>
          </p:nvPr>
        </p:nvGraphicFramePr>
        <p:xfrm>
          <a:off x="899592" y="1509944"/>
          <a:ext cx="3634680" cy="211913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Диаграмма 10"/>
          <p:cNvGraphicFramePr/>
          <p:nvPr>
            <p:extLst>
              <p:ext uri="{D42A27DB-BD31-4B8C-83A1-F6EECF244321}">
                <p14:modId xmlns:p14="http://schemas.microsoft.com/office/powerpoint/2010/main" val="3924265475"/>
              </p:ext>
            </p:extLst>
          </p:nvPr>
        </p:nvGraphicFramePr>
        <p:xfrm>
          <a:off x="4572000" y="1412776"/>
          <a:ext cx="4320480" cy="2244179"/>
        </p:xfrm>
        <a:graphic>
          <a:graphicData uri="http://schemas.openxmlformats.org/drawingml/2006/chart">
            <c:chart xmlns:c="http://schemas.openxmlformats.org/drawingml/2006/chart" xmlns:r="http://schemas.openxmlformats.org/officeDocument/2006/relationships" r:id="rId3"/>
          </a:graphicData>
        </a:graphic>
      </p:graphicFrame>
      <p:sp>
        <p:nvSpPr>
          <p:cNvPr id="6" name="Номер слайда 5"/>
          <p:cNvSpPr>
            <a:spLocks noGrp="1"/>
          </p:cNvSpPr>
          <p:nvPr>
            <p:ph type="sldNum" sz="quarter" idx="12"/>
          </p:nvPr>
        </p:nvSpPr>
        <p:spPr/>
        <p:txBody>
          <a:bodyPr/>
          <a:lstStyle/>
          <a:p>
            <a:fld id="{B19B0651-EE4F-4900-A07F-96A6BFA9D0F0}" type="slidenum">
              <a:rPr lang="ru-RU" smtClean="0"/>
              <a:t>61</a:t>
            </a:fld>
            <a:endParaRPr lang="ru-RU"/>
          </a:p>
        </p:txBody>
      </p:sp>
      <p:graphicFrame>
        <p:nvGraphicFramePr>
          <p:cNvPr id="5" name="Таблица 4"/>
          <p:cNvGraphicFramePr>
            <a:graphicFrameLocks noGrp="1"/>
          </p:cNvGraphicFramePr>
          <p:nvPr>
            <p:extLst>
              <p:ext uri="{D42A27DB-BD31-4B8C-83A1-F6EECF244321}">
                <p14:modId xmlns:p14="http://schemas.microsoft.com/office/powerpoint/2010/main" val="938598166"/>
              </p:ext>
            </p:extLst>
          </p:nvPr>
        </p:nvGraphicFramePr>
        <p:xfrm>
          <a:off x="179513" y="3804979"/>
          <a:ext cx="8784976" cy="2864669"/>
        </p:xfrm>
        <a:graphic>
          <a:graphicData uri="http://schemas.openxmlformats.org/drawingml/2006/table">
            <a:tbl>
              <a:tblPr>
                <a:tableStyleId>{5DA37D80-6434-44D0-A028-1B22A696006F}</a:tableStyleId>
              </a:tblPr>
              <a:tblGrid>
                <a:gridCol w="6328160"/>
                <a:gridCol w="744489"/>
                <a:gridCol w="595592"/>
                <a:gridCol w="521143"/>
                <a:gridCol w="595592"/>
              </a:tblGrid>
              <a:tr h="316633">
                <a:tc>
                  <a:txBody>
                    <a:bodyPr/>
                    <a:lstStyle/>
                    <a:p>
                      <a:pPr algn="ctr">
                        <a:lnSpc>
                          <a:spcPct val="115000"/>
                        </a:lnSpc>
                        <a:spcAft>
                          <a:spcPts val="0"/>
                        </a:spcAft>
                        <a:tabLst>
                          <a:tab pos="647700" algn="l"/>
                        </a:tabLst>
                      </a:pPr>
                      <a:r>
                        <a:rPr lang="ru-RU" sz="900" dirty="0" smtClean="0">
                          <a:effectLst/>
                          <a:latin typeface="Times New Roman" panose="02020603050405020304" pitchFamily="18" charset="0"/>
                          <a:cs typeface="Times New Roman" panose="02020603050405020304" pitchFamily="18" charset="0"/>
                        </a:rPr>
                        <a:t>Показатель</a:t>
                      </a:r>
                      <a:endParaRPr lang="ru-RU" sz="9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9592" marR="9592" marT="0" marB="0"/>
                </a:tc>
                <a:tc>
                  <a:txBody>
                    <a:bodyPr/>
                    <a:lstStyle/>
                    <a:p>
                      <a:pPr algn="ctr"/>
                      <a:r>
                        <a:rPr lang="ru-RU" sz="900" dirty="0" smtClean="0">
                          <a:latin typeface="Times New Roman" panose="02020603050405020304" pitchFamily="18" charset="0"/>
                          <a:cs typeface="Times New Roman" panose="02020603050405020304" pitchFamily="18" charset="0"/>
                        </a:rPr>
                        <a:t>Ед. изм.</a:t>
                      </a:r>
                      <a:endParaRPr lang="ru-RU" sz="9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900" dirty="0" smtClean="0">
                          <a:latin typeface="Times New Roman" panose="02020603050405020304" pitchFamily="18" charset="0"/>
                          <a:cs typeface="Times New Roman" panose="02020603050405020304" pitchFamily="18" charset="0"/>
                        </a:rPr>
                        <a:t>2018 </a:t>
                      </a:r>
                    </a:p>
                    <a:p>
                      <a:pPr algn="ctr"/>
                      <a:r>
                        <a:rPr lang="ru-RU" sz="900" dirty="0" smtClean="0">
                          <a:latin typeface="Times New Roman" panose="02020603050405020304" pitchFamily="18" charset="0"/>
                          <a:cs typeface="Times New Roman" panose="02020603050405020304" pitchFamily="18" charset="0"/>
                        </a:rPr>
                        <a:t>факт</a:t>
                      </a:r>
                      <a:endParaRPr lang="ru-RU" sz="9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900" dirty="0" smtClean="0">
                          <a:latin typeface="Times New Roman" panose="02020603050405020304" pitchFamily="18" charset="0"/>
                          <a:cs typeface="Times New Roman" panose="02020603050405020304" pitchFamily="18" charset="0"/>
                        </a:rPr>
                        <a:t>2019</a:t>
                      </a:r>
                    </a:p>
                    <a:p>
                      <a:pPr algn="ctr"/>
                      <a:r>
                        <a:rPr lang="ru-RU" sz="900" dirty="0" smtClean="0">
                          <a:latin typeface="Times New Roman" panose="02020603050405020304" pitchFamily="18" charset="0"/>
                          <a:cs typeface="Times New Roman" panose="02020603050405020304" pitchFamily="18" charset="0"/>
                        </a:rPr>
                        <a:t>План</a:t>
                      </a:r>
                      <a:endParaRPr lang="ru-RU" sz="9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900" dirty="0" smtClean="0">
                          <a:latin typeface="Times New Roman" panose="02020603050405020304" pitchFamily="18" charset="0"/>
                          <a:cs typeface="Times New Roman" panose="02020603050405020304" pitchFamily="18" charset="0"/>
                        </a:rPr>
                        <a:t>2019</a:t>
                      </a:r>
                    </a:p>
                    <a:p>
                      <a:pPr algn="ctr"/>
                      <a:r>
                        <a:rPr lang="ru-RU" sz="900" dirty="0" smtClean="0">
                          <a:latin typeface="Times New Roman" panose="02020603050405020304" pitchFamily="18" charset="0"/>
                          <a:cs typeface="Times New Roman" panose="02020603050405020304" pitchFamily="18" charset="0"/>
                        </a:rPr>
                        <a:t>Факт</a:t>
                      </a:r>
                      <a:endParaRPr lang="ru-RU" sz="900" b="1" dirty="0">
                        <a:latin typeface="Times New Roman" panose="02020603050405020304" pitchFamily="18" charset="0"/>
                        <a:cs typeface="Times New Roman" panose="02020603050405020304" pitchFamily="18" charset="0"/>
                      </a:endParaRPr>
                    </a:p>
                  </a:txBody>
                  <a:tcPr marL="9592" marR="9592" marT="0" marB="0"/>
                </a:tc>
              </a:tr>
              <a:tr h="203068">
                <a:tc>
                  <a:txBody>
                    <a:bodyPr/>
                    <a:lstStyle/>
                    <a:p>
                      <a:pPr marL="42545">
                        <a:lnSpc>
                          <a:spcPct val="115000"/>
                        </a:lnSpc>
                        <a:spcAft>
                          <a:spcPts val="1000"/>
                        </a:spcAft>
                      </a:pPr>
                      <a:r>
                        <a:rPr lang="ru-RU" sz="900" kern="1600">
                          <a:effectLst/>
                          <a:latin typeface="Times New Roman" panose="02020603050405020304" pitchFamily="18" charset="0"/>
                          <a:ea typeface="Calibri"/>
                          <a:cs typeface="Times New Roman" panose="02020603050405020304" pitchFamily="18" charset="0"/>
                        </a:rPr>
                        <a:t>Количество проведенных заседаний общественных консультативно-совещательных органов при администрации Невельского городского округа  с участием представителей НКО, от числа запланированных.</a:t>
                      </a:r>
                      <a:endParaRPr lang="ru-RU" sz="90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indent="63500" algn="ctr">
                        <a:lnSpc>
                          <a:spcPct val="115000"/>
                        </a:lnSpc>
                        <a:spcAft>
                          <a:spcPts val="1000"/>
                        </a:spcAft>
                      </a:pPr>
                      <a:r>
                        <a:rPr lang="ru-RU" sz="900" kern="1600">
                          <a:effectLst/>
                          <a:latin typeface="Times New Roman" panose="02020603050405020304" pitchFamily="18" charset="0"/>
                          <a:ea typeface="Calibri"/>
                          <a:cs typeface="Times New Roman" panose="02020603050405020304" pitchFamily="18" charset="0"/>
                        </a:rPr>
                        <a:t>единиц</a:t>
                      </a:r>
                      <a:endParaRPr lang="ru-RU" sz="90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indent="-26670" algn="ctr">
                        <a:lnSpc>
                          <a:spcPct val="115000"/>
                        </a:lnSpc>
                        <a:spcAft>
                          <a:spcPts val="0"/>
                        </a:spcAft>
                      </a:pPr>
                      <a:r>
                        <a:rPr lang="ru-RU" sz="900" kern="1600">
                          <a:effectLst/>
                          <a:latin typeface="Times New Roman" panose="02020603050405020304" pitchFamily="18" charset="0"/>
                          <a:ea typeface="Calibri"/>
                          <a:cs typeface="Times New Roman" panose="02020603050405020304" pitchFamily="18" charset="0"/>
                        </a:rPr>
                        <a:t>38</a:t>
                      </a:r>
                      <a:endParaRPr lang="ru-RU" sz="90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indent="-26670" algn="ctr">
                        <a:lnSpc>
                          <a:spcPct val="115000"/>
                        </a:lnSpc>
                        <a:spcAft>
                          <a:spcPts val="0"/>
                        </a:spcAft>
                      </a:pPr>
                      <a:r>
                        <a:rPr lang="ru-RU" sz="900" kern="1600">
                          <a:effectLst/>
                          <a:latin typeface="Times New Roman" panose="02020603050405020304" pitchFamily="18" charset="0"/>
                          <a:ea typeface="Calibri"/>
                          <a:cs typeface="Times New Roman" panose="02020603050405020304" pitchFamily="18" charset="0"/>
                        </a:rPr>
                        <a:t>19</a:t>
                      </a:r>
                      <a:endParaRPr lang="ru-RU" sz="90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indent="-26035" algn="ctr">
                        <a:lnSpc>
                          <a:spcPct val="115000"/>
                        </a:lnSpc>
                        <a:spcAft>
                          <a:spcPts val="0"/>
                        </a:spcAft>
                      </a:pPr>
                      <a:r>
                        <a:rPr lang="ru-RU" sz="900" kern="1600">
                          <a:effectLst/>
                          <a:latin typeface="Times New Roman" panose="02020603050405020304" pitchFamily="18" charset="0"/>
                          <a:ea typeface="Calibri"/>
                          <a:cs typeface="Times New Roman" panose="02020603050405020304" pitchFamily="18" charset="0"/>
                        </a:rPr>
                        <a:t>36</a:t>
                      </a:r>
                      <a:endParaRPr lang="ru-RU" sz="900">
                        <a:effectLst/>
                        <a:latin typeface="Times New Roman" panose="02020603050405020304" pitchFamily="18" charset="0"/>
                        <a:ea typeface="Times New Roman"/>
                        <a:cs typeface="Times New Roman" panose="02020603050405020304" pitchFamily="18" charset="0"/>
                      </a:endParaRPr>
                    </a:p>
                  </a:txBody>
                  <a:tcPr marL="47625" marR="47625" marT="0" marB="0"/>
                </a:tc>
              </a:tr>
              <a:tr h="365522">
                <a:tc>
                  <a:txBody>
                    <a:bodyPr/>
                    <a:lstStyle/>
                    <a:p>
                      <a:pPr marL="42545">
                        <a:lnSpc>
                          <a:spcPct val="115000"/>
                        </a:lnSpc>
                        <a:spcAft>
                          <a:spcPts val="1000"/>
                        </a:spcAft>
                      </a:pPr>
                      <a:r>
                        <a:rPr lang="ru-RU" sz="900" kern="1600">
                          <a:effectLst/>
                          <a:latin typeface="Times New Roman" panose="02020603050405020304" pitchFamily="18" charset="0"/>
                          <a:ea typeface="Calibri"/>
                          <a:cs typeface="Times New Roman" panose="02020603050405020304" pitchFamily="18" charset="0"/>
                        </a:rPr>
                        <a:t>Количество представителей некоммерческих организаций, предприятий, учреждений Невельского района принявших участие в районном конкурсе «Женщина года».</a:t>
                      </a:r>
                      <a:endParaRPr lang="ru-RU" sz="90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indent="63500" algn="ctr">
                        <a:lnSpc>
                          <a:spcPct val="115000"/>
                        </a:lnSpc>
                        <a:spcAft>
                          <a:spcPts val="1000"/>
                        </a:spcAft>
                      </a:pPr>
                      <a:r>
                        <a:rPr lang="ru-RU" sz="900" kern="1600">
                          <a:effectLst/>
                          <a:latin typeface="Times New Roman" panose="02020603050405020304" pitchFamily="18" charset="0"/>
                          <a:ea typeface="Calibri"/>
                          <a:cs typeface="Times New Roman" panose="02020603050405020304" pitchFamily="18" charset="0"/>
                        </a:rPr>
                        <a:t>единиц</a:t>
                      </a:r>
                      <a:endParaRPr lang="ru-RU" sz="90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indent="-26670" algn="ctr">
                        <a:lnSpc>
                          <a:spcPct val="115000"/>
                        </a:lnSpc>
                        <a:spcAft>
                          <a:spcPts val="0"/>
                        </a:spcAft>
                      </a:pPr>
                      <a:r>
                        <a:rPr lang="ru-RU" sz="900" kern="1600">
                          <a:effectLst/>
                          <a:latin typeface="Times New Roman" panose="02020603050405020304" pitchFamily="18" charset="0"/>
                          <a:ea typeface="Calibri"/>
                          <a:cs typeface="Times New Roman" panose="02020603050405020304" pitchFamily="18" charset="0"/>
                        </a:rPr>
                        <a:t> </a:t>
                      </a:r>
                      <a:endParaRPr lang="ru-RU" sz="90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indent="-26670" algn="ctr">
                        <a:lnSpc>
                          <a:spcPct val="115000"/>
                        </a:lnSpc>
                        <a:spcAft>
                          <a:spcPts val="0"/>
                        </a:spcAft>
                      </a:pPr>
                      <a:r>
                        <a:rPr lang="ru-RU" sz="900" kern="1600">
                          <a:effectLst/>
                          <a:latin typeface="Times New Roman" panose="02020603050405020304" pitchFamily="18" charset="0"/>
                          <a:ea typeface="Calibri"/>
                          <a:cs typeface="Times New Roman" panose="02020603050405020304" pitchFamily="18" charset="0"/>
                        </a:rPr>
                        <a:t>15</a:t>
                      </a:r>
                      <a:endParaRPr lang="ru-RU" sz="90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indent="-26035" algn="ctr">
                        <a:lnSpc>
                          <a:spcPct val="115000"/>
                        </a:lnSpc>
                        <a:spcAft>
                          <a:spcPts val="0"/>
                        </a:spcAft>
                      </a:pPr>
                      <a:r>
                        <a:rPr lang="ru-RU" sz="900" kern="1600">
                          <a:effectLst/>
                          <a:latin typeface="Times New Roman" panose="02020603050405020304" pitchFamily="18" charset="0"/>
                          <a:ea typeface="Calibri"/>
                          <a:cs typeface="Times New Roman" panose="02020603050405020304" pitchFamily="18" charset="0"/>
                        </a:rPr>
                        <a:t>24</a:t>
                      </a:r>
                      <a:endParaRPr lang="ru-RU" sz="900">
                        <a:effectLst/>
                        <a:latin typeface="Times New Roman" panose="02020603050405020304" pitchFamily="18" charset="0"/>
                        <a:ea typeface="Times New Roman"/>
                        <a:cs typeface="Times New Roman" panose="02020603050405020304" pitchFamily="18" charset="0"/>
                      </a:endParaRPr>
                    </a:p>
                  </a:txBody>
                  <a:tcPr marL="47625" marR="47625" marT="0" marB="0"/>
                </a:tc>
              </a:tr>
              <a:tr h="365522">
                <a:tc>
                  <a:txBody>
                    <a:bodyPr/>
                    <a:lstStyle/>
                    <a:p>
                      <a:pPr marL="42545">
                        <a:lnSpc>
                          <a:spcPct val="115000"/>
                        </a:lnSpc>
                        <a:spcAft>
                          <a:spcPts val="1000"/>
                        </a:spcAft>
                      </a:pPr>
                      <a:r>
                        <a:rPr lang="ru-RU" sz="900" kern="1600">
                          <a:effectLst/>
                          <a:latin typeface="Times New Roman" panose="02020603050405020304" pitchFamily="18" charset="0"/>
                          <a:ea typeface="Calibri"/>
                          <a:cs typeface="Times New Roman" panose="02020603050405020304" pitchFamily="18" charset="0"/>
                        </a:rPr>
                        <a:t>Количество проведенных заседаний  Общественного совета при администрации Невельского городского округа от числа запланированных.</a:t>
                      </a:r>
                      <a:endParaRPr lang="ru-RU" sz="90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algn="ctr">
                        <a:lnSpc>
                          <a:spcPct val="115000"/>
                        </a:lnSpc>
                        <a:spcAft>
                          <a:spcPts val="0"/>
                        </a:spcAft>
                      </a:pPr>
                      <a:r>
                        <a:rPr lang="ru-RU" sz="900" kern="1600">
                          <a:effectLst/>
                          <a:latin typeface="Times New Roman" panose="02020603050405020304" pitchFamily="18" charset="0"/>
                          <a:ea typeface="Calibri"/>
                          <a:cs typeface="Times New Roman" panose="02020603050405020304" pitchFamily="18" charset="0"/>
                        </a:rPr>
                        <a:t>единиц</a:t>
                      </a:r>
                      <a:endParaRPr lang="ru-RU" sz="90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algn="ctr">
                        <a:lnSpc>
                          <a:spcPct val="115000"/>
                        </a:lnSpc>
                        <a:spcAft>
                          <a:spcPts val="0"/>
                        </a:spcAft>
                      </a:pPr>
                      <a:r>
                        <a:rPr lang="ru-RU" sz="900" kern="1600">
                          <a:effectLst/>
                          <a:latin typeface="Times New Roman" panose="02020603050405020304" pitchFamily="18" charset="0"/>
                          <a:ea typeface="Calibri"/>
                          <a:cs typeface="Times New Roman" panose="02020603050405020304" pitchFamily="18" charset="0"/>
                        </a:rPr>
                        <a:t>7</a:t>
                      </a:r>
                      <a:endParaRPr lang="ru-RU" sz="90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indent="-26670" algn="ctr">
                        <a:lnSpc>
                          <a:spcPct val="115000"/>
                        </a:lnSpc>
                        <a:spcAft>
                          <a:spcPts val="0"/>
                        </a:spcAft>
                      </a:pPr>
                      <a:r>
                        <a:rPr lang="ru-RU" sz="900" kern="1600">
                          <a:effectLst/>
                          <a:latin typeface="Times New Roman" panose="02020603050405020304" pitchFamily="18" charset="0"/>
                          <a:ea typeface="Calibri"/>
                          <a:cs typeface="Times New Roman" panose="02020603050405020304" pitchFamily="18" charset="0"/>
                        </a:rPr>
                        <a:t>не менее 4</a:t>
                      </a:r>
                      <a:endParaRPr lang="ru-RU" sz="90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indent="-26035" algn="ctr">
                        <a:lnSpc>
                          <a:spcPct val="115000"/>
                        </a:lnSpc>
                        <a:spcAft>
                          <a:spcPts val="0"/>
                        </a:spcAft>
                      </a:pPr>
                      <a:r>
                        <a:rPr lang="ru-RU" sz="900" kern="1600">
                          <a:effectLst/>
                          <a:latin typeface="Times New Roman" panose="02020603050405020304" pitchFamily="18" charset="0"/>
                          <a:ea typeface="Calibri"/>
                          <a:cs typeface="Times New Roman" panose="02020603050405020304" pitchFamily="18" charset="0"/>
                        </a:rPr>
                        <a:t>6</a:t>
                      </a:r>
                      <a:endParaRPr lang="ru-RU" sz="900">
                        <a:effectLst/>
                        <a:latin typeface="Times New Roman" panose="02020603050405020304" pitchFamily="18" charset="0"/>
                        <a:ea typeface="Times New Roman"/>
                        <a:cs typeface="Times New Roman" panose="02020603050405020304" pitchFamily="18" charset="0"/>
                      </a:endParaRPr>
                    </a:p>
                  </a:txBody>
                  <a:tcPr marL="47625" marR="47625" marT="0" marB="0"/>
                </a:tc>
              </a:tr>
              <a:tr h="284295">
                <a:tc>
                  <a:txBody>
                    <a:bodyPr/>
                    <a:lstStyle/>
                    <a:p>
                      <a:pPr marL="42545">
                        <a:lnSpc>
                          <a:spcPct val="115000"/>
                        </a:lnSpc>
                        <a:spcAft>
                          <a:spcPts val="1000"/>
                        </a:spcAft>
                      </a:pPr>
                      <a:r>
                        <a:rPr lang="ru-RU" sz="900" kern="1600">
                          <a:effectLst/>
                          <a:latin typeface="Times New Roman" panose="02020603050405020304" pitchFamily="18" charset="0"/>
                          <a:ea typeface="Calibri"/>
                          <a:cs typeface="Times New Roman" panose="02020603050405020304" pitchFamily="18" charset="0"/>
                        </a:rPr>
                        <a:t>Количество проведенных   Прямых телефонных линий с населением по актуальным вопросам в различных сферах от числа запланированных .</a:t>
                      </a:r>
                      <a:endParaRPr lang="ru-RU" sz="90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algn="ctr">
                        <a:lnSpc>
                          <a:spcPct val="115000"/>
                        </a:lnSpc>
                        <a:spcAft>
                          <a:spcPts val="0"/>
                        </a:spcAft>
                      </a:pPr>
                      <a:r>
                        <a:rPr lang="ru-RU" sz="900" kern="1600">
                          <a:effectLst/>
                          <a:latin typeface="Times New Roman" panose="02020603050405020304" pitchFamily="18" charset="0"/>
                          <a:ea typeface="Calibri"/>
                          <a:cs typeface="Times New Roman" panose="02020603050405020304" pitchFamily="18" charset="0"/>
                        </a:rPr>
                        <a:t>единиц</a:t>
                      </a:r>
                      <a:endParaRPr lang="ru-RU" sz="90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algn="ctr">
                        <a:lnSpc>
                          <a:spcPct val="115000"/>
                        </a:lnSpc>
                        <a:spcAft>
                          <a:spcPts val="0"/>
                        </a:spcAft>
                      </a:pPr>
                      <a:r>
                        <a:rPr lang="ru-RU" sz="900" kern="1600">
                          <a:effectLst/>
                          <a:latin typeface="Times New Roman" panose="02020603050405020304" pitchFamily="18" charset="0"/>
                          <a:ea typeface="Calibri"/>
                          <a:cs typeface="Times New Roman" panose="02020603050405020304" pitchFamily="18" charset="0"/>
                        </a:rPr>
                        <a:t>133</a:t>
                      </a:r>
                      <a:endParaRPr lang="ru-RU" sz="90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indent="-26670" algn="ctr">
                        <a:lnSpc>
                          <a:spcPct val="115000"/>
                        </a:lnSpc>
                        <a:spcAft>
                          <a:spcPts val="0"/>
                        </a:spcAft>
                      </a:pPr>
                      <a:r>
                        <a:rPr lang="ru-RU" sz="900" kern="1600">
                          <a:effectLst/>
                          <a:latin typeface="Times New Roman" panose="02020603050405020304" pitchFamily="18" charset="0"/>
                          <a:ea typeface="Calibri"/>
                          <a:cs typeface="Times New Roman" panose="02020603050405020304" pitchFamily="18" charset="0"/>
                        </a:rPr>
                        <a:t>32</a:t>
                      </a:r>
                      <a:endParaRPr lang="ru-RU" sz="90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indent="-26035" algn="ctr">
                        <a:lnSpc>
                          <a:spcPct val="115000"/>
                        </a:lnSpc>
                        <a:spcAft>
                          <a:spcPts val="0"/>
                        </a:spcAft>
                      </a:pPr>
                      <a:r>
                        <a:rPr lang="ru-RU" sz="900" kern="1600">
                          <a:effectLst/>
                          <a:latin typeface="Times New Roman" panose="02020603050405020304" pitchFamily="18" charset="0"/>
                          <a:ea typeface="Calibri"/>
                          <a:cs typeface="Times New Roman" panose="02020603050405020304" pitchFamily="18" charset="0"/>
                        </a:rPr>
                        <a:t>121</a:t>
                      </a:r>
                      <a:endParaRPr lang="ru-RU" sz="900">
                        <a:effectLst/>
                        <a:latin typeface="Times New Roman" panose="02020603050405020304" pitchFamily="18" charset="0"/>
                        <a:ea typeface="Times New Roman"/>
                        <a:cs typeface="Times New Roman" panose="02020603050405020304" pitchFamily="18" charset="0"/>
                      </a:endParaRPr>
                    </a:p>
                  </a:txBody>
                  <a:tcPr marL="47625" marR="47625" marT="0" marB="0"/>
                </a:tc>
              </a:tr>
              <a:tr h="139387">
                <a:tc>
                  <a:txBody>
                    <a:bodyPr/>
                    <a:lstStyle/>
                    <a:p>
                      <a:pPr marL="42545">
                        <a:lnSpc>
                          <a:spcPct val="115000"/>
                        </a:lnSpc>
                        <a:spcAft>
                          <a:spcPts val="1000"/>
                        </a:spcAft>
                      </a:pPr>
                      <a:r>
                        <a:rPr lang="ru-RU" sz="900" kern="1600">
                          <a:effectLst/>
                          <a:latin typeface="Times New Roman" panose="02020603050405020304" pitchFamily="18" charset="0"/>
                          <a:ea typeface="Calibri"/>
                          <a:cs typeface="Times New Roman" panose="02020603050405020304" pitchFamily="18" charset="0"/>
                        </a:rPr>
                        <a:t>Количество проведенных заседаний общественных консультативно-совещательных органов при администрации Невельского городского округа  с участием представителей НКО, от числа запланированных.</a:t>
                      </a:r>
                      <a:endParaRPr lang="ru-RU" sz="90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indent="63500" algn="ctr">
                        <a:lnSpc>
                          <a:spcPct val="115000"/>
                        </a:lnSpc>
                        <a:spcAft>
                          <a:spcPts val="1000"/>
                        </a:spcAft>
                      </a:pPr>
                      <a:r>
                        <a:rPr lang="ru-RU" sz="900" kern="1600">
                          <a:effectLst/>
                          <a:latin typeface="Times New Roman" panose="02020603050405020304" pitchFamily="18" charset="0"/>
                          <a:ea typeface="Calibri"/>
                          <a:cs typeface="Times New Roman" panose="02020603050405020304" pitchFamily="18" charset="0"/>
                        </a:rPr>
                        <a:t>единиц</a:t>
                      </a:r>
                      <a:endParaRPr lang="ru-RU" sz="90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indent="-26670" algn="ctr">
                        <a:lnSpc>
                          <a:spcPct val="115000"/>
                        </a:lnSpc>
                        <a:spcAft>
                          <a:spcPts val="0"/>
                        </a:spcAft>
                      </a:pPr>
                      <a:r>
                        <a:rPr lang="ru-RU" sz="900" kern="1600">
                          <a:effectLst/>
                          <a:latin typeface="Times New Roman" panose="02020603050405020304" pitchFamily="18" charset="0"/>
                          <a:ea typeface="Calibri"/>
                          <a:cs typeface="Times New Roman" panose="02020603050405020304" pitchFamily="18" charset="0"/>
                        </a:rPr>
                        <a:t>38</a:t>
                      </a:r>
                      <a:endParaRPr lang="ru-RU" sz="90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indent="-26670" algn="ctr">
                        <a:lnSpc>
                          <a:spcPct val="115000"/>
                        </a:lnSpc>
                        <a:spcAft>
                          <a:spcPts val="0"/>
                        </a:spcAft>
                      </a:pPr>
                      <a:r>
                        <a:rPr lang="ru-RU" sz="900" kern="1600">
                          <a:effectLst/>
                          <a:latin typeface="Times New Roman" panose="02020603050405020304" pitchFamily="18" charset="0"/>
                          <a:ea typeface="Calibri"/>
                          <a:cs typeface="Times New Roman" panose="02020603050405020304" pitchFamily="18" charset="0"/>
                        </a:rPr>
                        <a:t>19</a:t>
                      </a:r>
                      <a:endParaRPr lang="ru-RU" sz="90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indent="-26035" algn="ctr">
                        <a:lnSpc>
                          <a:spcPct val="115000"/>
                        </a:lnSpc>
                        <a:spcAft>
                          <a:spcPts val="0"/>
                        </a:spcAft>
                      </a:pPr>
                      <a:r>
                        <a:rPr lang="ru-RU" sz="900" kern="1600">
                          <a:effectLst/>
                          <a:latin typeface="Times New Roman" panose="02020603050405020304" pitchFamily="18" charset="0"/>
                          <a:ea typeface="Calibri"/>
                          <a:cs typeface="Times New Roman" panose="02020603050405020304" pitchFamily="18" charset="0"/>
                        </a:rPr>
                        <a:t>36</a:t>
                      </a:r>
                      <a:endParaRPr lang="ru-RU" sz="900">
                        <a:effectLst/>
                        <a:latin typeface="Times New Roman" panose="02020603050405020304" pitchFamily="18" charset="0"/>
                        <a:ea typeface="Times New Roman"/>
                        <a:cs typeface="Times New Roman" panose="02020603050405020304" pitchFamily="18" charset="0"/>
                      </a:endParaRPr>
                    </a:p>
                  </a:txBody>
                  <a:tcPr marL="47625" marR="47625" marT="0" marB="0"/>
                </a:tc>
              </a:tr>
              <a:tr h="174309">
                <a:tc>
                  <a:txBody>
                    <a:bodyPr/>
                    <a:lstStyle/>
                    <a:p>
                      <a:pPr marL="42545">
                        <a:lnSpc>
                          <a:spcPct val="115000"/>
                        </a:lnSpc>
                        <a:spcAft>
                          <a:spcPts val="1000"/>
                        </a:spcAft>
                      </a:pPr>
                      <a:r>
                        <a:rPr lang="ru-RU" sz="900" kern="1600">
                          <a:effectLst/>
                          <a:latin typeface="Times New Roman" panose="02020603050405020304" pitchFamily="18" charset="0"/>
                          <a:ea typeface="Calibri"/>
                          <a:cs typeface="Times New Roman" panose="02020603050405020304" pitchFamily="18" charset="0"/>
                        </a:rPr>
                        <a:t>Количество представителей некоммерческих организаций, предприятий, учреждений Невельского района принявших участие в районном конкурсе «Женщина года».</a:t>
                      </a:r>
                      <a:endParaRPr lang="ru-RU" sz="90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indent="63500" algn="ctr">
                        <a:lnSpc>
                          <a:spcPct val="115000"/>
                        </a:lnSpc>
                        <a:spcAft>
                          <a:spcPts val="1000"/>
                        </a:spcAft>
                      </a:pPr>
                      <a:r>
                        <a:rPr lang="ru-RU" sz="900" kern="1600">
                          <a:effectLst/>
                          <a:latin typeface="Times New Roman" panose="02020603050405020304" pitchFamily="18" charset="0"/>
                          <a:ea typeface="Calibri"/>
                          <a:cs typeface="Times New Roman" panose="02020603050405020304" pitchFamily="18" charset="0"/>
                        </a:rPr>
                        <a:t>единиц</a:t>
                      </a:r>
                      <a:endParaRPr lang="ru-RU" sz="90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indent="-26670" algn="ctr">
                        <a:lnSpc>
                          <a:spcPct val="115000"/>
                        </a:lnSpc>
                        <a:spcAft>
                          <a:spcPts val="0"/>
                        </a:spcAft>
                      </a:pPr>
                      <a:r>
                        <a:rPr lang="ru-RU" sz="900" kern="1600">
                          <a:effectLst/>
                          <a:latin typeface="Times New Roman" panose="02020603050405020304" pitchFamily="18" charset="0"/>
                          <a:ea typeface="Calibri"/>
                          <a:cs typeface="Times New Roman" panose="02020603050405020304" pitchFamily="18" charset="0"/>
                        </a:rPr>
                        <a:t> </a:t>
                      </a:r>
                      <a:endParaRPr lang="ru-RU" sz="90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indent="-26670" algn="ctr">
                        <a:lnSpc>
                          <a:spcPct val="115000"/>
                        </a:lnSpc>
                        <a:spcAft>
                          <a:spcPts val="0"/>
                        </a:spcAft>
                      </a:pPr>
                      <a:r>
                        <a:rPr lang="ru-RU" sz="900" kern="1600">
                          <a:effectLst/>
                          <a:latin typeface="Times New Roman" panose="02020603050405020304" pitchFamily="18" charset="0"/>
                          <a:ea typeface="Calibri"/>
                          <a:cs typeface="Times New Roman" panose="02020603050405020304" pitchFamily="18" charset="0"/>
                        </a:rPr>
                        <a:t>15</a:t>
                      </a:r>
                      <a:endParaRPr lang="ru-RU" sz="90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indent="-26035" algn="ctr">
                        <a:lnSpc>
                          <a:spcPct val="115000"/>
                        </a:lnSpc>
                        <a:spcAft>
                          <a:spcPts val="0"/>
                        </a:spcAft>
                      </a:pPr>
                      <a:r>
                        <a:rPr lang="ru-RU" sz="900" kern="1600">
                          <a:effectLst/>
                          <a:latin typeface="Times New Roman" panose="02020603050405020304" pitchFamily="18" charset="0"/>
                          <a:ea typeface="Calibri"/>
                          <a:cs typeface="Times New Roman" panose="02020603050405020304" pitchFamily="18" charset="0"/>
                        </a:rPr>
                        <a:t>24</a:t>
                      </a:r>
                      <a:endParaRPr lang="ru-RU" sz="900">
                        <a:effectLst/>
                        <a:latin typeface="Times New Roman" panose="02020603050405020304" pitchFamily="18" charset="0"/>
                        <a:ea typeface="Times New Roman"/>
                        <a:cs typeface="Times New Roman" panose="02020603050405020304" pitchFamily="18" charset="0"/>
                      </a:endParaRPr>
                    </a:p>
                  </a:txBody>
                  <a:tcPr marL="47625" marR="47625" marT="0" marB="0"/>
                </a:tc>
              </a:tr>
              <a:tr h="284295">
                <a:tc>
                  <a:txBody>
                    <a:bodyPr/>
                    <a:lstStyle/>
                    <a:p>
                      <a:pPr marL="42545">
                        <a:lnSpc>
                          <a:spcPct val="115000"/>
                        </a:lnSpc>
                        <a:spcAft>
                          <a:spcPts val="1000"/>
                        </a:spcAft>
                      </a:pPr>
                      <a:r>
                        <a:rPr lang="ru-RU" sz="900" kern="1600">
                          <a:effectLst/>
                          <a:latin typeface="Times New Roman" panose="02020603050405020304" pitchFamily="18" charset="0"/>
                          <a:ea typeface="Calibri"/>
                          <a:cs typeface="Times New Roman" panose="02020603050405020304" pitchFamily="18" charset="0"/>
                        </a:rPr>
                        <a:t>Количество проведенных заседаний  Общественного совета при администрации Невельского городского округа от числа запланированных.</a:t>
                      </a:r>
                      <a:endParaRPr lang="ru-RU" sz="90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algn="ctr">
                        <a:lnSpc>
                          <a:spcPct val="115000"/>
                        </a:lnSpc>
                        <a:spcAft>
                          <a:spcPts val="0"/>
                        </a:spcAft>
                      </a:pPr>
                      <a:r>
                        <a:rPr lang="ru-RU" sz="900" kern="1600">
                          <a:effectLst/>
                          <a:latin typeface="Times New Roman" panose="02020603050405020304" pitchFamily="18" charset="0"/>
                          <a:ea typeface="Calibri"/>
                          <a:cs typeface="Times New Roman" panose="02020603050405020304" pitchFamily="18" charset="0"/>
                        </a:rPr>
                        <a:t>единиц</a:t>
                      </a:r>
                      <a:endParaRPr lang="ru-RU" sz="90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algn="ctr">
                        <a:lnSpc>
                          <a:spcPct val="115000"/>
                        </a:lnSpc>
                        <a:spcAft>
                          <a:spcPts val="0"/>
                        </a:spcAft>
                      </a:pPr>
                      <a:r>
                        <a:rPr lang="ru-RU" sz="900" kern="1600">
                          <a:effectLst/>
                          <a:latin typeface="Times New Roman" panose="02020603050405020304" pitchFamily="18" charset="0"/>
                          <a:ea typeface="Calibri"/>
                          <a:cs typeface="Times New Roman" panose="02020603050405020304" pitchFamily="18" charset="0"/>
                        </a:rPr>
                        <a:t>7</a:t>
                      </a:r>
                      <a:endParaRPr lang="ru-RU" sz="90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indent="-26670" algn="ctr">
                        <a:lnSpc>
                          <a:spcPct val="115000"/>
                        </a:lnSpc>
                        <a:spcAft>
                          <a:spcPts val="0"/>
                        </a:spcAft>
                      </a:pPr>
                      <a:r>
                        <a:rPr lang="ru-RU" sz="900" kern="1600">
                          <a:effectLst/>
                          <a:latin typeface="Times New Roman" panose="02020603050405020304" pitchFamily="18" charset="0"/>
                          <a:ea typeface="Calibri"/>
                          <a:cs typeface="Times New Roman" panose="02020603050405020304" pitchFamily="18" charset="0"/>
                        </a:rPr>
                        <a:t>не менее 4</a:t>
                      </a:r>
                      <a:endParaRPr lang="ru-RU" sz="90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indent="-26035" algn="ctr">
                        <a:lnSpc>
                          <a:spcPct val="115000"/>
                        </a:lnSpc>
                        <a:spcAft>
                          <a:spcPts val="0"/>
                        </a:spcAft>
                      </a:pPr>
                      <a:r>
                        <a:rPr lang="ru-RU" sz="900" kern="1600">
                          <a:effectLst/>
                          <a:latin typeface="Times New Roman" panose="02020603050405020304" pitchFamily="18" charset="0"/>
                          <a:ea typeface="Calibri"/>
                          <a:cs typeface="Times New Roman" panose="02020603050405020304" pitchFamily="18" charset="0"/>
                        </a:rPr>
                        <a:t>6</a:t>
                      </a:r>
                      <a:endParaRPr lang="ru-RU" sz="900">
                        <a:effectLst/>
                        <a:latin typeface="Times New Roman" panose="02020603050405020304" pitchFamily="18" charset="0"/>
                        <a:ea typeface="Times New Roman"/>
                        <a:cs typeface="Times New Roman" panose="02020603050405020304" pitchFamily="18" charset="0"/>
                      </a:endParaRPr>
                    </a:p>
                  </a:txBody>
                  <a:tcPr marL="47625" marR="47625" marT="0" marB="0"/>
                </a:tc>
              </a:tr>
              <a:tr h="203068">
                <a:tc>
                  <a:txBody>
                    <a:bodyPr/>
                    <a:lstStyle/>
                    <a:p>
                      <a:pPr marL="42545">
                        <a:lnSpc>
                          <a:spcPct val="115000"/>
                        </a:lnSpc>
                        <a:spcAft>
                          <a:spcPts val="1000"/>
                        </a:spcAft>
                      </a:pPr>
                      <a:r>
                        <a:rPr lang="ru-RU" sz="900" kern="1600">
                          <a:effectLst/>
                          <a:latin typeface="Times New Roman" panose="02020603050405020304" pitchFamily="18" charset="0"/>
                          <a:ea typeface="Calibri"/>
                          <a:cs typeface="Times New Roman" panose="02020603050405020304" pitchFamily="18" charset="0"/>
                        </a:rPr>
                        <a:t>Количество проведенных   Прямых телефонных линий с населением по актуальным вопросам в различных сферах от числа запланированных .</a:t>
                      </a:r>
                      <a:endParaRPr lang="ru-RU" sz="90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algn="ctr">
                        <a:lnSpc>
                          <a:spcPct val="115000"/>
                        </a:lnSpc>
                        <a:spcAft>
                          <a:spcPts val="0"/>
                        </a:spcAft>
                      </a:pPr>
                      <a:r>
                        <a:rPr lang="ru-RU" sz="900" kern="1600">
                          <a:effectLst/>
                          <a:latin typeface="Times New Roman" panose="02020603050405020304" pitchFamily="18" charset="0"/>
                          <a:ea typeface="Calibri"/>
                          <a:cs typeface="Times New Roman" panose="02020603050405020304" pitchFamily="18" charset="0"/>
                        </a:rPr>
                        <a:t>единиц</a:t>
                      </a:r>
                      <a:endParaRPr lang="ru-RU" sz="90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algn="ctr">
                        <a:lnSpc>
                          <a:spcPct val="115000"/>
                        </a:lnSpc>
                        <a:spcAft>
                          <a:spcPts val="0"/>
                        </a:spcAft>
                      </a:pPr>
                      <a:r>
                        <a:rPr lang="ru-RU" sz="900" kern="1600">
                          <a:effectLst/>
                          <a:latin typeface="Times New Roman" panose="02020603050405020304" pitchFamily="18" charset="0"/>
                          <a:ea typeface="Calibri"/>
                          <a:cs typeface="Times New Roman" panose="02020603050405020304" pitchFamily="18" charset="0"/>
                        </a:rPr>
                        <a:t>133</a:t>
                      </a:r>
                      <a:endParaRPr lang="ru-RU" sz="90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indent="-26670" algn="ctr">
                        <a:lnSpc>
                          <a:spcPct val="115000"/>
                        </a:lnSpc>
                        <a:spcAft>
                          <a:spcPts val="0"/>
                        </a:spcAft>
                      </a:pPr>
                      <a:r>
                        <a:rPr lang="ru-RU" sz="900" kern="1600">
                          <a:effectLst/>
                          <a:latin typeface="Times New Roman" panose="02020603050405020304" pitchFamily="18" charset="0"/>
                          <a:ea typeface="Calibri"/>
                          <a:cs typeface="Times New Roman" panose="02020603050405020304" pitchFamily="18" charset="0"/>
                        </a:rPr>
                        <a:t>32</a:t>
                      </a:r>
                      <a:endParaRPr lang="ru-RU" sz="90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indent="-26035" algn="ctr">
                        <a:lnSpc>
                          <a:spcPct val="115000"/>
                        </a:lnSpc>
                        <a:spcAft>
                          <a:spcPts val="0"/>
                        </a:spcAft>
                      </a:pPr>
                      <a:r>
                        <a:rPr lang="ru-RU" sz="900" kern="1600" dirty="0">
                          <a:effectLst/>
                          <a:latin typeface="Times New Roman" panose="02020603050405020304" pitchFamily="18" charset="0"/>
                          <a:ea typeface="Calibri"/>
                          <a:cs typeface="Times New Roman" panose="02020603050405020304" pitchFamily="18" charset="0"/>
                        </a:rPr>
                        <a:t>121</a:t>
                      </a:r>
                      <a:endParaRPr lang="ru-RU" sz="900" dirty="0">
                        <a:effectLst/>
                        <a:latin typeface="Times New Roman" panose="02020603050405020304" pitchFamily="18" charset="0"/>
                        <a:ea typeface="Times New Roman"/>
                        <a:cs typeface="Times New Roman" panose="02020603050405020304" pitchFamily="18" charset="0"/>
                      </a:endParaRPr>
                    </a:p>
                  </a:txBody>
                  <a:tcPr marL="47625" marR="47625" marT="0" marB="0"/>
                </a:tc>
              </a:tr>
            </a:tbl>
          </a:graphicData>
        </a:graphic>
      </p:graphicFrame>
    </p:spTree>
    <p:extLst>
      <p:ext uri="{BB962C8B-B14F-4D97-AF65-F5344CB8AC3E}">
        <p14:creationId xmlns:p14="http://schemas.microsoft.com/office/powerpoint/2010/main" val="108181344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Схема 2"/>
          <p:cNvGraphicFramePr/>
          <p:nvPr>
            <p:extLst>
              <p:ext uri="{D42A27DB-BD31-4B8C-83A1-F6EECF244321}">
                <p14:modId xmlns:p14="http://schemas.microsoft.com/office/powerpoint/2010/main" val="1720234634"/>
              </p:ext>
            </p:extLst>
          </p:nvPr>
        </p:nvGraphicFramePr>
        <p:xfrm>
          <a:off x="323527" y="1340768"/>
          <a:ext cx="8458145" cy="52161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Номер слайда 4"/>
          <p:cNvSpPr>
            <a:spLocks noGrp="1"/>
          </p:cNvSpPr>
          <p:nvPr>
            <p:ph type="sldNum" sz="quarter" idx="12"/>
          </p:nvPr>
        </p:nvSpPr>
        <p:spPr/>
        <p:txBody>
          <a:bodyPr/>
          <a:lstStyle/>
          <a:p>
            <a:fld id="{B19B0651-EE4F-4900-A07F-96A6BFA9D0F0}" type="slidenum">
              <a:rPr lang="ru-RU" smtClean="0"/>
              <a:t>62</a:t>
            </a:fld>
            <a:endParaRPr lang="ru-RU"/>
          </a:p>
        </p:txBody>
      </p:sp>
      <p:sp>
        <p:nvSpPr>
          <p:cNvPr id="6" name="TextBox 5"/>
          <p:cNvSpPr txBox="1"/>
          <p:nvPr/>
        </p:nvSpPr>
        <p:spPr>
          <a:xfrm>
            <a:off x="218311" y="190381"/>
            <a:ext cx="8674169" cy="646331"/>
          </a:xfrm>
          <a:prstGeom prst="rect">
            <a:avLst/>
          </a:prstGeom>
          <a:ln/>
        </p:spPr>
        <p:style>
          <a:lnRef idx="1">
            <a:schemeClr val="accent1"/>
          </a:lnRef>
          <a:fillRef idx="2">
            <a:schemeClr val="accent1"/>
          </a:fillRef>
          <a:effectRef idx="1">
            <a:schemeClr val="accent1"/>
          </a:effectRef>
          <a:fontRef idx="minor">
            <a:schemeClr val="dk1"/>
          </a:fontRef>
        </p:style>
        <p:txBody>
          <a:bodyPr wrap="none" rtlCol="0">
            <a:spAutoFit/>
          </a:bodyPr>
          <a:lstStyle/>
          <a:p>
            <a:pPr algn="ctr"/>
            <a:r>
              <a:rPr lang="ru-RU" dirty="0">
                <a:solidFill>
                  <a:schemeClr val="tx1"/>
                </a:solidFill>
              </a:rPr>
              <a:t>Муниципальная </a:t>
            </a:r>
            <a:r>
              <a:rPr lang="ru-RU" dirty="0" smtClean="0">
                <a:solidFill>
                  <a:schemeClr val="tx1"/>
                </a:solidFill>
              </a:rPr>
              <a:t>программа "</a:t>
            </a:r>
            <a:r>
              <a:rPr lang="ru-RU" dirty="0">
                <a:solidFill>
                  <a:schemeClr val="tx1"/>
                </a:solidFill>
              </a:rPr>
              <a:t>Совершенствование системы муниципального </a:t>
            </a:r>
            <a:endParaRPr lang="ru-RU" dirty="0" smtClean="0">
              <a:solidFill>
                <a:schemeClr val="tx1"/>
              </a:solidFill>
            </a:endParaRPr>
          </a:p>
          <a:p>
            <a:pPr algn="ctr"/>
            <a:r>
              <a:rPr lang="ru-RU" dirty="0" smtClean="0">
                <a:solidFill>
                  <a:schemeClr val="tx1"/>
                </a:solidFill>
              </a:rPr>
              <a:t>управления </a:t>
            </a:r>
            <a:r>
              <a:rPr lang="ru-RU" dirty="0">
                <a:solidFill>
                  <a:schemeClr val="tx1"/>
                </a:solidFill>
              </a:rPr>
              <a:t>в муниципальном образовании "Невельский городской округ" </a:t>
            </a:r>
            <a:r>
              <a:rPr lang="ru-RU" dirty="0" smtClean="0">
                <a:solidFill>
                  <a:schemeClr val="tx1"/>
                </a:solidFill>
              </a:rPr>
              <a:t> </a:t>
            </a:r>
          </a:p>
        </p:txBody>
      </p:sp>
      <p:sp>
        <p:nvSpPr>
          <p:cNvPr id="7" name="TextBox 6"/>
          <p:cNvSpPr txBox="1"/>
          <p:nvPr/>
        </p:nvSpPr>
        <p:spPr>
          <a:xfrm>
            <a:off x="451344" y="930206"/>
            <a:ext cx="5632824" cy="338554"/>
          </a:xfrm>
          <a:prstGeom prst="rect">
            <a:avLst/>
          </a:prstGeom>
          <a:noFill/>
        </p:spPr>
        <p:txBody>
          <a:bodyPr wrap="none" rtlCol="0">
            <a:spAutoFit/>
          </a:bodyPr>
          <a:lstStyle/>
          <a:p>
            <a:r>
              <a:rPr lang="ru-RU" sz="1600" b="1" dirty="0" smtClean="0">
                <a:latin typeface="Times New Roman" panose="02020603050405020304" pitchFamily="18" charset="0"/>
                <a:cs typeface="Times New Roman" panose="02020603050405020304" pitchFamily="18" charset="0"/>
              </a:rPr>
              <a:t>Основные результаты реализации программы в 2019 году:</a:t>
            </a:r>
            <a:endParaRPr lang="ru-RU" sz="16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2419441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a:spLocks noGrp="1"/>
          </p:cNvSpPr>
          <p:nvPr>
            <p:ph type="sldNum" sz="quarter" idx="12"/>
          </p:nvPr>
        </p:nvSpPr>
        <p:spPr/>
        <p:txBody>
          <a:bodyPr/>
          <a:lstStyle/>
          <a:p>
            <a:fld id="{B19B0651-EE4F-4900-A07F-96A6BFA9D0F0}" type="slidenum">
              <a:rPr lang="ru-RU" smtClean="0"/>
              <a:t>63</a:t>
            </a:fld>
            <a:endParaRPr lang="ru-RU"/>
          </a:p>
        </p:txBody>
      </p:sp>
      <p:graphicFrame>
        <p:nvGraphicFramePr>
          <p:cNvPr id="4" name="Таблица 3"/>
          <p:cNvGraphicFramePr>
            <a:graphicFrameLocks noGrp="1"/>
          </p:cNvGraphicFramePr>
          <p:nvPr>
            <p:extLst>
              <p:ext uri="{D42A27DB-BD31-4B8C-83A1-F6EECF244321}">
                <p14:modId xmlns:p14="http://schemas.microsoft.com/office/powerpoint/2010/main" val="1274892840"/>
              </p:ext>
            </p:extLst>
          </p:nvPr>
        </p:nvGraphicFramePr>
        <p:xfrm>
          <a:off x="413133" y="5581181"/>
          <a:ext cx="8407338" cy="1074146"/>
        </p:xfrm>
        <a:graphic>
          <a:graphicData uri="http://schemas.openxmlformats.org/drawingml/2006/table">
            <a:tbl>
              <a:tblPr>
                <a:tableStyleId>{5DA37D80-6434-44D0-A028-1B22A696006F}</a:tableStyleId>
              </a:tblPr>
              <a:tblGrid>
                <a:gridCol w="5229338"/>
                <a:gridCol w="739070"/>
                <a:gridCol w="739070"/>
                <a:gridCol w="812977"/>
                <a:gridCol w="886883"/>
              </a:tblGrid>
              <a:tr h="332769">
                <a:tc>
                  <a:txBody>
                    <a:bodyPr/>
                    <a:lstStyle/>
                    <a:p>
                      <a:pPr algn="ctr">
                        <a:lnSpc>
                          <a:spcPct val="115000"/>
                        </a:lnSpc>
                        <a:spcAft>
                          <a:spcPts val="0"/>
                        </a:spcAft>
                        <a:tabLst>
                          <a:tab pos="647700" algn="l"/>
                        </a:tabLst>
                      </a:pPr>
                      <a:r>
                        <a:rPr lang="ru-RU" sz="1000" dirty="0" smtClean="0">
                          <a:effectLst/>
                          <a:latin typeface="Times New Roman" panose="02020603050405020304" pitchFamily="18" charset="0"/>
                          <a:cs typeface="Times New Roman" panose="02020603050405020304" pitchFamily="18" charset="0"/>
                        </a:rPr>
                        <a:t>Показатель</a:t>
                      </a:r>
                      <a:endParaRPr lang="ru-RU" sz="10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9592" marR="9592" marT="0" marB="0"/>
                </a:tc>
                <a:tc>
                  <a:txBody>
                    <a:bodyPr/>
                    <a:lstStyle/>
                    <a:p>
                      <a:pPr algn="ctr"/>
                      <a:r>
                        <a:rPr lang="ru-RU" sz="1000" dirty="0" smtClean="0">
                          <a:latin typeface="Times New Roman" panose="02020603050405020304" pitchFamily="18" charset="0"/>
                          <a:cs typeface="Times New Roman" panose="02020603050405020304" pitchFamily="18" charset="0"/>
                        </a:rPr>
                        <a:t>Ед. изм.</a:t>
                      </a:r>
                      <a:endParaRPr lang="ru-RU" sz="10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1000" dirty="0" smtClean="0">
                          <a:latin typeface="Times New Roman" panose="02020603050405020304" pitchFamily="18" charset="0"/>
                          <a:cs typeface="Times New Roman" panose="02020603050405020304" pitchFamily="18" charset="0"/>
                        </a:rPr>
                        <a:t>2018 </a:t>
                      </a:r>
                    </a:p>
                    <a:p>
                      <a:pPr algn="ctr"/>
                      <a:r>
                        <a:rPr lang="ru-RU" sz="1000" dirty="0" smtClean="0">
                          <a:latin typeface="Times New Roman" panose="02020603050405020304" pitchFamily="18" charset="0"/>
                          <a:cs typeface="Times New Roman" panose="02020603050405020304" pitchFamily="18" charset="0"/>
                        </a:rPr>
                        <a:t>Факт</a:t>
                      </a:r>
                      <a:endParaRPr lang="ru-RU" sz="10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1000" dirty="0" smtClean="0">
                          <a:latin typeface="Times New Roman" panose="02020603050405020304" pitchFamily="18" charset="0"/>
                          <a:cs typeface="Times New Roman" panose="02020603050405020304" pitchFamily="18" charset="0"/>
                        </a:rPr>
                        <a:t>2019</a:t>
                      </a:r>
                    </a:p>
                    <a:p>
                      <a:pPr algn="ctr"/>
                      <a:r>
                        <a:rPr lang="ru-RU" sz="1000" dirty="0" smtClean="0">
                          <a:latin typeface="Times New Roman" panose="02020603050405020304" pitchFamily="18" charset="0"/>
                          <a:cs typeface="Times New Roman" panose="02020603050405020304" pitchFamily="18" charset="0"/>
                        </a:rPr>
                        <a:t>План</a:t>
                      </a:r>
                      <a:endParaRPr lang="ru-RU" sz="10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1000" dirty="0" smtClean="0">
                          <a:latin typeface="Times New Roman" panose="02020603050405020304" pitchFamily="18" charset="0"/>
                          <a:cs typeface="Times New Roman" panose="02020603050405020304" pitchFamily="18" charset="0"/>
                        </a:rPr>
                        <a:t>2019</a:t>
                      </a:r>
                    </a:p>
                    <a:p>
                      <a:pPr algn="ctr"/>
                      <a:r>
                        <a:rPr lang="ru-RU" sz="1000" dirty="0" smtClean="0">
                          <a:latin typeface="Times New Roman" panose="02020603050405020304" pitchFamily="18" charset="0"/>
                          <a:cs typeface="Times New Roman" panose="02020603050405020304" pitchFamily="18" charset="0"/>
                        </a:rPr>
                        <a:t>Факт</a:t>
                      </a:r>
                      <a:endParaRPr lang="ru-RU" sz="1000" b="1" dirty="0">
                        <a:latin typeface="Times New Roman" panose="02020603050405020304" pitchFamily="18" charset="0"/>
                        <a:cs typeface="Times New Roman" panose="02020603050405020304" pitchFamily="18" charset="0"/>
                      </a:endParaRPr>
                    </a:p>
                  </a:txBody>
                  <a:tcPr marL="9592" marR="9592" marT="0" marB="0"/>
                </a:tc>
              </a:tr>
              <a:tr h="332769">
                <a:tc>
                  <a:txBody>
                    <a:bodyPr/>
                    <a:lstStyle/>
                    <a:p>
                      <a:pPr>
                        <a:lnSpc>
                          <a:spcPct val="115000"/>
                        </a:lnSpc>
                        <a:spcAft>
                          <a:spcPts val="0"/>
                        </a:spcAft>
                      </a:pPr>
                      <a:r>
                        <a:rPr lang="ru-RU" sz="1000">
                          <a:effectLst/>
                          <a:latin typeface="Times New Roman"/>
                          <a:ea typeface="Calibri"/>
                          <a:cs typeface="Times New Roman"/>
                        </a:rPr>
                        <a:t>Проведение проверок эффективности использования муниципального имущества и земельных участков    </a:t>
                      </a:r>
                      <a:endParaRPr lang="ru-RU" sz="120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Calibri"/>
                          <a:cs typeface="Times New Roman"/>
                        </a:rPr>
                        <a:t>Количество проверок</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4</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5</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5</a:t>
                      </a:r>
                      <a:endParaRPr lang="ru-RU" sz="1200">
                        <a:effectLst/>
                        <a:latin typeface="Times New Roman"/>
                        <a:ea typeface="Times New Roman"/>
                        <a:cs typeface="Times New Roman"/>
                      </a:endParaRPr>
                    </a:p>
                  </a:txBody>
                  <a:tcPr marL="47625" marR="47625" marT="0" marB="0"/>
                </a:tc>
              </a:tr>
              <a:tr h="188866">
                <a:tc>
                  <a:txBody>
                    <a:bodyPr/>
                    <a:lstStyle/>
                    <a:p>
                      <a:pPr>
                        <a:lnSpc>
                          <a:spcPct val="115000"/>
                        </a:lnSpc>
                        <a:spcAft>
                          <a:spcPts val="0"/>
                        </a:spcAft>
                      </a:pPr>
                      <a:r>
                        <a:rPr lang="ru-RU" sz="1000">
                          <a:effectLst/>
                          <a:latin typeface="Times New Roman"/>
                          <a:ea typeface="Calibri"/>
                          <a:cs typeface="Times New Roman"/>
                        </a:rPr>
                        <a:t>Поступление неналоговых доходов в местный бюджет согласно плановым показателям</a:t>
                      </a:r>
                      <a:endParaRPr lang="ru-RU" sz="120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Calibri"/>
                          <a:cs typeface="Times New Roman"/>
                        </a:rPr>
                        <a:t>Процент</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99,44</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101</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101,95</a:t>
                      </a:r>
                      <a:endParaRPr lang="ru-RU" sz="1200">
                        <a:effectLst/>
                        <a:latin typeface="Times New Roman"/>
                        <a:ea typeface="Times New Roman"/>
                        <a:cs typeface="Times New Roman"/>
                      </a:endParaRPr>
                    </a:p>
                  </a:txBody>
                  <a:tcPr marL="47625" marR="47625" marT="0" marB="0"/>
                </a:tc>
              </a:tr>
              <a:tr h="216024">
                <a:tc>
                  <a:txBody>
                    <a:bodyPr/>
                    <a:lstStyle/>
                    <a:p>
                      <a:pPr>
                        <a:lnSpc>
                          <a:spcPct val="115000"/>
                        </a:lnSpc>
                        <a:spcAft>
                          <a:spcPts val="0"/>
                        </a:spcAft>
                      </a:pPr>
                      <a:r>
                        <a:rPr lang="ru-RU" sz="1000">
                          <a:effectLst/>
                          <a:latin typeface="Times New Roman"/>
                          <a:ea typeface="Calibri"/>
                          <a:cs typeface="Times New Roman"/>
                        </a:rPr>
                        <a:t>Количество дополнительно вовлеченных в хозяйственный оборот объектов недвижимости</a:t>
                      </a:r>
                      <a:endParaRPr lang="ru-RU" sz="120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Calibri"/>
                          <a:cs typeface="Times New Roman"/>
                        </a:rPr>
                        <a:t>Единиц</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1</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1</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dirty="0">
                          <a:effectLst/>
                          <a:latin typeface="Times New Roman"/>
                          <a:ea typeface="Calibri"/>
                          <a:cs typeface="Times New Roman"/>
                        </a:rPr>
                        <a:t>1</a:t>
                      </a:r>
                      <a:endParaRPr lang="ru-RU" sz="1200" dirty="0">
                        <a:effectLst/>
                        <a:latin typeface="Times New Roman"/>
                        <a:ea typeface="Times New Roman"/>
                        <a:cs typeface="Times New Roman"/>
                      </a:endParaRPr>
                    </a:p>
                  </a:txBody>
                  <a:tcPr marL="47625" marR="47625" marT="0" marB="0"/>
                </a:tc>
              </a:tr>
            </a:tbl>
          </a:graphicData>
        </a:graphic>
      </p:graphicFrame>
      <p:sp>
        <p:nvSpPr>
          <p:cNvPr id="5" name="TextBox 4"/>
          <p:cNvSpPr txBox="1"/>
          <p:nvPr/>
        </p:nvSpPr>
        <p:spPr>
          <a:xfrm>
            <a:off x="323528" y="128143"/>
            <a:ext cx="8424936" cy="646331"/>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a:solidFill>
                  <a:schemeClr val="tx1"/>
                </a:solidFill>
              </a:rPr>
              <a:t>Муниципальная </a:t>
            </a:r>
            <a:r>
              <a:rPr lang="ru-RU" dirty="0" smtClean="0">
                <a:solidFill>
                  <a:schemeClr val="tx1"/>
                </a:solidFill>
              </a:rPr>
              <a:t>программа "</a:t>
            </a:r>
            <a:r>
              <a:rPr lang="ru-RU" dirty="0">
                <a:solidFill>
                  <a:schemeClr val="tx1"/>
                </a:solidFill>
              </a:rPr>
              <a:t>Совершенствование системы </a:t>
            </a:r>
            <a:r>
              <a:rPr lang="ru-RU" dirty="0" smtClean="0">
                <a:solidFill>
                  <a:schemeClr val="tx1"/>
                </a:solidFill>
              </a:rPr>
              <a:t>управления муниципальным имуществом в Невельском городском округе»</a:t>
            </a:r>
          </a:p>
        </p:txBody>
      </p:sp>
      <p:sp>
        <p:nvSpPr>
          <p:cNvPr id="6" name="Горизонтальный свиток 5"/>
          <p:cNvSpPr/>
          <p:nvPr/>
        </p:nvSpPr>
        <p:spPr>
          <a:xfrm>
            <a:off x="539552" y="836712"/>
            <a:ext cx="7992888" cy="673232"/>
          </a:xfrm>
          <a:prstGeom prst="horizontalScroll">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400" dirty="0" smtClean="0">
                <a:latin typeface="Times New Roman" panose="02020603050405020304" pitchFamily="18" charset="0"/>
                <a:cs typeface="Times New Roman" panose="02020603050405020304" pitchFamily="18" charset="0"/>
              </a:rPr>
              <a:t>Цель: Формирование оптимального состава и структуры муниципального имущества, необходимого для выполнения функций органа местного самоуправления и подведомственных организаций.</a:t>
            </a:r>
            <a:endParaRPr lang="ru-RU" sz="1400" dirty="0">
              <a:latin typeface="Times New Roman" panose="02020603050405020304" pitchFamily="18" charset="0"/>
              <a:cs typeface="Times New Roman" panose="02020603050405020304" pitchFamily="18" charset="0"/>
            </a:endParaRPr>
          </a:p>
        </p:txBody>
      </p:sp>
      <p:graphicFrame>
        <p:nvGraphicFramePr>
          <p:cNvPr id="7" name="Схема 6"/>
          <p:cNvGraphicFramePr/>
          <p:nvPr>
            <p:extLst>
              <p:ext uri="{D42A27DB-BD31-4B8C-83A1-F6EECF244321}">
                <p14:modId xmlns:p14="http://schemas.microsoft.com/office/powerpoint/2010/main" val="3109818465"/>
              </p:ext>
            </p:extLst>
          </p:nvPr>
        </p:nvGraphicFramePr>
        <p:xfrm>
          <a:off x="395536" y="1628800"/>
          <a:ext cx="8424936" cy="40324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2472131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44624"/>
            <a:ext cx="8496944" cy="923330"/>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a:solidFill>
                  <a:schemeClr val="tx1"/>
                </a:solidFill>
              </a:rPr>
              <a:t>Муниципальная программа "Повышение эффективности управления </a:t>
            </a:r>
            <a:endParaRPr lang="ru-RU" dirty="0" smtClean="0">
              <a:solidFill>
                <a:schemeClr val="tx1"/>
              </a:solidFill>
            </a:endParaRPr>
          </a:p>
          <a:p>
            <a:pPr algn="ctr"/>
            <a:r>
              <a:rPr lang="ru-RU" dirty="0" smtClean="0">
                <a:solidFill>
                  <a:schemeClr val="tx1"/>
                </a:solidFill>
              </a:rPr>
              <a:t>муниципальными </a:t>
            </a:r>
            <a:r>
              <a:rPr lang="ru-RU" dirty="0">
                <a:solidFill>
                  <a:schemeClr val="tx1"/>
                </a:solidFill>
              </a:rPr>
              <a:t>финансами в муниципальном образовании </a:t>
            </a:r>
            <a:endParaRPr lang="ru-RU" dirty="0" smtClean="0">
              <a:solidFill>
                <a:schemeClr val="tx1"/>
              </a:solidFill>
            </a:endParaRPr>
          </a:p>
          <a:p>
            <a:pPr algn="ctr"/>
            <a:r>
              <a:rPr lang="ru-RU" dirty="0" smtClean="0">
                <a:solidFill>
                  <a:schemeClr val="tx1"/>
                </a:solidFill>
              </a:rPr>
              <a:t>"</a:t>
            </a:r>
            <a:r>
              <a:rPr lang="ru-RU" dirty="0">
                <a:solidFill>
                  <a:schemeClr val="tx1"/>
                </a:solidFill>
              </a:rPr>
              <a:t>Невельский городской округ</a:t>
            </a:r>
            <a:r>
              <a:rPr lang="ru-RU" dirty="0" smtClean="0">
                <a:solidFill>
                  <a:schemeClr val="tx1"/>
                </a:solidFill>
              </a:rPr>
              <a:t>"</a:t>
            </a:r>
          </a:p>
        </p:txBody>
      </p:sp>
      <p:sp>
        <p:nvSpPr>
          <p:cNvPr id="3" name="Горизонтальный свиток 2"/>
          <p:cNvSpPr/>
          <p:nvPr/>
        </p:nvSpPr>
        <p:spPr>
          <a:xfrm>
            <a:off x="683568" y="980728"/>
            <a:ext cx="7992888" cy="673232"/>
          </a:xfrm>
          <a:prstGeom prst="horizontalScroll">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400" dirty="0" smtClean="0">
                <a:latin typeface="Times New Roman" panose="02020603050405020304" pitchFamily="18" charset="0"/>
                <a:cs typeface="Times New Roman" panose="02020603050405020304" pitchFamily="18" charset="0"/>
              </a:rPr>
              <a:t>Цель: Повышение эффективности и качества управления муниципальными финансами.</a:t>
            </a:r>
            <a:endParaRPr lang="ru-RU" sz="1400" dirty="0">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323528" y="1700808"/>
            <a:ext cx="8640960" cy="2123658"/>
          </a:xfrm>
          <a:prstGeom prst="rect">
            <a:avLst/>
          </a:prstGeom>
        </p:spPr>
        <p:txBody>
          <a:bodyPr wrap="square">
            <a:spAutoFit/>
          </a:bodyPr>
          <a:lstStyle/>
          <a:p>
            <a:r>
              <a:rPr lang="ru-RU" sz="1100" dirty="0"/>
              <a:t>По состоянию на 01.01.2019 налоговые доходы составляли 381 197,0 тыс. руб. По состоянию на 01.01.2020  налоговые доходы составили 392 124,0  тыс. руб. и увеличились в сравнении с 2018 годом на 2,87 %  или на 10 927,0  тыс. руб. По сравнению с 2018 годом наблюдается снижение поступлений по налогу при упрощенной системе налогообложения, единому налогу на вмененный доход, налогу на имущество организаций, земельному налогу с организаций. </a:t>
            </a:r>
          </a:p>
          <a:p>
            <a:r>
              <a:rPr lang="ru-RU" sz="1100" dirty="0"/>
              <a:t>В 2019 году исполнение расходных обязательств местного бюджета обеспечено на 97%. </a:t>
            </a:r>
          </a:p>
          <a:p>
            <a:r>
              <a:rPr lang="ru-RU" sz="1100" dirty="0"/>
              <a:t>Удельный вес расходов местного бюджета, формируемых в рамках муниципальных программ, в общем объеме расходов составил 93,6%. </a:t>
            </a:r>
          </a:p>
          <a:p>
            <a:r>
              <a:rPr lang="ru-RU" sz="1100" dirty="0" smtClean="0"/>
              <a:t>С </a:t>
            </a:r>
            <a:r>
              <a:rPr lang="ru-RU" sz="1100" dirty="0"/>
              <a:t>2018 года проводится оценка качества финансового менеджмента Главных распорядителей средств местного бюджета. За 2018 год 100% ГРБС имеют надлежащее качество финансового менеджмента.</a:t>
            </a:r>
          </a:p>
          <a:p>
            <a:r>
              <a:rPr lang="ru-RU" sz="1100" dirty="0"/>
              <a:t>Муниципальный долг муниципального образования «Невельский городской округ» по состоянию на 01.01.2020 года отсутствует. </a:t>
            </a:r>
          </a:p>
          <a:p>
            <a:r>
              <a:rPr lang="ru-RU" sz="1100" dirty="0"/>
              <a:t>Общий объем средств проверенных в 2019 году составил 104,1 млн. рублей. Общая сумма выявленных нарушений составила 62,5 млн. рублей.</a:t>
            </a:r>
          </a:p>
        </p:txBody>
      </p:sp>
      <p:sp>
        <p:nvSpPr>
          <p:cNvPr id="5" name="Номер слайда 4"/>
          <p:cNvSpPr>
            <a:spLocks noGrp="1"/>
          </p:cNvSpPr>
          <p:nvPr>
            <p:ph type="sldNum" sz="quarter" idx="12"/>
          </p:nvPr>
        </p:nvSpPr>
        <p:spPr/>
        <p:txBody>
          <a:bodyPr/>
          <a:lstStyle/>
          <a:p>
            <a:fld id="{B19B0651-EE4F-4900-A07F-96A6BFA9D0F0}" type="slidenum">
              <a:rPr lang="ru-RU" smtClean="0"/>
              <a:t>64</a:t>
            </a:fld>
            <a:endParaRPr lang="ru-RU"/>
          </a:p>
        </p:txBody>
      </p:sp>
      <p:graphicFrame>
        <p:nvGraphicFramePr>
          <p:cNvPr id="4" name="Таблица 3"/>
          <p:cNvGraphicFramePr>
            <a:graphicFrameLocks noGrp="1"/>
          </p:cNvGraphicFramePr>
          <p:nvPr>
            <p:extLst>
              <p:ext uri="{D42A27DB-BD31-4B8C-83A1-F6EECF244321}">
                <p14:modId xmlns:p14="http://schemas.microsoft.com/office/powerpoint/2010/main" val="1705162506"/>
              </p:ext>
            </p:extLst>
          </p:nvPr>
        </p:nvGraphicFramePr>
        <p:xfrm>
          <a:off x="323528" y="3789040"/>
          <a:ext cx="8640959" cy="2870244"/>
        </p:xfrm>
        <a:graphic>
          <a:graphicData uri="http://schemas.openxmlformats.org/drawingml/2006/table">
            <a:tbl>
              <a:tblPr>
                <a:tableStyleId>{5DA37D80-6434-44D0-A028-1B22A696006F}</a:tableStyleId>
              </a:tblPr>
              <a:tblGrid>
                <a:gridCol w="5836437"/>
                <a:gridCol w="606383"/>
                <a:gridCol w="757979"/>
                <a:gridCol w="757979"/>
                <a:gridCol w="682181"/>
              </a:tblGrid>
              <a:tr h="279784">
                <a:tc>
                  <a:txBody>
                    <a:bodyPr/>
                    <a:lstStyle/>
                    <a:p>
                      <a:pPr algn="ctr">
                        <a:lnSpc>
                          <a:spcPct val="115000"/>
                        </a:lnSpc>
                        <a:spcAft>
                          <a:spcPts val="0"/>
                        </a:spcAft>
                        <a:tabLst>
                          <a:tab pos="647700" algn="l"/>
                        </a:tabLst>
                      </a:pPr>
                      <a:r>
                        <a:rPr lang="ru-RU" sz="900" dirty="0" smtClean="0">
                          <a:effectLst/>
                        </a:rPr>
                        <a:t>Показатель</a:t>
                      </a:r>
                      <a:endParaRPr lang="ru-RU" sz="9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9592" marR="9592" marT="0" marB="0"/>
                </a:tc>
                <a:tc>
                  <a:txBody>
                    <a:bodyPr/>
                    <a:lstStyle/>
                    <a:p>
                      <a:pPr algn="ctr"/>
                      <a:r>
                        <a:rPr lang="ru-RU" sz="900" dirty="0" smtClean="0"/>
                        <a:t>Ед. изм.</a:t>
                      </a:r>
                      <a:endParaRPr lang="ru-RU" sz="9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900" dirty="0" smtClean="0"/>
                        <a:t>2018 </a:t>
                      </a:r>
                    </a:p>
                    <a:p>
                      <a:pPr algn="ctr"/>
                      <a:r>
                        <a:rPr lang="ru-RU" sz="900" dirty="0" smtClean="0"/>
                        <a:t>факт</a:t>
                      </a:r>
                      <a:endParaRPr lang="ru-RU" sz="9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900" dirty="0" smtClean="0"/>
                        <a:t>2019</a:t>
                      </a:r>
                    </a:p>
                    <a:p>
                      <a:pPr algn="ctr"/>
                      <a:r>
                        <a:rPr lang="ru-RU" sz="900" dirty="0" smtClean="0"/>
                        <a:t>План</a:t>
                      </a:r>
                      <a:endParaRPr lang="ru-RU" sz="9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900" dirty="0" smtClean="0"/>
                        <a:t>2019</a:t>
                      </a:r>
                    </a:p>
                    <a:p>
                      <a:pPr algn="ctr"/>
                      <a:r>
                        <a:rPr lang="ru-RU" sz="900" dirty="0" smtClean="0"/>
                        <a:t>Факт</a:t>
                      </a:r>
                      <a:endParaRPr lang="ru-RU" sz="900" b="1" dirty="0">
                        <a:latin typeface="Times New Roman" panose="02020603050405020304" pitchFamily="18" charset="0"/>
                        <a:cs typeface="Times New Roman" panose="02020603050405020304" pitchFamily="18" charset="0"/>
                      </a:endParaRPr>
                    </a:p>
                  </a:txBody>
                  <a:tcPr marL="9592" marR="9592" marT="0" marB="0"/>
                </a:tc>
              </a:tr>
              <a:tr h="488246">
                <a:tc>
                  <a:txBody>
                    <a:bodyPr/>
                    <a:lstStyle/>
                    <a:p>
                      <a:pPr>
                        <a:lnSpc>
                          <a:spcPct val="115000"/>
                        </a:lnSpc>
                        <a:spcAft>
                          <a:spcPts val="0"/>
                        </a:spcAft>
                      </a:pPr>
                      <a:r>
                        <a:rPr lang="ru-RU" sz="1000">
                          <a:effectLst/>
                          <a:latin typeface="Times New Roman"/>
                          <a:ea typeface="Calibri"/>
                          <a:cs typeface="Times New Roman"/>
                        </a:rPr>
                        <a:t>Темп роста налоговых доходов местного бюджета (за вычетом единого сельскохозяйственного налога и налога на доходы физических лиц с доходов, полученных физическими лицами в соответствии со статьей 228 НК РФ и акцизов на нефтепродукты) к уровню отчетного финансового года</a:t>
                      </a:r>
                      <a:endParaRPr lang="ru-RU" sz="120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Calibri"/>
                          <a:cs typeface="Times New Roman"/>
                        </a:rPr>
                        <a:t>%</a:t>
                      </a:r>
                      <a:endParaRPr lang="ru-RU" sz="1200">
                        <a:effectLst/>
                        <a:latin typeface="Times New Roman"/>
                        <a:ea typeface="Times New Roman"/>
                        <a:cs typeface="Times New Roman"/>
                      </a:endParaRPr>
                    </a:p>
                  </a:txBody>
                  <a:tcPr marL="47625" marR="47625" marT="0" marB="0"/>
                </a:tc>
                <a:tc>
                  <a:txBody>
                    <a:bodyPr/>
                    <a:lstStyle/>
                    <a:p>
                      <a:pPr indent="63500" algn="ctr">
                        <a:lnSpc>
                          <a:spcPct val="115000"/>
                        </a:lnSpc>
                        <a:spcAft>
                          <a:spcPts val="0"/>
                        </a:spcAft>
                      </a:pPr>
                      <a:r>
                        <a:rPr lang="ru-RU" sz="1000" dirty="0">
                          <a:effectLst/>
                          <a:latin typeface="Times New Roman"/>
                          <a:ea typeface="Calibri"/>
                          <a:cs typeface="Times New Roman"/>
                        </a:rPr>
                        <a:t>31,27</a:t>
                      </a:r>
                      <a:endParaRPr lang="ru-RU" sz="1200" dirty="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4</a:t>
                      </a:r>
                      <a:endParaRPr lang="ru-RU" sz="1200">
                        <a:effectLst/>
                        <a:latin typeface="Times New Roman"/>
                        <a:ea typeface="Times New Roman"/>
                        <a:cs typeface="Times New Roman"/>
                      </a:endParaRPr>
                    </a:p>
                  </a:txBody>
                  <a:tcPr marL="47625" marR="47625" marT="0" marB="0"/>
                </a:tc>
                <a:tc>
                  <a:txBody>
                    <a:bodyPr/>
                    <a:lstStyle/>
                    <a:p>
                      <a:pPr indent="63500" algn="ctr">
                        <a:lnSpc>
                          <a:spcPct val="115000"/>
                        </a:lnSpc>
                        <a:spcAft>
                          <a:spcPts val="0"/>
                        </a:spcAft>
                      </a:pPr>
                      <a:r>
                        <a:rPr lang="ru-RU" sz="1000">
                          <a:effectLst/>
                          <a:latin typeface="Times New Roman"/>
                          <a:ea typeface="Calibri"/>
                          <a:cs typeface="Times New Roman"/>
                        </a:rPr>
                        <a:t>2,87</a:t>
                      </a:r>
                      <a:endParaRPr lang="ru-RU" sz="1200">
                        <a:effectLst/>
                        <a:latin typeface="Times New Roman"/>
                        <a:ea typeface="Times New Roman"/>
                        <a:cs typeface="Times New Roman"/>
                      </a:endParaRPr>
                    </a:p>
                  </a:txBody>
                  <a:tcPr marL="47625" marR="47625" marT="0" marB="0"/>
                </a:tc>
              </a:tr>
              <a:tr h="191123">
                <a:tc>
                  <a:txBody>
                    <a:bodyPr/>
                    <a:lstStyle/>
                    <a:p>
                      <a:pPr>
                        <a:lnSpc>
                          <a:spcPct val="115000"/>
                        </a:lnSpc>
                        <a:spcAft>
                          <a:spcPts val="0"/>
                        </a:spcAft>
                      </a:pPr>
                      <a:r>
                        <a:rPr lang="ru-RU" sz="1000" dirty="0">
                          <a:effectLst/>
                          <a:latin typeface="Times New Roman"/>
                          <a:ea typeface="Calibri"/>
                          <a:cs typeface="Times New Roman"/>
                        </a:rPr>
                        <a:t>Обеспечение исполнения расходных обязательств местного бюджета</a:t>
                      </a:r>
                      <a:endParaRPr lang="ru-RU" sz="1200" dirty="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Calibri"/>
                          <a:cs typeface="Times New Roman"/>
                        </a:rPr>
                        <a:t>%</a:t>
                      </a:r>
                      <a:endParaRPr lang="ru-RU" sz="1200">
                        <a:effectLst/>
                        <a:latin typeface="Times New Roman"/>
                        <a:ea typeface="Times New Roman"/>
                        <a:cs typeface="Times New Roman"/>
                      </a:endParaRPr>
                    </a:p>
                  </a:txBody>
                  <a:tcPr marL="47625" marR="47625" marT="0" marB="0"/>
                </a:tc>
                <a:tc>
                  <a:txBody>
                    <a:bodyPr/>
                    <a:lstStyle/>
                    <a:p>
                      <a:pPr indent="63500" algn="ctr">
                        <a:lnSpc>
                          <a:spcPct val="115000"/>
                        </a:lnSpc>
                        <a:spcAft>
                          <a:spcPts val="0"/>
                        </a:spcAft>
                      </a:pPr>
                      <a:r>
                        <a:rPr lang="ru-RU" sz="1000" dirty="0">
                          <a:effectLst/>
                          <a:latin typeface="Times New Roman"/>
                          <a:ea typeface="Calibri"/>
                          <a:cs typeface="Times New Roman"/>
                        </a:rPr>
                        <a:t>97,5</a:t>
                      </a:r>
                      <a:endParaRPr lang="ru-RU" sz="1200" dirty="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dirty="0">
                          <a:effectLst/>
                          <a:latin typeface="Times New Roman"/>
                          <a:ea typeface="Calibri"/>
                          <a:cs typeface="Times New Roman"/>
                        </a:rPr>
                        <a:t>не менее 95%</a:t>
                      </a:r>
                      <a:endParaRPr lang="ru-RU" sz="1200" dirty="0">
                        <a:effectLst/>
                        <a:latin typeface="Times New Roman"/>
                        <a:ea typeface="Times New Roman"/>
                        <a:cs typeface="Times New Roman"/>
                      </a:endParaRPr>
                    </a:p>
                  </a:txBody>
                  <a:tcPr marL="47625" marR="47625" marT="0" marB="0"/>
                </a:tc>
                <a:tc>
                  <a:txBody>
                    <a:bodyPr/>
                    <a:lstStyle/>
                    <a:p>
                      <a:pPr indent="63500" algn="ctr">
                        <a:lnSpc>
                          <a:spcPct val="115000"/>
                        </a:lnSpc>
                        <a:spcAft>
                          <a:spcPts val="0"/>
                        </a:spcAft>
                      </a:pPr>
                      <a:r>
                        <a:rPr lang="ru-RU" sz="1000">
                          <a:effectLst/>
                          <a:latin typeface="Times New Roman"/>
                          <a:ea typeface="Calibri"/>
                          <a:cs typeface="Times New Roman"/>
                        </a:rPr>
                        <a:t>97,0</a:t>
                      </a:r>
                      <a:endParaRPr lang="ru-RU" sz="1200">
                        <a:effectLst/>
                        <a:latin typeface="Times New Roman"/>
                        <a:ea typeface="Times New Roman"/>
                        <a:cs typeface="Times New Roman"/>
                      </a:endParaRPr>
                    </a:p>
                  </a:txBody>
                  <a:tcPr marL="47625" marR="47625" marT="0" marB="0"/>
                </a:tc>
              </a:tr>
              <a:tr h="382245">
                <a:tc>
                  <a:txBody>
                    <a:bodyPr/>
                    <a:lstStyle/>
                    <a:p>
                      <a:pPr>
                        <a:lnSpc>
                          <a:spcPct val="115000"/>
                        </a:lnSpc>
                        <a:spcAft>
                          <a:spcPts val="0"/>
                        </a:spcAft>
                      </a:pPr>
                      <a:r>
                        <a:rPr lang="ru-RU" sz="1000">
                          <a:effectLst/>
                          <a:latin typeface="Times New Roman"/>
                          <a:ea typeface="Calibri"/>
                          <a:cs typeface="Times New Roman"/>
                        </a:rPr>
                        <a:t>Удельный вес расходов местного бюджета, формируемых в рамках программ, в общем объеме расходов местного бюджета</a:t>
                      </a:r>
                      <a:endParaRPr lang="ru-RU" sz="120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Calibri"/>
                          <a:cs typeface="Times New Roman"/>
                        </a:rPr>
                        <a:t>%</a:t>
                      </a:r>
                      <a:endParaRPr lang="ru-RU" sz="1200">
                        <a:effectLst/>
                        <a:latin typeface="Times New Roman"/>
                        <a:ea typeface="Times New Roman"/>
                        <a:cs typeface="Times New Roman"/>
                      </a:endParaRPr>
                    </a:p>
                  </a:txBody>
                  <a:tcPr marL="47625" marR="47625" marT="0" marB="0"/>
                </a:tc>
                <a:tc>
                  <a:txBody>
                    <a:bodyPr/>
                    <a:lstStyle/>
                    <a:p>
                      <a:pPr indent="63500" algn="ctr">
                        <a:lnSpc>
                          <a:spcPct val="115000"/>
                        </a:lnSpc>
                        <a:spcAft>
                          <a:spcPts val="0"/>
                        </a:spcAft>
                      </a:pPr>
                      <a:r>
                        <a:rPr lang="ru-RU" sz="1000">
                          <a:effectLst/>
                          <a:latin typeface="Times New Roman"/>
                          <a:ea typeface="Calibri"/>
                          <a:cs typeface="Times New Roman"/>
                        </a:rPr>
                        <a:t>92,9</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dirty="0">
                          <a:effectLst/>
                          <a:latin typeface="Times New Roman"/>
                          <a:ea typeface="Calibri"/>
                          <a:cs typeface="Times New Roman"/>
                        </a:rPr>
                        <a:t>не менее 90%</a:t>
                      </a:r>
                      <a:endParaRPr lang="ru-RU" sz="1200" dirty="0">
                        <a:effectLst/>
                        <a:latin typeface="Times New Roman"/>
                        <a:ea typeface="Times New Roman"/>
                        <a:cs typeface="Times New Roman"/>
                      </a:endParaRPr>
                    </a:p>
                  </a:txBody>
                  <a:tcPr marL="47625" marR="47625" marT="0" marB="0"/>
                </a:tc>
                <a:tc>
                  <a:txBody>
                    <a:bodyPr/>
                    <a:lstStyle/>
                    <a:p>
                      <a:pPr indent="63500" algn="ctr">
                        <a:lnSpc>
                          <a:spcPct val="115000"/>
                        </a:lnSpc>
                        <a:spcAft>
                          <a:spcPts val="0"/>
                        </a:spcAft>
                      </a:pPr>
                      <a:r>
                        <a:rPr lang="ru-RU" sz="1000" dirty="0">
                          <a:effectLst/>
                          <a:latin typeface="Times New Roman"/>
                          <a:ea typeface="Calibri"/>
                          <a:cs typeface="Times New Roman"/>
                        </a:rPr>
                        <a:t>93,6</a:t>
                      </a:r>
                      <a:endParaRPr lang="ru-RU" sz="1200" dirty="0">
                        <a:effectLst/>
                        <a:latin typeface="Times New Roman"/>
                        <a:ea typeface="Times New Roman"/>
                        <a:cs typeface="Times New Roman"/>
                      </a:endParaRPr>
                    </a:p>
                  </a:txBody>
                  <a:tcPr marL="47625" marR="47625" marT="0" marB="0"/>
                </a:tc>
              </a:tr>
              <a:tr h="191123">
                <a:tc>
                  <a:txBody>
                    <a:bodyPr/>
                    <a:lstStyle/>
                    <a:p>
                      <a:pPr>
                        <a:lnSpc>
                          <a:spcPct val="115000"/>
                        </a:lnSpc>
                        <a:spcAft>
                          <a:spcPts val="0"/>
                        </a:spcAft>
                      </a:pPr>
                      <a:r>
                        <a:rPr lang="ru-RU" sz="1000" dirty="0">
                          <a:effectLst/>
                          <a:latin typeface="Times New Roman"/>
                          <a:ea typeface="Calibri"/>
                          <a:cs typeface="Times New Roman"/>
                        </a:rPr>
                        <a:t>Доля главных распорядителей средств местного бюджета, имеющих надлежащее качество финансового менеджмента</a:t>
                      </a:r>
                      <a:endParaRPr lang="ru-RU" sz="1200" dirty="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dirty="0">
                          <a:effectLst/>
                          <a:latin typeface="Times New Roman"/>
                          <a:ea typeface="Calibri"/>
                          <a:cs typeface="Times New Roman"/>
                        </a:rPr>
                        <a:t>%</a:t>
                      </a:r>
                      <a:endParaRPr lang="ru-RU" sz="1200" dirty="0">
                        <a:effectLst/>
                        <a:latin typeface="Times New Roman"/>
                        <a:ea typeface="Times New Roman"/>
                        <a:cs typeface="Times New Roman"/>
                      </a:endParaRPr>
                    </a:p>
                  </a:txBody>
                  <a:tcPr marL="47625" marR="47625" marT="0" marB="0"/>
                </a:tc>
                <a:tc>
                  <a:txBody>
                    <a:bodyPr/>
                    <a:lstStyle/>
                    <a:p>
                      <a:pPr indent="63500" algn="ctr">
                        <a:lnSpc>
                          <a:spcPct val="115000"/>
                        </a:lnSpc>
                        <a:spcAft>
                          <a:spcPts val="0"/>
                        </a:spcAft>
                      </a:pPr>
                      <a:r>
                        <a:rPr lang="ru-RU" sz="1000">
                          <a:effectLst/>
                          <a:latin typeface="Times New Roman"/>
                          <a:ea typeface="Calibri"/>
                          <a:cs typeface="Times New Roman"/>
                        </a:rPr>
                        <a:t>77,8</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100</a:t>
                      </a:r>
                      <a:endParaRPr lang="ru-RU" sz="1200">
                        <a:effectLst/>
                        <a:latin typeface="Times New Roman"/>
                        <a:ea typeface="Times New Roman"/>
                        <a:cs typeface="Times New Roman"/>
                      </a:endParaRPr>
                    </a:p>
                  </a:txBody>
                  <a:tcPr marL="47625" marR="47625" marT="0" marB="0"/>
                </a:tc>
                <a:tc>
                  <a:txBody>
                    <a:bodyPr/>
                    <a:lstStyle/>
                    <a:p>
                      <a:pPr indent="63500" algn="ctr">
                        <a:lnSpc>
                          <a:spcPct val="115000"/>
                        </a:lnSpc>
                        <a:spcAft>
                          <a:spcPts val="0"/>
                        </a:spcAft>
                      </a:pPr>
                      <a:r>
                        <a:rPr lang="ru-RU" sz="1000" dirty="0">
                          <a:effectLst/>
                          <a:latin typeface="Times New Roman"/>
                          <a:ea typeface="Calibri"/>
                          <a:cs typeface="Times New Roman"/>
                        </a:rPr>
                        <a:t>100</a:t>
                      </a:r>
                      <a:endParaRPr lang="ru-RU" sz="1200" dirty="0">
                        <a:effectLst/>
                        <a:latin typeface="Times New Roman"/>
                        <a:ea typeface="Times New Roman"/>
                        <a:cs typeface="Times New Roman"/>
                      </a:endParaRPr>
                    </a:p>
                  </a:txBody>
                  <a:tcPr marL="47625" marR="47625" marT="0" marB="0"/>
                </a:tc>
              </a:tr>
              <a:tr h="293424">
                <a:tc>
                  <a:txBody>
                    <a:bodyPr/>
                    <a:lstStyle/>
                    <a:p>
                      <a:pPr>
                        <a:lnSpc>
                          <a:spcPct val="115000"/>
                        </a:lnSpc>
                        <a:spcAft>
                          <a:spcPts val="0"/>
                        </a:spcAft>
                      </a:pPr>
                      <a:r>
                        <a:rPr lang="ru-RU" sz="1000">
                          <a:effectLst/>
                          <a:latin typeface="Times New Roman"/>
                          <a:ea typeface="Calibri"/>
                          <a:cs typeface="Times New Roman"/>
                        </a:rPr>
                        <a:t>Отношение объема муниципального долга к общему годовому объему доходов местного бюджета без учета утвержденного объема безвозмездных поступлений и поступлений налоговых доходов по дополнительным нормативам отчислений</a:t>
                      </a:r>
                      <a:endParaRPr lang="ru-RU" sz="120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Calibri"/>
                          <a:cs typeface="Times New Roman"/>
                        </a:rPr>
                        <a:t>%</a:t>
                      </a:r>
                      <a:endParaRPr lang="ru-RU" sz="1200">
                        <a:effectLst/>
                        <a:latin typeface="Times New Roman"/>
                        <a:ea typeface="Times New Roman"/>
                        <a:cs typeface="Times New Roman"/>
                      </a:endParaRPr>
                    </a:p>
                  </a:txBody>
                  <a:tcPr marL="47625" marR="47625" marT="0" marB="0"/>
                </a:tc>
                <a:tc>
                  <a:txBody>
                    <a:bodyPr/>
                    <a:lstStyle/>
                    <a:p>
                      <a:pPr indent="63500" algn="ctr">
                        <a:lnSpc>
                          <a:spcPct val="115000"/>
                        </a:lnSpc>
                        <a:spcAft>
                          <a:spcPts val="0"/>
                        </a:spcAft>
                      </a:pPr>
                      <a:r>
                        <a:rPr lang="ru-RU" sz="1000">
                          <a:effectLst/>
                          <a:latin typeface="Times New Roman"/>
                          <a:ea typeface="Calibri"/>
                          <a:cs typeface="Times New Roman"/>
                        </a:rPr>
                        <a:t>0</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не более 30%</a:t>
                      </a:r>
                      <a:endParaRPr lang="ru-RU" sz="1200">
                        <a:effectLst/>
                        <a:latin typeface="Times New Roman"/>
                        <a:ea typeface="Times New Roman"/>
                        <a:cs typeface="Times New Roman"/>
                      </a:endParaRPr>
                    </a:p>
                  </a:txBody>
                  <a:tcPr marL="47625" marR="47625" marT="0" marB="0"/>
                </a:tc>
                <a:tc>
                  <a:txBody>
                    <a:bodyPr/>
                    <a:lstStyle/>
                    <a:p>
                      <a:pPr indent="63500" algn="ctr">
                        <a:lnSpc>
                          <a:spcPct val="115000"/>
                        </a:lnSpc>
                        <a:spcAft>
                          <a:spcPts val="0"/>
                        </a:spcAft>
                      </a:pPr>
                      <a:r>
                        <a:rPr lang="ru-RU" sz="1000" dirty="0">
                          <a:effectLst/>
                          <a:latin typeface="Times New Roman"/>
                          <a:ea typeface="Calibri"/>
                          <a:cs typeface="Times New Roman"/>
                        </a:rPr>
                        <a:t>0</a:t>
                      </a:r>
                      <a:endParaRPr lang="ru-RU" sz="1200" dirty="0">
                        <a:effectLst/>
                        <a:latin typeface="Times New Roman"/>
                        <a:ea typeface="Times New Roman"/>
                        <a:cs typeface="Times New Roman"/>
                      </a:endParaRPr>
                    </a:p>
                  </a:txBody>
                  <a:tcPr marL="47625" marR="47625" marT="0" marB="0"/>
                </a:tc>
              </a:tr>
              <a:tr h="477806">
                <a:tc>
                  <a:txBody>
                    <a:bodyPr/>
                    <a:lstStyle/>
                    <a:p>
                      <a:pPr>
                        <a:lnSpc>
                          <a:spcPct val="115000"/>
                        </a:lnSpc>
                        <a:spcAft>
                          <a:spcPts val="0"/>
                        </a:spcAft>
                      </a:pPr>
                      <a:r>
                        <a:rPr lang="ru-RU" sz="1000">
                          <a:effectLst/>
                          <a:latin typeface="Times New Roman"/>
                          <a:ea typeface="Calibri"/>
                          <a:cs typeface="Times New Roman"/>
                        </a:rPr>
                        <a:t>Доля расходов на обслуживание муниципального долга в общем объеме расходов местного бюджета, за исключением объема расходов, которые осуществляются за счет субвенций, предоставляемых из бюджетов бюджетной системы РФ</a:t>
                      </a:r>
                      <a:endParaRPr lang="ru-RU" sz="120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Calibri"/>
                          <a:cs typeface="Times New Roman"/>
                        </a:rPr>
                        <a:t>%</a:t>
                      </a:r>
                      <a:endParaRPr lang="ru-RU" sz="1200">
                        <a:effectLst/>
                        <a:latin typeface="Times New Roman"/>
                        <a:ea typeface="Times New Roman"/>
                        <a:cs typeface="Times New Roman"/>
                      </a:endParaRPr>
                    </a:p>
                  </a:txBody>
                  <a:tcPr marL="47625" marR="47625" marT="0" marB="0"/>
                </a:tc>
                <a:tc>
                  <a:txBody>
                    <a:bodyPr/>
                    <a:lstStyle/>
                    <a:p>
                      <a:pPr indent="63500" algn="ctr">
                        <a:lnSpc>
                          <a:spcPct val="115000"/>
                        </a:lnSpc>
                        <a:spcAft>
                          <a:spcPts val="0"/>
                        </a:spcAft>
                      </a:pPr>
                      <a:r>
                        <a:rPr lang="ru-RU" sz="1000">
                          <a:effectLst/>
                          <a:latin typeface="Times New Roman"/>
                          <a:ea typeface="Calibri"/>
                          <a:cs typeface="Times New Roman"/>
                        </a:rPr>
                        <a:t>0</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не более 0,3%</a:t>
                      </a:r>
                      <a:endParaRPr lang="ru-RU" sz="1200">
                        <a:effectLst/>
                        <a:latin typeface="Times New Roman"/>
                        <a:ea typeface="Times New Roman"/>
                        <a:cs typeface="Times New Roman"/>
                      </a:endParaRPr>
                    </a:p>
                  </a:txBody>
                  <a:tcPr marL="47625" marR="47625" marT="0" marB="0"/>
                </a:tc>
                <a:tc>
                  <a:txBody>
                    <a:bodyPr/>
                    <a:lstStyle/>
                    <a:p>
                      <a:pPr indent="63500" algn="ctr">
                        <a:lnSpc>
                          <a:spcPct val="115000"/>
                        </a:lnSpc>
                        <a:spcAft>
                          <a:spcPts val="0"/>
                        </a:spcAft>
                      </a:pPr>
                      <a:r>
                        <a:rPr lang="ru-RU" sz="1000" dirty="0">
                          <a:effectLst/>
                          <a:latin typeface="Times New Roman"/>
                          <a:ea typeface="Calibri"/>
                          <a:cs typeface="Times New Roman"/>
                        </a:rPr>
                        <a:t>0</a:t>
                      </a:r>
                      <a:endParaRPr lang="ru-RU" sz="1200" dirty="0">
                        <a:effectLst/>
                        <a:latin typeface="Times New Roman"/>
                        <a:ea typeface="Times New Roman"/>
                        <a:cs typeface="Times New Roman"/>
                      </a:endParaRPr>
                    </a:p>
                  </a:txBody>
                  <a:tcPr marL="47625" marR="47625" marT="0" marB="0"/>
                </a:tc>
              </a:tr>
            </a:tbl>
          </a:graphicData>
        </a:graphic>
      </p:graphicFrame>
    </p:spTree>
    <p:extLst>
      <p:ext uri="{BB962C8B-B14F-4D97-AF65-F5344CB8AC3E}">
        <p14:creationId xmlns:p14="http://schemas.microsoft.com/office/powerpoint/2010/main" val="10594383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a:spLocks noGrp="1"/>
          </p:cNvSpPr>
          <p:nvPr>
            <p:ph type="sldNum" sz="quarter" idx="12"/>
          </p:nvPr>
        </p:nvSpPr>
        <p:spPr/>
        <p:txBody>
          <a:bodyPr/>
          <a:lstStyle/>
          <a:p>
            <a:fld id="{B19B0651-EE4F-4900-A07F-96A6BFA9D0F0}" type="slidenum">
              <a:rPr lang="ru-RU" smtClean="0"/>
              <a:t>65</a:t>
            </a:fld>
            <a:endParaRPr lang="ru-RU"/>
          </a:p>
        </p:txBody>
      </p:sp>
      <p:sp>
        <p:nvSpPr>
          <p:cNvPr id="4" name="TextBox 3"/>
          <p:cNvSpPr txBox="1"/>
          <p:nvPr/>
        </p:nvSpPr>
        <p:spPr>
          <a:xfrm>
            <a:off x="323528" y="44624"/>
            <a:ext cx="8496944" cy="923330"/>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a:solidFill>
                  <a:schemeClr val="tx1"/>
                </a:solidFill>
              </a:rPr>
              <a:t>Муниципальная программа </a:t>
            </a:r>
            <a:r>
              <a:rPr lang="ru-RU" dirty="0" smtClean="0">
                <a:solidFill>
                  <a:schemeClr val="tx1"/>
                </a:solidFill>
              </a:rPr>
              <a:t>«Обеспечение общественного порядка, противодействие коррупции и незаконному обороту наркотиков </a:t>
            </a:r>
            <a:r>
              <a:rPr lang="ru-RU" dirty="0">
                <a:solidFill>
                  <a:schemeClr val="tx1"/>
                </a:solidFill>
              </a:rPr>
              <a:t>в муниципальном образовании </a:t>
            </a:r>
            <a:r>
              <a:rPr lang="ru-RU" dirty="0" smtClean="0">
                <a:solidFill>
                  <a:schemeClr val="tx1"/>
                </a:solidFill>
              </a:rPr>
              <a:t>"</a:t>
            </a:r>
            <a:r>
              <a:rPr lang="ru-RU" dirty="0">
                <a:solidFill>
                  <a:schemeClr val="tx1"/>
                </a:solidFill>
              </a:rPr>
              <a:t>Невельский городской округ</a:t>
            </a:r>
            <a:r>
              <a:rPr lang="ru-RU" dirty="0" smtClean="0">
                <a:solidFill>
                  <a:schemeClr val="tx1"/>
                </a:solidFill>
              </a:rPr>
              <a:t>"</a:t>
            </a:r>
          </a:p>
        </p:txBody>
      </p:sp>
      <p:sp>
        <p:nvSpPr>
          <p:cNvPr id="5" name="Горизонтальный свиток 4"/>
          <p:cNvSpPr/>
          <p:nvPr/>
        </p:nvSpPr>
        <p:spPr>
          <a:xfrm>
            <a:off x="539552" y="980728"/>
            <a:ext cx="7992888" cy="673232"/>
          </a:xfrm>
          <a:prstGeom prst="horizontalScroll">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400" dirty="0" smtClean="0">
                <a:latin typeface="Times New Roman" panose="02020603050405020304" pitchFamily="18" charset="0"/>
                <a:cs typeface="Times New Roman" panose="02020603050405020304" pitchFamily="18" charset="0"/>
              </a:rPr>
              <a:t>Цель: Обеспечение общественного порядка и безопасности граждан, сокращение масштабов незаконного потребления наркотиков, предупреждение коррупции.</a:t>
            </a:r>
            <a:endParaRPr lang="ru-RU" sz="1400" dirty="0">
              <a:latin typeface="Times New Roman" panose="02020603050405020304" pitchFamily="18" charset="0"/>
              <a:cs typeface="Times New Roman" panose="02020603050405020304" pitchFamily="18" charset="0"/>
            </a:endParaRPr>
          </a:p>
        </p:txBody>
      </p:sp>
      <p:graphicFrame>
        <p:nvGraphicFramePr>
          <p:cNvPr id="6" name="Схема 5"/>
          <p:cNvGraphicFramePr/>
          <p:nvPr>
            <p:extLst>
              <p:ext uri="{D42A27DB-BD31-4B8C-83A1-F6EECF244321}">
                <p14:modId xmlns:p14="http://schemas.microsoft.com/office/powerpoint/2010/main" val="3867081234"/>
              </p:ext>
            </p:extLst>
          </p:nvPr>
        </p:nvGraphicFramePr>
        <p:xfrm>
          <a:off x="362556" y="1628800"/>
          <a:ext cx="8457916" cy="52565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7970713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a:spLocks noGrp="1"/>
          </p:cNvSpPr>
          <p:nvPr>
            <p:ph type="sldNum" sz="quarter" idx="12"/>
          </p:nvPr>
        </p:nvSpPr>
        <p:spPr/>
        <p:txBody>
          <a:bodyPr/>
          <a:lstStyle/>
          <a:p>
            <a:fld id="{B19B0651-EE4F-4900-A07F-96A6BFA9D0F0}" type="slidenum">
              <a:rPr lang="ru-RU" smtClean="0"/>
              <a:t>66</a:t>
            </a:fld>
            <a:endParaRPr lang="ru-RU"/>
          </a:p>
        </p:txBody>
      </p:sp>
      <p:sp>
        <p:nvSpPr>
          <p:cNvPr id="4" name="TextBox 3"/>
          <p:cNvSpPr txBox="1"/>
          <p:nvPr/>
        </p:nvSpPr>
        <p:spPr>
          <a:xfrm>
            <a:off x="323528" y="116632"/>
            <a:ext cx="8496944" cy="646331"/>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a:solidFill>
                  <a:schemeClr val="tx1"/>
                </a:solidFill>
              </a:rPr>
              <a:t>Муниципальная программа </a:t>
            </a:r>
            <a:r>
              <a:rPr lang="ru-RU" dirty="0" smtClean="0">
                <a:solidFill>
                  <a:schemeClr val="tx1"/>
                </a:solidFill>
              </a:rPr>
              <a:t>«Охрана окружающей среды в </a:t>
            </a:r>
            <a:r>
              <a:rPr lang="ru-RU" dirty="0">
                <a:solidFill>
                  <a:schemeClr val="tx1"/>
                </a:solidFill>
              </a:rPr>
              <a:t>муниципальном образовании </a:t>
            </a:r>
            <a:r>
              <a:rPr lang="ru-RU" dirty="0" smtClean="0">
                <a:solidFill>
                  <a:schemeClr val="tx1"/>
                </a:solidFill>
              </a:rPr>
              <a:t>"</a:t>
            </a:r>
            <a:r>
              <a:rPr lang="ru-RU" dirty="0">
                <a:solidFill>
                  <a:schemeClr val="tx1"/>
                </a:solidFill>
              </a:rPr>
              <a:t>Невельский городской округ</a:t>
            </a:r>
            <a:r>
              <a:rPr lang="ru-RU" dirty="0" smtClean="0">
                <a:solidFill>
                  <a:schemeClr val="tx1"/>
                </a:solidFill>
              </a:rPr>
              <a:t>"</a:t>
            </a:r>
          </a:p>
        </p:txBody>
      </p:sp>
      <p:sp>
        <p:nvSpPr>
          <p:cNvPr id="5" name="Горизонтальный свиток 4"/>
          <p:cNvSpPr/>
          <p:nvPr/>
        </p:nvSpPr>
        <p:spPr>
          <a:xfrm>
            <a:off x="611560" y="836712"/>
            <a:ext cx="7992888" cy="673232"/>
          </a:xfrm>
          <a:prstGeom prst="horizontalScroll">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400" dirty="0" smtClean="0">
                <a:latin typeface="Times New Roman" panose="02020603050405020304" pitchFamily="18" charset="0"/>
                <a:cs typeface="Times New Roman" panose="02020603050405020304" pitchFamily="18" charset="0"/>
              </a:rPr>
              <a:t>Цель: Улучшение экологической ситуации, снижение негативного воздействия неблагоприятных факторов окружающей среды на здоровье населения.</a:t>
            </a:r>
            <a:endParaRPr lang="ru-RU" sz="1400" dirty="0">
              <a:latin typeface="Times New Roman" panose="02020603050405020304" pitchFamily="18" charset="0"/>
              <a:cs typeface="Times New Roman" panose="02020603050405020304" pitchFamily="18" charset="0"/>
            </a:endParaRPr>
          </a:p>
        </p:txBody>
      </p:sp>
      <p:graphicFrame>
        <p:nvGraphicFramePr>
          <p:cNvPr id="6" name="Диаграмма 5"/>
          <p:cNvGraphicFramePr/>
          <p:nvPr>
            <p:extLst>
              <p:ext uri="{D42A27DB-BD31-4B8C-83A1-F6EECF244321}">
                <p14:modId xmlns:p14="http://schemas.microsoft.com/office/powerpoint/2010/main" val="1053572905"/>
              </p:ext>
            </p:extLst>
          </p:nvPr>
        </p:nvGraphicFramePr>
        <p:xfrm>
          <a:off x="611560" y="1772816"/>
          <a:ext cx="3634680" cy="226315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Диаграмма 6"/>
          <p:cNvGraphicFramePr/>
          <p:nvPr>
            <p:extLst>
              <p:ext uri="{D42A27DB-BD31-4B8C-83A1-F6EECF244321}">
                <p14:modId xmlns:p14="http://schemas.microsoft.com/office/powerpoint/2010/main" val="741227714"/>
              </p:ext>
            </p:extLst>
          </p:nvPr>
        </p:nvGraphicFramePr>
        <p:xfrm>
          <a:off x="3923928" y="1268760"/>
          <a:ext cx="5112568" cy="295232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Таблица 7"/>
          <p:cNvGraphicFramePr>
            <a:graphicFrameLocks noGrp="1"/>
          </p:cNvGraphicFramePr>
          <p:nvPr>
            <p:extLst>
              <p:ext uri="{D42A27DB-BD31-4B8C-83A1-F6EECF244321}">
                <p14:modId xmlns:p14="http://schemas.microsoft.com/office/powerpoint/2010/main" val="2374984785"/>
              </p:ext>
            </p:extLst>
          </p:nvPr>
        </p:nvGraphicFramePr>
        <p:xfrm>
          <a:off x="291810" y="4341816"/>
          <a:ext cx="8600669" cy="2039512"/>
        </p:xfrm>
        <a:graphic>
          <a:graphicData uri="http://schemas.openxmlformats.org/drawingml/2006/table">
            <a:tbl>
              <a:tblPr>
                <a:tableStyleId>{5DA37D80-6434-44D0-A028-1B22A696006F}</a:tableStyleId>
              </a:tblPr>
              <a:tblGrid>
                <a:gridCol w="5501327"/>
                <a:gridCol w="774835"/>
                <a:gridCol w="774835"/>
                <a:gridCol w="852318"/>
                <a:gridCol w="697354"/>
              </a:tblGrid>
              <a:tr h="221846">
                <a:tc>
                  <a:txBody>
                    <a:bodyPr/>
                    <a:lstStyle/>
                    <a:p>
                      <a:pPr algn="ctr">
                        <a:lnSpc>
                          <a:spcPct val="115000"/>
                        </a:lnSpc>
                        <a:spcAft>
                          <a:spcPts val="0"/>
                        </a:spcAft>
                        <a:tabLst>
                          <a:tab pos="647700" algn="l"/>
                        </a:tabLst>
                      </a:pPr>
                      <a:r>
                        <a:rPr lang="ru-RU" sz="900" dirty="0" smtClean="0">
                          <a:effectLst/>
                        </a:rPr>
                        <a:t>Показатель</a:t>
                      </a:r>
                      <a:endParaRPr lang="ru-RU" sz="9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9592" marR="9592" marT="0" marB="0"/>
                </a:tc>
                <a:tc>
                  <a:txBody>
                    <a:bodyPr/>
                    <a:lstStyle/>
                    <a:p>
                      <a:pPr algn="ctr"/>
                      <a:r>
                        <a:rPr lang="ru-RU" sz="900" dirty="0" smtClean="0"/>
                        <a:t>Ед. изм.</a:t>
                      </a:r>
                      <a:endParaRPr lang="ru-RU" sz="9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900" dirty="0" smtClean="0"/>
                        <a:t>2018 </a:t>
                      </a:r>
                    </a:p>
                    <a:p>
                      <a:pPr algn="ctr"/>
                      <a:r>
                        <a:rPr lang="ru-RU" sz="900" dirty="0" smtClean="0"/>
                        <a:t>факт</a:t>
                      </a:r>
                      <a:endParaRPr lang="ru-RU" sz="9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900" dirty="0" smtClean="0"/>
                        <a:t>2019</a:t>
                      </a:r>
                    </a:p>
                    <a:p>
                      <a:pPr algn="ctr"/>
                      <a:r>
                        <a:rPr lang="ru-RU" sz="900" dirty="0" smtClean="0"/>
                        <a:t>План</a:t>
                      </a:r>
                      <a:endParaRPr lang="ru-RU" sz="9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900" dirty="0" smtClean="0"/>
                        <a:t>2019</a:t>
                      </a:r>
                    </a:p>
                    <a:p>
                      <a:pPr algn="ctr"/>
                      <a:r>
                        <a:rPr lang="ru-RU" sz="900" dirty="0" smtClean="0"/>
                        <a:t>Факт</a:t>
                      </a:r>
                      <a:endParaRPr lang="ru-RU" sz="900" b="1" dirty="0">
                        <a:latin typeface="Times New Roman" panose="02020603050405020304" pitchFamily="18" charset="0"/>
                        <a:cs typeface="Times New Roman" panose="02020603050405020304" pitchFamily="18" charset="0"/>
                      </a:endParaRPr>
                    </a:p>
                  </a:txBody>
                  <a:tcPr marL="9592" marR="9592" marT="0" marB="0"/>
                </a:tc>
              </a:tr>
              <a:tr h="221846">
                <a:tc>
                  <a:txBody>
                    <a:bodyPr/>
                    <a:lstStyle/>
                    <a:p>
                      <a:pPr>
                        <a:lnSpc>
                          <a:spcPct val="115000"/>
                        </a:lnSpc>
                        <a:spcAft>
                          <a:spcPts val="0"/>
                        </a:spcAft>
                      </a:pPr>
                      <a:r>
                        <a:rPr lang="ru-RU" sz="1000">
                          <a:effectLst/>
                          <a:latin typeface="Times New Roman"/>
                          <a:ea typeface="Times New Roman"/>
                          <a:cs typeface="Times New Roman"/>
                        </a:rPr>
                        <a:t>Количество проведенных экологических акций</a:t>
                      </a:r>
                      <a:endParaRPr lang="ru-RU" sz="120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Times New Roman"/>
                          <a:cs typeface="Times New Roman"/>
                        </a:rPr>
                        <a:t>Ед. </a:t>
                      </a:r>
                      <a:endParaRPr lang="ru-RU" sz="120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Times New Roman"/>
                          <a:cs typeface="Times New Roman"/>
                        </a:rPr>
                        <a:t>0</a:t>
                      </a:r>
                      <a:endParaRPr lang="ru-RU" sz="120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Times New Roman"/>
                          <a:cs typeface="Times New Roman"/>
                        </a:rPr>
                        <a:t>4</a:t>
                      </a:r>
                      <a:endParaRPr lang="ru-RU" sz="120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Times New Roman"/>
                          <a:cs typeface="Times New Roman"/>
                        </a:rPr>
                        <a:t>5</a:t>
                      </a:r>
                      <a:endParaRPr lang="ru-RU" sz="1200">
                        <a:effectLst/>
                        <a:latin typeface="Times New Roman"/>
                        <a:ea typeface="Times New Roman"/>
                        <a:cs typeface="Times New Roman"/>
                      </a:endParaRPr>
                    </a:p>
                  </a:txBody>
                  <a:tcPr marL="47625" marR="47625" marT="0" marB="0"/>
                </a:tc>
              </a:tr>
              <a:tr h="367930">
                <a:tc>
                  <a:txBody>
                    <a:bodyPr/>
                    <a:lstStyle/>
                    <a:p>
                      <a:pPr>
                        <a:lnSpc>
                          <a:spcPct val="115000"/>
                        </a:lnSpc>
                        <a:spcAft>
                          <a:spcPts val="0"/>
                        </a:spcAft>
                      </a:pPr>
                      <a:r>
                        <a:rPr lang="ru-RU" sz="1000">
                          <a:effectLst/>
                          <a:latin typeface="Times New Roman"/>
                          <a:ea typeface="Times New Roman"/>
                          <a:cs typeface="Times New Roman"/>
                        </a:rPr>
                        <a:t>Количество выданных предписаний и административных протоколов,  направленных на снижение негативного воздействия на окружающую среду по отношению к общему количеству</a:t>
                      </a:r>
                      <a:endParaRPr lang="ru-RU" sz="120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Times New Roman"/>
                          <a:cs typeface="Times New Roman"/>
                        </a:rPr>
                        <a:t>%</a:t>
                      </a:r>
                      <a:endParaRPr lang="ru-RU" sz="120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Times New Roman"/>
                          <a:cs typeface="Times New Roman"/>
                        </a:rPr>
                        <a:t>0</a:t>
                      </a:r>
                      <a:endParaRPr lang="ru-RU" sz="120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Times New Roman"/>
                          <a:cs typeface="Times New Roman"/>
                        </a:rPr>
                        <a:t>20</a:t>
                      </a:r>
                      <a:endParaRPr lang="ru-RU" sz="120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Times New Roman"/>
                          <a:cs typeface="Times New Roman"/>
                        </a:rPr>
                        <a:t>26,2</a:t>
                      </a:r>
                      <a:endParaRPr lang="ru-RU" sz="1200">
                        <a:effectLst/>
                        <a:latin typeface="Times New Roman"/>
                        <a:ea typeface="Times New Roman"/>
                        <a:cs typeface="Times New Roman"/>
                      </a:endParaRPr>
                    </a:p>
                  </a:txBody>
                  <a:tcPr marL="47625" marR="47625" marT="0" marB="0"/>
                </a:tc>
              </a:tr>
              <a:tr h="288032">
                <a:tc>
                  <a:txBody>
                    <a:bodyPr/>
                    <a:lstStyle/>
                    <a:p>
                      <a:pPr>
                        <a:lnSpc>
                          <a:spcPct val="115000"/>
                        </a:lnSpc>
                        <a:spcAft>
                          <a:spcPts val="0"/>
                        </a:spcAft>
                      </a:pPr>
                      <a:r>
                        <a:rPr lang="ru-RU" sz="1000">
                          <a:effectLst/>
                          <a:latin typeface="Times New Roman"/>
                          <a:ea typeface="Times New Roman"/>
                          <a:cs typeface="Times New Roman"/>
                        </a:rPr>
                        <a:t>Наличие объектов размещения (обезвреживания) отходов отвечающих современным требованиям  </a:t>
                      </a:r>
                      <a:endParaRPr lang="ru-RU" sz="120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Times New Roman"/>
                          <a:cs typeface="Times New Roman"/>
                        </a:rPr>
                        <a:t> </a:t>
                      </a:r>
                      <a:endParaRPr lang="ru-RU" sz="120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Times New Roman"/>
                          <a:cs typeface="Times New Roman"/>
                        </a:rPr>
                        <a:t>0</a:t>
                      </a:r>
                      <a:endParaRPr lang="ru-RU" sz="120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Times New Roman"/>
                          <a:cs typeface="Times New Roman"/>
                        </a:rPr>
                        <a:t>0</a:t>
                      </a:r>
                      <a:endParaRPr lang="ru-RU" sz="120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Times New Roman"/>
                          <a:cs typeface="Times New Roman"/>
                        </a:rPr>
                        <a:t>0</a:t>
                      </a:r>
                      <a:endParaRPr lang="ru-RU" sz="1200">
                        <a:effectLst/>
                        <a:latin typeface="Times New Roman"/>
                        <a:ea typeface="Times New Roman"/>
                        <a:cs typeface="Times New Roman"/>
                      </a:endParaRPr>
                    </a:p>
                  </a:txBody>
                  <a:tcPr marL="47625" marR="47625" marT="0" marB="0"/>
                </a:tc>
              </a:tr>
              <a:tr h="221846">
                <a:tc>
                  <a:txBody>
                    <a:bodyPr/>
                    <a:lstStyle/>
                    <a:p>
                      <a:pPr>
                        <a:lnSpc>
                          <a:spcPct val="115000"/>
                        </a:lnSpc>
                        <a:spcAft>
                          <a:spcPts val="0"/>
                        </a:spcAft>
                      </a:pPr>
                      <a:r>
                        <a:rPr lang="ru-RU" sz="1000">
                          <a:effectLst/>
                          <a:latin typeface="Times New Roman"/>
                          <a:ea typeface="Times New Roman"/>
                          <a:cs typeface="Times New Roman"/>
                        </a:rPr>
                        <a:t>Охват населения  экологической просветительской работой </a:t>
                      </a:r>
                      <a:endParaRPr lang="ru-RU" sz="120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Times New Roman"/>
                          <a:cs typeface="Times New Roman"/>
                        </a:rPr>
                        <a:t>Чел. </a:t>
                      </a:r>
                      <a:endParaRPr lang="ru-RU" sz="120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Times New Roman"/>
                          <a:cs typeface="Times New Roman"/>
                        </a:rPr>
                        <a:t>15522</a:t>
                      </a:r>
                      <a:endParaRPr lang="ru-RU" sz="120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Times New Roman"/>
                          <a:cs typeface="Times New Roman"/>
                        </a:rPr>
                        <a:t>600</a:t>
                      </a:r>
                      <a:endParaRPr lang="ru-RU" sz="120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Times New Roman"/>
                          <a:cs typeface="Times New Roman"/>
                        </a:rPr>
                        <a:t>11314</a:t>
                      </a:r>
                      <a:endParaRPr lang="ru-RU" sz="1200">
                        <a:effectLst/>
                        <a:latin typeface="Times New Roman"/>
                        <a:ea typeface="Times New Roman"/>
                        <a:cs typeface="Times New Roman"/>
                      </a:endParaRPr>
                    </a:p>
                  </a:txBody>
                  <a:tcPr marL="47625" marR="47625" marT="0" marB="0"/>
                </a:tc>
              </a:tr>
              <a:tr h="332769">
                <a:tc>
                  <a:txBody>
                    <a:bodyPr/>
                    <a:lstStyle/>
                    <a:p>
                      <a:pPr>
                        <a:lnSpc>
                          <a:spcPct val="115000"/>
                        </a:lnSpc>
                        <a:spcAft>
                          <a:spcPts val="0"/>
                        </a:spcAft>
                      </a:pPr>
                      <a:r>
                        <a:rPr lang="ru-RU" sz="1000" dirty="0">
                          <a:effectLst/>
                          <a:latin typeface="Times New Roman"/>
                          <a:ea typeface="Times New Roman"/>
                          <a:cs typeface="Times New Roman"/>
                        </a:rPr>
                        <a:t>Протяженность работ по восстановлению и экологической реабилитации водных объектов</a:t>
                      </a:r>
                      <a:endParaRPr lang="ru-RU" sz="1200" dirty="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Times New Roman"/>
                          <a:cs typeface="Times New Roman"/>
                        </a:rPr>
                        <a:t>Км</a:t>
                      </a:r>
                      <a:endParaRPr lang="ru-RU" sz="120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Times New Roman"/>
                          <a:cs typeface="Times New Roman"/>
                        </a:rPr>
                        <a:t>0</a:t>
                      </a:r>
                      <a:endParaRPr lang="ru-RU" sz="120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Times New Roman"/>
                          <a:cs typeface="Times New Roman"/>
                        </a:rPr>
                        <a:t>0</a:t>
                      </a:r>
                      <a:endParaRPr lang="ru-RU" sz="120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Times New Roman"/>
                          <a:cs typeface="Times New Roman"/>
                        </a:rPr>
                        <a:t>0</a:t>
                      </a:r>
                      <a:endParaRPr lang="ru-RU" sz="1200">
                        <a:effectLst/>
                        <a:latin typeface="Times New Roman"/>
                        <a:ea typeface="Times New Roman"/>
                        <a:cs typeface="Times New Roman"/>
                      </a:endParaRPr>
                    </a:p>
                  </a:txBody>
                  <a:tcPr marL="47625" marR="47625" marT="0" marB="0"/>
                </a:tc>
              </a:tr>
              <a:tr h="332769">
                <a:tc>
                  <a:txBody>
                    <a:bodyPr/>
                    <a:lstStyle/>
                    <a:p>
                      <a:pPr>
                        <a:lnSpc>
                          <a:spcPct val="115000"/>
                        </a:lnSpc>
                        <a:spcAft>
                          <a:spcPts val="0"/>
                        </a:spcAft>
                      </a:pPr>
                      <a:r>
                        <a:rPr lang="ru-RU" sz="1000">
                          <a:effectLst/>
                          <a:latin typeface="Times New Roman"/>
                          <a:ea typeface="Times New Roman"/>
                          <a:cs typeface="Times New Roman"/>
                        </a:rPr>
                        <a:t>Количество транспортных средств, использующих природный газ в качестве моторного топлива</a:t>
                      </a:r>
                      <a:endParaRPr lang="ru-RU" sz="120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Times New Roman"/>
                          <a:cs typeface="Times New Roman"/>
                        </a:rPr>
                        <a:t>Ед.</a:t>
                      </a:r>
                      <a:endParaRPr lang="ru-RU" sz="120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Times New Roman"/>
                          <a:cs typeface="Times New Roman"/>
                        </a:rPr>
                        <a:t> </a:t>
                      </a:r>
                      <a:endParaRPr lang="ru-RU" sz="120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Times New Roman"/>
                          <a:cs typeface="Times New Roman"/>
                        </a:rPr>
                        <a:t>10</a:t>
                      </a:r>
                      <a:endParaRPr lang="ru-RU" sz="120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dirty="0">
                          <a:effectLst/>
                          <a:latin typeface="Times New Roman"/>
                          <a:ea typeface="Times New Roman"/>
                          <a:cs typeface="Times New Roman"/>
                        </a:rPr>
                        <a:t>13</a:t>
                      </a:r>
                      <a:endParaRPr lang="ru-RU" sz="1200" dirty="0">
                        <a:effectLst/>
                        <a:latin typeface="Times New Roman"/>
                        <a:ea typeface="Times New Roman"/>
                        <a:cs typeface="Times New Roman"/>
                      </a:endParaRPr>
                    </a:p>
                  </a:txBody>
                  <a:tcPr marL="47625" marR="47625" marT="0" marB="0"/>
                </a:tc>
              </a:tr>
            </a:tbl>
          </a:graphicData>
        </a:graphic>
      </p:graphicFrame>
    </p:spTree>
    <p:extLst>
      <p:ext uri="{BB962C8B-B14F-4D97-AF65-F5344CB8AC3E}">
        <p14:creationId xmlns:p14="http://schemas.microsoft.com/office/powerpoint/2010/main" val="306830317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a:spLocks noGrp="1"/>
          </p:cNvSpPr>
          <p:nvPr>
            <p:ph type="sldNum" sz="quarter" idx="12"/>
          </p:nvPr>
        </p:nvSpPr>
        <p:spPr/>
        <p:txBody>
          <a:bodyPr/>
          <a:lstStyle/>
          <a:p>
            <a:fld id="{B19B0651-EE4F-4900-A07F-96A6BFA9D0F0}" type="slidenum">
              <a:rPr lang="ru-RU" smtClean="0"/>
              <a:t>67</a:t>
            </a:fld>
            <a:endParaRPr lang="ru-RU"/>
          </a:p>
        </p:txBody>
      </p:sp>
      <p:sp>
        <p:nvSpPr>
          <p:cNvPr id="4" name="TextBox 3"/>
          <p:cNvSpPr txBox="1"/>
          <p:nvPr/>
        </p:nvSpPr>
        <p:spPr>
          <a:xfrm>
            <a:off x="179513" y="116632"/>
            <a:ext cx="8496944" cy="646331"/>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a:solidFill>
                  <a:schemeClr val="tx1"/>
                </a:solidFill>
              </a:rPr>
              <a:t>Муниципальная программа </a:t>
            </a:r>
            <a:r>
              <a:rPr lang="ru-RU" dirty="0" smtClean="0">
                <a:solidFill>
                  <a:schemeClr val="tx1"/>
                </a:solidFill>
              </a:rPr>
              <a:t>«Безопасность дорожного движения в </a:t>
            </a:r>
            <a:r>
              <a:rPr lang="ru-RU" dirty="0">
                <a:solidFill>
                  <a:schemeClr val="tx1"/>
                </a:solidFill>
              </a:rPr>
              <a:t>муниципальном образовании </a:t>
            </a:r>
            <a:r>
              <a:rPr lang="ru-RU" dirty="0" smtClean="0">
                <a:solidFill>
                  <a:schemeClr val="tx1"/>
                </a:solidFill>
              </a:rPr>
              <a:t>"</a:t>
            </a:r>
            <a:r>
              <a:rPr lang="ru-RU" dirty="0">
                <a:solidFill>
                  <a:schemeClr val="tx1"/>
                </a:solidFill>
              </a:rPr>
              <a:t>Невельский городской округ</a:t>
            </a:r>
            <a:r>
              <a:rPr lang="ru-RU" dirty="0" smtClean="0">
                <a:solidFill>
                  <a:schemeClr val="tx1"/>
                </a:solidFill>
              </a:rPr>
              <a:t>"</a:t>
            </a:r>
          </a:p>
        </p:txBody>
      </p:sp>
      <p:sp>
        <p:nvSpPr>
          <p:cNvPr id="5" name="Горизонтальный свиток 4"/>
          <p:cNvSpPr/>
          <p:nvPr/>
        </p:nvSpPr>
        <p:spPr>
          <a:xfrm>
            <a:off x="323528" y="836712"/>
            <a:ext cx="7992888" cy="673232"/>
          </a:xfrm>
          <a:prstGeom prst="horizontalScroll">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400" dirty="0" smtClean="0">
                <a:latin typeface="Times New Roman" panose="02020603050405020304" pitchFamily="18" charset="0"/>
                <a:cs typeface="Times New Roman" panose="02020603050405020304" pitchFamily="18" charset="0"/>
              </a:rPr>
              <a:t>Цель: Сокращение смертности от дорожно-транспортных происшествий, сокращение количества дорожно-транспортных происшествий с пострадавшими.</a:t>
            </a:r>
            <a:endParaRPr lang="ru-RU" sz="1400" dirty="0">
              <a:latin typeface="Times New Roman" panose="02020603050405020304" pitchFamily="18" charset="0"/>
              <a:cs typeface="Times New Roman" panose="02020603050405020304" pitchFamily="18" charset="0"/>
            </a:endParaRPr>
          </a:p>
        </p:txBody>
      </p:sp>
      <p:graphicFrame>
        <p:nvGraphicFramePr>
          <p:cNvPr id="6" name="Таблица 5"/>
          <p:cNvGraphicFramePr>
            <a:graphicFrameLocks noGrp="1"/>
          </p:cNvGraphicFramePr>
          <p:nvPr>
            <p:extLst>
              <p:ext uri="{D42A27DB-BD31-4B8C-83A1-F6EECF244321}">
                <p14:modId xmlns:p14="http://schemas.microsoft.com/office/powerpoint/2010/main" val="1901559673"/>
              </p:ext>
            </p:extLst>
          </p:nvPr>
        </p:nvGraphicFramePr>
        <p:xfrm>
          <a:off x="323528" y="5157192"/>
          <a:ext cx="8568952" cy="1161703"/>
        </p:xfrm>
        <a:graphic>
          <a:graphicData uri="http://schemas.openxmlformats.org/drawingml/2006/table">
            <a:tbl>
              <a:tblPr>
                <a:tableStyleId>{5DA37D80-6434-44D0-A028-1B22A696006F}</a:tableStyleId>
              </a:tblPr>
              <a:tblGrid>
                <a:gridCol w="4760528"/>
                <a:gridCol w="793421"/>
                <a:gridCol w="1031448"/>
                <a:gridCol w="952106"/>
                <a:gridCol w="1031449"/>
              </a:tblGrid>
              <a:tr h="221846">
                <a:tc>
                  <a:txBody>
                    <a:bodyPr/>
                    <a:lstStyle/>
                    <a:p>
                      <a:pPr algn="ctr">
                        <a:lnSpc>
                          <a:spcPct val="115000"/>
                        </a:lnSpc>
                        <a:spcAft>
                          <a:spcPts val="0"/>
                        </a:spcAft>
                        <a:tabLst>
                          <a:tab pos="647700" algn="l"/>
                        </a:tabLst>
                      </a:pPr>
                      <a:r>
                        <a:rPr lang="ru-RU" sz="900" dirty="0" smtClean="0">
                          <a:effectLst/>
                        </a:rPr>
                        <a:t>Показатель</a:t>
                      </a:r>
                      <a:endParaRPr lang="ru-RU" sz="9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9592" marR="9592" marT="0" marB="0"/>
                </a:tc>
                <a:tc>
                  <a:txBody>
                    <a:bodyPr/>
                    <a:lstStyle/>
                    <a:p>
                      <a:pPr algn="ctr"/>
                      <a:r>
                        <a:rPr lang="ru-RU" sz="900" dirty="0" smtClean="0"/>
                        <a:t>Ед. изм.</a:t>
                      </a:r>
                      <a:endParaRPr lang="ru-RU" sz="9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900" dirty="0" smtClean="0"/>
                        <a:t>2018 </a:t>
                      </a:r>
                    </a:p>
                    <a:p>
                      <a:pPr algn="ctr"/>
                      <a:r>
                        <a:rPr lang="ru-RU" sz="900" dirty="0" smtClean="0"/>
                        <a:t>факт</a:t>
                      </a:r>
                      <a:endParaRPr lang="ru-RU" sz="9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900" dirty="0" smtClean="0"/>
                        <a:t>2019</a:t>
                      </a:r>
                    </a:p>
                    <a:p>
                      <a:pPr algn="ctr"/>
                      <a:r>
                        <a:rPr lang="ru-RU" sz="900" dirty="0" smtClean="0"/>
                        <a:t>План</a:t>
                      </a:r>
                      <a:endParaRPr lang="ru-RU" sz="9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900" dirty="0" smtClean="0"/>
                        <a:t>2019</a:t>
                      </a:r>
                    </a:p>
                    <a:p>
                      <a:pPr algn="ctr"/>
                      <a:r>
                        <a:rPr lang="ru-RU" sz="900" dirty="0" smtClean="0"/>
                        <a:t>Факт</a:t>
                      </a:r>
                      <a:endParaRPr lang="ru-RU" sz="900" b="1" dirty="0">
                        <a:latin typeface="Times New Roman" panose="02020603050405020304" pitchFamily="18" charset="0"/>
                        <a:cs typeface="Times New Roman" panose="02020603050405020304" pitchFamily="18" charset="0"/>
                      </a:endParaRPr>
                    </a:p>
                  </a:txBody>
                  <a:tcPr marL="9592" marR="9592" marT="0" marB="0"/>
                </a:tc>
              </a:tr>
              <a:tr h="221846">
                <a:tc>
                  <a:txBody>
                    <a:bodyPr/>
                    <a:lstStyle/>
                    <a:p>
                      <a:pPr>
                        <a:lnSpc>
                          <a:spcPct val="115000"/>
                        </a:lnSpc>
                        <a:spcAft>
                          <a:spcPts val="0"/>
                        </a:spcAft>
                      </a:pPr>
                      <a:r>
                        <a:rPr lang="ru-RU" sz="1000" dirty="0" smtClean="0">
                          <a:effectLst/>
                          <a:latin typeface="Times New Roman"/>
                          <a:ea typeface="Times New Roman"/>
                          <a:cs typeface="Times New Roman"/>
                        </a:rPr>
                        <a:t>Число </a:t>
                      </a:r>
                      <a:r>
                        <a:rPr lang="ru-RU" sz="1000" dirty="0">
                          <a:effectLst/>
                          <a:latin typeface="Times New Roman"/>
                          <a:ea typeface="Times New Roman"/>
                          <a:cs typeface="Times New Roman"/>
                        </a:rPr>
                        <a:t>лиц, погибших в дорожно-транспортных </a:t>
                      </a:r>
                      <a:r>
                        <a:rPr lang="ru-RU" sz="1000" dirty="0" smtClean="0">
                          <a:effectLst/>
                          <a:latin typeface="Times New Roman"/>
                          <a:ea typeface="Times New Roman"/>
                          <a:cs typeface="Times New Roman"/>
                        </a:rPr>
                        <a:t>происшествиях</a:t>
                      </a:r>
                      <a:r>
                        <a:rPr lang="ru-RU" sz="1000" dirty="0">
                          <a:effectLst/>
                          <a:latin typeface="Times New Roman"/>
                          <a:ea typeface="Times New Roman"/>
                          <a:cs typeface="Times New Roman"/>
                        </a:rPr>
                        <a:t> </a:t>
                      </a:r>
                      <a:endParaRPr lang="ru-RU" sz="1200" dirty="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dirty="0">
                          <a:effectLst/>
                          <a:latin typeface="Times New Roman"/>
                          <a:ea typeface="Times New Roman"/>
                          <a:cs typeface="Times New Roman"/>
                        </a:rPr>
                        <a:t> </a:t>
                      </a:r>
                      <a:endParaRPr lang="ru-RU" sz="1200" dirty="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Times New Roman"/>
                          <a:cs typeface="Times New Roman"/>
                        </a:rPr>
                        <a:t>0</a:t>
                      </a:r>
                      <a:endParaRPr lang="ru-RU" sz="120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Times New Roman"/>
                          <a:cs typeface="Times New Roman"/>
                        </a:rPr>
                        <a:t>0</a:t>
                      </a:r>
                      <a:endParaRPr lang="ru-RU" sz="120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Times New Roman"/>
                          <a:cs typeface="Times New Roman"/>
                        </a:rPr>
                        <a:t>1</a:t>
                      </a:r>
                      <a:endParaRPr lang="ru-RU" sz="1200">
                        <a:effectLst/>
                        <a:latin typeface="Times New Roman"/>
                        <a:ea typeface="Times New Roman"/>
                        <a:cs typeface="Times New Roman"/>
                      </a:endParaRPr>
                    </a:p>
                  </a:txBody>
                  <a:tcPr marL="47625" marR="47625" marT="0" marB="0"/>
                </a:tc>
              </a:tr>
              <a:tr h="221846">
                <a:tc>
                  <a:txBody>
                    <a:bodyPr/>
                    <a:lstStyle/>
                    <a:p>
                      <a:pPr>
                        <a:lnSpc>
                          <a:spcPct val="115000"/>
                        </a:lnSpc>
                        <a:spcAft>
                          <a:spcPts val="0"/>
                        </a:spcAft>
                      </a:pPr>
                      <a:r>
                        <a:rPr lang="ru-RU" sz="1000" dirty="0" smtClean="0">
                          <a:effectLst/>
                          <a:latin typeface="Times New Roman"/>
                          <a:ea typeface="Times New Roman"/>
                          <a:cs typeface="Times New Roman"/>
                        </a:rPr>
                        <a:t>Число </a:t>
                      </a:r>
                      <a:r>
                        <a:rPr lang="ru-RU" sz="1000" dirty="0">
                          <a:effectLst/>
                          <a:latin typeface="Times New Roman"/>
                          <a:ea typeface="Times New Roman"/>
                          <a:cs typeface="Times New Roman"/>
                        </a:rPr>
                        <a:t>детей, погибших в дорожно-транспортных </a:t>
                      </a:r>
                      <a:r>
                        <a:rPr lang="ru-RU" sz="1000" dirty="0" smtClean="0">
                          <a:effectLst/>
                          <a:latin typeface="Times New Roman"/>
                          <a:ea typeface="Times New Roman"/>
                          <a:cs typeface="Times New Roman"/>
                        </a:rPr>
                        <a:t>происшествиях</a:t>
                      </a:r>
                      <a:r>
                        <a:rPr lang="ru-RU" sz="1000" dirty="0">
                          <a:effectLst/>
                          <a:latin typeface="Times New Roman"/>
                          <a:ea typeface="Times New Roman"/>
                          <a:cs typeface="Times New Roman"/>
                        </a:rPr>
                        <a:t> </a:t>
                      </a:r>
                      <a:endParaRPr lang="ru-RU" sz="1200" dirty="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Times New Roman"/>
                          <a:cs typeface="Times New Roman"/>
                        </a:rPr>
                        <a:t> </a:t>
                      </a:r>
                      <a:endParaRPr lang="ru-RU" sz="120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Times New Roman"/>
                          <a:cs typeface="Times New Roman"/>
                        </a:rPr>
                        <a:t>0</a:t>
                      </a:r>
                      <a:endParaRPr lang="ru-RU" sz="120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Times New Roman"/>
                          <a:cs typeface="Times New Roman"/>
                        </a:rPr>
                        <a:t>0</a:t>
                      </a:r>
                      <a:endParaRPr lang="ru-RU" sz="120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dirty="0">
                          <a:effectLst/>
                          <a:latin typeface="Times New Roman"/>
                          <a:ea typeface="Times New Roman"/>
                          <a:cs typeface="Times New Roman"/>
                        </a:rPr>
                        <a:t>1</a:t>
                      </a:r>
                      <a:endParaRPr lang="ru-RU" sz="1200" dirty="0">
                        <a:effectLst/>
                        <a:latin typeface="Times New Roman"/>
                        <a:ea typeface="Times New Roman"/>
                        <a:cs typeface="Times New Roman"/>
                      </a:endParaRPr>
                    </a:p>
                  </a:txBody>
                  <a:tcPr marL="47625" marR="47625" marT="0" marB="0"/>
                </a:tc>
              </a:tr>
              <a:tr h="443691">
                <a:tc>
                  <a:txBody>
                    <a:bodyPr/>
                    <a:lstStyle/>
                    <a:p>
                      <a:pPr>
                        <a:lnSpc>
                          <a:spcPct val="115000"/>
                        </a:lnSpc>
                        <a:spcAft>
                          <a:spcPts val="0"/>
                        </a:spcAft>
                      </a:pPr>
                      <a:r>
                        <a:rPr lang="ru-RU" sz="1000" dirty="0" smtClean="0">
                          <a:effectLst/>
                          <a:latin typeface="Times New Roman"/>
                          <a:ea typeface="Times New Roman"/>
                          <a:cs typeface="Times New Roman"/>
                        </a:rPr>
                        <a:t>Охват </a:t>
                      </a:r>
                      <a:r>
                        <a:rPr lang="ru-RU" sz="1000" dirty="0">
                          <a:effectLst/>
                          <a:latin typeface="Times New Roman"/>
                          <a:ea typeface="Times New Roman"/>
                          <a:cs typeface="Times New Roman"/>
                        </a:rPr>
                        <a:t>детей, принявших участие в акциях, конкурсах, тематических беседах по безопасности дорожного движения.   </a:t>
                      </a:r>
                      <a:endParaRPr lang="ru-RU" sz="1200" dirty="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Times New Roman"/>
                          <a:cs typeface="Times New Roman"/>
                        </a:rPr>
                        <a:t> </a:t>
                      </a:r>
                      <a:endParaRPr lang="ru-RU" sz="120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Times New Roman"/>
                          <a:cs typeface="Times New Roman"/>
                        </a:rPr>
                        <a:t>2275</a:t>
                      </a:r>
                      <a:endParaRPr lang="ru-RU" sz="120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a:effectLst/>
                          <a:latin typeface="Times New Roman"/>
                          <a:ea typeface="Times New Roman"/>
                          <a:cs typeface="Times New Roman"/>
                        </a:rPr>
                        <a:t>2300</a:t>
                      </a:r>
                      <a:endParaRPr lang="ru-RU" sz="1200">
                        <a:effectLst/>
                        <a:latin typeface="Times New Roman"/>
                        <a:ea typeface="Times New Roman"/>
                        <a:cs typeface="Times New Roman"/>
                      </a:endParaRPr>
                    </a:p>
                  </a:txBody>
                  <a:tcPr marL="47625" marR="47625" marT="0" marB="0"/>
                </a:tc>
                <a:tc>
                  <a:txBody>
                    <a:bodyPr/>
                    <a:lstStyle/>
                    <a:p>
                      <a:pPr>
                        <a:lnSpc>
                          <a:spcPct val="115000"/>
                        </a:lnSpc>
                        <a:spcAft>
                          <a:spcPts val="0"/>
                        </a:spcAft>
                      </a:pPr>
                      <a:r>
                        <a:rPr lang="ru-RU" sz="1000" dirty="0">
                          <a:effectLst/>
                          <a:latin typeface="Times New Roman"/>
                          <a:ea typeface="Times New Roman"/>
                          <a:cs typeface="Times New Roman"/>
                        </a:rPr>
                        <a:t>2889</a:t>
                      </a:r>
                      <a:endParaRPr lang="ru-RU" sz="1200" dirty="0">
                        <a:effectLst/>
                        <a:latin typeface="Times New Roman"/>
                        <a:ea typeface="Times New Roman"/>
                        <a:cs typeface="Times New Roman"/>
                      </a:endParaRPr>
                    </a:p>
                  </a:txBody>
                  <a:tcPr marL="47625" marR="47625" marT="0" marB="0"/>
                </a:tc>
              </a:tr>
            </a:tbl>
          </a:graphicData>
        </a:graphic>
      </p:graphicFrame>
      <p:graphicFrame>
        <p:nvGraphicFramePr>
          <p:cNvPr id="7" name="Диаграмма 6"/>
          <p:cNvGraphicFramePr/>
          <p:nvPr>
            <p:extLst>
              <p:ext uri="{D42A27DB-BD31-4B8C-83A1-F6EECF244321}">
                <p14:modId xmlns:p14="http://schemas.microsoft.com/office/powerpoint/2010/main" val="3785469978"/>
              </p:ext>
            </p:extLst>
          </p:nvPr>
        </p:nvGraphicFramePr>
        <p:xfrm>
          <a:off x="467544" y="1700808"/>
          <a:ext cx="4248472" cy="2808312"/>
        </p:xfrm>
        <a:graphic>
          <a:graphicData uri="http://schemas.openxmlformats.org/drawingml/2006/chart">
            <c:chart xmlns:c="http://schemas.openxmlformats.org/drawingml/2006/chart" xmlns:r="http://schemas.openxmlformats.org/officeDocument/2006/relationships" r:id="rId2"/>
          </a:graphicData>
        </a:graphic>
      </p:graphicFrame>
      <p:sp>
        <p:nvSpPr>
          <p:cNvPr id="8" name="Прямоугольник 7"/>
          <p:cNvSpPr/>
          <p:nvPr/>
        </p:nvSpPr>
        <p:spPr>
          <a:xfrm>
            <a:off x="5076056" y="1556792"/>
            <a:ext cx="3672408" cy="3416320"/>
          </a:xfrm>
          <a:prstGeom prst="rect">
            <a:avLst/>
          </a:prstGeom>
        </p:spPr>
        <p:txBody>
          <a:bodyPr wrap="square">
            <a:spAutoFit/>
          </a:bodyPr>
          <a:lstStyle/>
          <a:p>
            <a:r>
              <a:rPr lang="ru-RU" sz="1200" dirty="0"/>
              <a:t>В 2019 году </a:t>
            </a:r>
            <a:r>
              <a:rPr lang="ru-RU" sz="1200" dirty="0" smtClean="0"/>
              <a:t>выполнены </a:t>
            </a:r>
            <a:r>
              <a:rPr lang="ru-RU" sz="1200" dirty="0"/>
              <a:t>следующие мероприятия:</a:t>
            </a:r>
          </a:p>
          <a:p>
            <a:pPr lvl="0"/>
            <a:r>
              <a:rPr lang="ru-RU" sz="1200" dirty="0"/>
              <a:t>обеспечения безопасного участия детей в дорожном движении:</a:t>
            </a:r>
          </a:p>
          <a:p>
            <a:r>
              <a:rPr lang="ru-RU" sz="1200" dirty="0"/>
              <a:t>    - приобретение технических средств, для обучения обучающихся общеобразовательных учреждений Правилам дорожного движения в целях подготовки их к районному и областному конкурсам « Безопасное колесо» (</a:t>
            </a:r>
            <a:r>
              <a:rPr lang="ru-RU" sz="1200" dirty="0" err="1"/>
              <a:t>автогородок</a:t>
            </a:r>
            <a:r>
              <a:rPr lang="ru-RU" sz="1200" dirty="0"/>
              <a:t>, велосипеды) июль – август 2019 года.</a:t>
            </a:r>
          </a:p>
          <a:p>
            <a:r>
              <a:rPr lang="ru-RU" sz="1200" dirty="0"/>
              <a:t>2.  проведение районной акции «Внимание - дети!» (тематические беседы, акции, конкурсные программы).</a:t>
            </a:r>
          </a:p>
          <a:p>
            <a:r>
              <a:rPr lang="ru-RU" sz="1200" dirty="0"/>
              <a:t>3.  организационно-планировочные меры, направленные на совершенствование организации движения транспортных средств и пешеходов</a:t>
            </a:r>
          </a:p>
          <a:p>
            <a:r>
              <a:rPr lang="ru-RU" sz="1200" dirty="0"/>
              <a:t>     - приобретение искусственных дорожных неровностей.</a:t>
            </a:r>
          </a:p>
        </p:txBody>
      </p:sp>
    </p:spTree>
    <p:extLst>
      <p:ext uri="{BB962C8B-B14F-4D97-AF65-F5344CB8AC3E}">
        <p14:creationId xmlns:p14="http://schemas.microsoft.com/office/powerpoint/2010/main" val="294855528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a:spLocks noGrp="1"/>
          </p:cNvSpPr>
          <p:nvPr>
            <p:ph type="sldNum" sz="quarter" idx="12"/>
          </p:nvPr>
        </p:nvSpPr>
        <p:spPr/>
        <p:txBody>
          <a:bodyPr/>
          <a:lstStyle/>
          <a:p>
            <a:fld id="{B19B0651-EE4F-4900-A07F-96A6BFA9D0F0}" type="slidenum">
              <a:rPr lang="ru-RU" smtClean="0"/>
              <a:t>68</a:t>
            </a:fld>
            <a:endParaRPr lang="ru-RU"/>
          </a:p>
        </p:txBody>
      </p:sp>
      <p:sp>
        <p:nvSpPr>
          <p:cNvPr id="4" name="TextBox 3"/>
          <p:cNvSpPr txBox="1"/>
          <p:nvPr/>
        </p:nvSpPr>
        <p:spPr>
          <a:xfrm>
            <a:off x="323528" y="68431"/>
            <a:ext cx="8496944" cy="1200329"/>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a:solidFill>
                  <a:schemeClr val="tx1"/>
                </a:solidFill>
              </a:rPr>
              <a:t>Муниципальная программа </a:t>
            </a:r>
            <a:r>
              <a:rPr lang="ru-RU" dirty="0" smtClean="0">
                <a:solidFill>
                  <a:schemeClr val="tx1"/>
                </a:solidFill>
              </a:rPr>
              <a:t>«Защита населения и территории Невельского городского округа от чрезвычайных ситуаций природного и техногенного характера, обеспечение пожарной безопасности и безопасности людей на водных объектах»</a:t>
            </a:r>
          </a:p>
        </p:txBody>
      </p:sp>
      <p:sp>
        <p:nvSpPr>
          <p:cNvPr id="5" name="Горизонтальный свиток 4"/>
          <p:cNvSpPr/>
          <p:nvPr/>
        </p:nvSpPr>
        <p:spPr>
          <a:xfrm>
            <a:off x="323527" y="1340768"/>
            <a:ext cx="8496945" cy="673232"/>
          </a:xfrm>
          <a:prstGeom prst="horizontalScroll">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400" dirty="0" smtClean="0">
                <a:latin typeface="Times New Roman" panose="02020603050405020304" pitchFamily="18" charset="0"/>
                <a:cs typeface="Times New Roman" panose="02020603050405020304" pitchFamily="18" charset="0"/>
              </a:rPr>
              <a:t>Цель: Обеспечение пожарной безопасности и сокращение людских и материальных потерь, обеспечение безопасности на водных объектах, защита населения и территории от ЧС.</a:t>
            </a:r>
            <a:endParaRPr lang="ru-RU" sz="1400" dirty="0">
              <a:latin typeface="Times New Roman" panose="02020603050405020304" pitchFamily="18" charset="0"/>
              <a:cs typeface="Times New Roman" panose="02020603050405020304" pitchFamily="18" charset="0"/>
            </a:endParaRPr>
          </a:p>
        </p:txBody>
      </p:sp>
      <p:graphicFrame>
        <p:nvGraphicFramePr>
          <p:cNvPr id="6" name="Диаграмма 5"/>
          <p:cNvGraphicFramePr/>
          <p:nvPr>
            <p:extLst>
              <p:ext uri="{D42A27DB-BD31-4B8C-83A1-F6EECF244321}">
                <p14:modId xmlns:p14="http://schemas.microsoft.com/office/powerpoint/2010/main" val="2175975788"/>
              </p:ext>
            </p:extLst>
          </p:nvPr>
        </p:nvGraphicFramePr>
        <p:xfrm>
          <a:off x="683568" y="2014001"/>
          <a:ext cx="3634680" cy="213508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Диаграмма 6"/>
          <p:cNvGraphicFramePr/>
          <p:nvPr>
            <p:extLst>
              <p:ext uri="{D42A27DB-BD31-4B8C-83A1-F6EECF244321}">
                <p14:modId xmlns:p14="http://schemas.microsoft.com/office/powerpoint/2010/main" val="2622041780"/>
              </p:ext>
            </p:extLst>
          </p:nvPr>
        </p:nvGraphicFramePr>
        <p:xfrm>
          <a:off x="4499992" y="2014000"/>
          <a:ext cx="4320480" cy="224417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Таблица 7"/>
          <p:cNvGraphicFramePr>
            <a:graphicFrameLocks noGrp="1"/>
          </p:cNvGraphicFramePr>
          <p:nvPr>
            <p:extLst>
              <p:ext uri="{D42A27DB-BD31-4B8C-83A1-F6EECF244321}">
                <p14:modId xmlns:p14="http://schemas.microsoft.com/office/powerpoint/2010/main" val="3591180294"/>
              </p:ext>
            </p:extLst>
          </p:nvPr>
        </p:nvGraphicFramePr>
        <p:xfrm>
          <a:off x="215516" y="4240128"/>
          <a:ext cx="8712968" cy="2459141"/>
        </p:xfrm>
        <a:graphic>
          <a:graphicData uri="http://schemas.openxmlformats.org/drawingml/2006/table">
            <a:tbl>
              <a:tblPr>
                <a:tableStyleId>{5DA37D80-6434-44D0-A028-1B22A696006F}</a:tableStyleId>
              </a:tblPr>
              <a:tblGrid>
                <a:gridCol w="5912372"/>
                <a:gridCol w="700149"/>
                <a:gridCol w="622355"/>
                <a:gridCol w="700149"/>
                <a:gridCol w="777943"/>
              </a:tblGrid>
              <a:tr h="327754">
                <a:tc>
                  <a:txBody>
                    <a:bodyPr/>
                    <a:lstStyle/>
                    <a:p>
                      <a:pPr algn="ctr">
                        <a:lnSpc>
                          <a:spcPct val="115000"/>
                        </a:lnSpc>
                        <a:spcAft>
                          <a:spcPts val="0"/>
                        </a:spcAft>
                        <a:tabLst>
                          <a:tab pos="647700" algn="l"/>
                        </a:tabLst>
                      </a:pPr>
                      <a:r>
                        <a:rPr lang="ru-RU" sz="900" dirty="0" smtClean="0">
                          <a:effectLst/>
                          <a:latin typeface="Times New Roman" panose="02020603050405020304" pitchFamily="18" charset="0"/>
                          <a:cs typeface="Times New Roman" panose="02020603050405020304" pitchFamily="18" charset="0"/>
                        </a:rPr>
                        <a:t>Показатель</a:t>
                      </a:r>
                      <a:endParaRPr lang="ru-RU" sz="9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9592" marR="9592" marT="0" marB="0"/>
                </a:tc>
                <a:tc>
                  <a:txBody>
                    <a:bodyPr/>
                    <a:lstStyle/>
                    <a:p>
                      <a:pPr algn="ctr"/>
                      <a:r>
                        <a:rPr lang="ru-RU" sz="900" dirty="0" smtClean="0">
                          <a:latin typeface="Times New Roman" panose="02020603050405020304" pitchFamily="18" charset="0"/>
                          <a:cs typeface="Times New Roman" panose="02020603050405020304" pitchFamily="18" charset="0"/>
                        </a:rPr>
                        <a:t>Ед. изм.</a:t>
                      </a:r>
                      <a:endParaRPr lang="ru-RU" sz="9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900" dirty="0" smtClean="0">
                          <a:latin typeface="Times New Roman" panose="02020603050405020304" pitchFamily="18" charset="0"/>
                          <a:cs typeface="Times New Roman" panose="02020603050405020304" pitchFamily="18" charset="0"/>
                        </a:rPr>
                        <a:t>2017 </a:t>
                      </a:r>
                    </a:p>
                    <a:p>
                      <a:pPr algn="ctr"/>
                      <a:r>
                        <a:rPr lang="ru-RU" sz="900" dirty="0" smtClean="0">
                          <a:latin typeface="Times New Roman" panose="02020603050405020304" pitchFamily="18" charset="0"/>
                          <a:cs typeface="Times New Roman" panose="02020603050405020304" pitchFamily="18" charset="0"/>
                        </a:rPr>
                        <a:t>факт</a:t>
                      </a:r>
                      <a:endParaRPr lang="ru-RU" sz="9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900" dirty="0" smtClean="0">
                          <a:latin typeface="Times New Roman" panose="02020603050405020304" pitchFamily="18" charset="0"/>
                          <a:cs typeface="Times New Roman" panose="02020603050405020304" pitchFamily="18" charset="0"/>
                        </a:rPr>
                        <a:t>2018</a:t>
                      </a:r>
                    </a:p>
                    <a:p>
                      <a:pPr algn="ctr"/>
                      <a:r>
                        <a:rPr lang="ru-RU" sz="900" dirty="0" smtClean="0">
                          <a:latin typeface="Times New Roman" panose="02020603050405020304" pitchFamily="18" charset="0"/>
                          <a:cs typeface="Times New Roman" panose="02020603050405020304" pitchFamily="18" charset="0"/>
                        </a:rPr>
                        <a:t>План</a:t>
                      </a:r>
                      <a:endParaRPr lang="ru-RU" sz="9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900" dirty="0" smtClean="0">
                          <a:latin typeface="Times New Roman" panose="02020603050405020304" pitchFamily="18" charset="0"/>
                          <a:cs typeface="Times New Roman" panose="02020603050405020304" pitchFamily="18" charset="0"/>
                        </a:rPr>
                        <a:t>2018</a:t>
                      </a:r>
                    </a:p>
                    <a:p>
                      <a:pPr algn="ctr"/>
                      <a:r>
                        <a:rPr lang="ru-RU" sz="900" dirty="0" smtClean="0">
                          <a:latin typeface="Times New Roman" panose="02020603050405020304" pitchFamily="18" charset="0"/>
                          <a:cs typeface="Times New Roman" panose="02020603050405020304" pitchFamily="18" charset="0"/>
                        </a:rPr>
                        <a:t>Факт</a:t>
                      </a:r>
                      <a:endParaRPr lang="ru-RU" sz="900" b="1" dirty="0">
                        <a:latin typeface="Times New Roman" panose="02020603050405020304" pitchFamily="18" charset="0"/>
                        <a:cs typeface="Times New Roman" panose="02020603050405020304" pitchFamily="18" charset="0"/>
                      </a:endParaRPr>
                    </a:p>
                  </a:txBody>
                  <a:tcPr marL="9592" marR="9592" marT="0" marB="0"/>
                </a:tc>
              </a:tr>
              <a:tr h="331522">
                <a:tc>
                  <a:txBody>
                    <a:bodyPr/>
                    <a:lstStyle/>
                    <a:p>
                      <a:pPr>
                        <a:lnSpc>
                          <a:spcPct val="115000"/>
                        </a:lnSpc>
                        <a:spcAft>
                          <a:spcPts val="0"/>
                        </a:spcAft>
                      </a:pPr>
                      <a:r>
                        <a:rPr lang="ru-RU" sz="1000">
                          <a:effectLst/>
                          <a:latin typeface="Times New Roman"/>
                          <a:ea typeface="Calibri"/>
                          <a:cs typeface="Times New Roman"/>
                        </a:rPr>
                        <a:t>Количество информационных материалов по вопросам пропаганды первичных мер пожарной безопасности, размещенных в средствах массовой информации, к уровню прошлого года</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1000"/>
                        </a:spcAft>
                      </a:pPr>
                      <a:r>
                        <a:rPr lang="ru-RU" sz="1000">
                          <a:effectLst/>
                          <a:latin typeface="Times New Roman"/>
                          <a:ea typeface="Calibri"/>
                          <a:cs typeface="Times New Roman"/>
                        </a:rPr>
                        <a:t>шт.</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7</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8</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dirty="0" smtClean="0">
                          <a:effectLst/>
                          <a:latin typeface="Times New Roman"/>
                          <a:ea typeface="Calibri"/>
                          <a:cs typeface="Times New Roman"/>
                        </a:rPr>
                        <a:t>31</a:t>
                      </a:r>
                      <a:r>
                        <a:rPr lang="ru-RU" sz="1000" dirty="0">
                          <a:effectLst/>
                          <a:latin typeface="Times New Roman"/>
                          <a:ea typeface="Calibri"/>
                          <a:cs typeface="Times New Roman"/>
                        </a:rPr>
                        <a:t> </a:t>
                      </a:r>
                      <a:endParaRPr lang="ru-RU" sz="1200" dirty="0">
                        <a:effectLst/>
                        <a:latin typeface="Times New Roman"/>
                        <a:ea typeface="Times New Roman"/>
                        <a:cs typeface="Times New Roman"/>
                      </a:endParaRPr>
                    </a:p>
                  </a:txBody>
                  <a:tcPr marL="47625" marR="47625" marT="0" marB="0"/>
                </a:tc>
              </a:tr>
              <a:tr h="187506">
                <a:tc>
                  <a:txBody>
                    <a:bodyPr/>
                    <a:lstStyle/>
                    <a:p>
                      <a:pPr>
                        <a:lnSpc>
                          <a:spcPct val="115000"/>
                        </a:lnSpc>
                        <a:spcAft>
                          <a:spcPts val="0"/>
                        </a:spcAft>
                      </a:pPr>
                      <a:r>
                        <a:rPr lang="ru-RU" sz="1000">
                          <a:effectLst/>
                          <a:latin typeface="Times New Roman"/>
                          <a:ea typeface="Calibri"/>
                          <a:cs typeface="Times New Roman"/>
                        </a:rPr>
                        <a:t>Число погибших в результате пожаров от общей численности населения</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1000"/>
                        </a:spcAft>
                      </a:pPr>
                      <a:r>
                        <a:rPr lang="ru-RU" sz="1000">
                          <a:effectLst/>
                          <a:latin typeface="Times New Roman"/>
                          <a:ea typeface="Calibri"/>
                          <a:cs typeface="Times New Roman"/>
                        </a:rPr>
                        <a:t>проценты</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0,026</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0,025</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dirty="0">
                          <a:effectLst/>
                          <a:latin typeface="Times New Roman"/>
                          <a:ea typeface="Calibri"/>
                          <a:cs typeface="Times New Roman"/>
                        </a:rPr>
                        <a:t>0</a:t>
                      </a:r>
                      <a:endParaRPr lang="ru-RU" sz="1200" dirty="0">
                        <a:effectLst/>
                        <a:latin typeface="Times New Roman"/>
                        <a:ea typeface="Times New Roman"/>
                        <a:cs typeface="Times New Roman"/>
                      </a:endParaRPr>
                    </a:p>
                  </a:txBody>
                  <a:tcPr marL="47625" marR="47625" marT="0" marB="0"/>
                </a:tc>
              </a:tr>
              <a:tr h="360040">
                <a:tc>
                  <a:txBody>
                    <a:bodyPr/>
                    <a:lstStyle/>
                    <a:p>
                      <a:pPr>
                        <a:lnSpc>
                          <a:spcPct val="115000"/>
                        </a:lnSpc>
                        <a:spcAft>
                          <a:spcPts val="0"/>
                        </a:spcAft>
                      </a:pPr>
                      <a:r>
                        <a:rPr lang="ru-RU" sz="1000">
                          <a:effectLst/>
                          <a:latin typeface="Times New Roman"/>
                          <a:ea typeface="Calibri"/>
                          <a:cs typeface="Times New Roman"/>
                        </a:rPr>
                        <a:t>Количество информационных материалов по вопросам пропаганды безопасности на водных объектах, размещенных в средствах массовой информации к уровню прошлого года</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шт.</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2</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3</a:t>
                      </a:r>
                      <a:endParaRPr lang="ru-RU" sz="1200">
                        <a:effectLst/>
                        <a:latin typeface="Times New Roman"/>
                        <a:ea typeface="Times New Roman"/>
                        <a:cs typeface="Times New Roman"/>
                      </a:endParaRPr>
                    </a:p>
                  </a:txBody>
                  <a:tcPr marL="47625" marR="47625" marT="0" marB="0"/>
                </a:tc>
                <a:tc>
                  <a:txBody>
                    <a:bodyPr/>
                    <a:lstStyle/>
                    <a:p>
                      <a:pPr indent="30480" algn="ctr">
                        <a:lnSpc>
                          <a:spcPct val="115000"/>
                        </a:lnSpc>
                        <a:spcAft>
                          <a:spcPts val="0"/>
                        </a:spcAft>
                      </a:pPr>
                      <a:r>
                        <a:rPr lang="ru-RU" sz="1000" dirty="0" smtClean="0">
                          <a:effectLst/>
                          <a:latin typeface="Times New Roman"/>
                          <a:ea typeface="Calibri"/>
                          <a:cs typeface="Times New Roman"/>
                        </a:rPr>
                        <a:t>24</a:t>
                      </a:r>
                      <a:endParaRPr lang="ru-RU" sz="1200" dirty="0">
                        <a:effectLst/>
                        <a:latin typeface="Times New Roman"/>
                        <a:ea typeface="Times New Roman"/>
                        <a:cs typeface="Times New Roman"/>
                      </a:endParaRPr>
                    </a:p>
                  </a:txBody>
                  <a:tcPr marL="47625" marR="47625" marT="0" marB="0"/>
                </a:tc>
              </a:tr>
              <a:tr h="214340">
                <a:tc>
                  <a:txBody>
                    <a:bodyPr/>
                    <a:lstStyle/>
                    <a:p>
                      <a:pPr>
                        <a:lnSpc>
                          <a:spcPct val="115000"/>
                        </a:lnSpc>
                        <a:spcAft>
                          <a:spcPts val="0"/>
                        </a:spcAft>
                      </a:pPr>
                      <a:r>
                        <a:rPr lang="ru-RU" sz="1000">
                          <a:effectLst/>
                          <a:latin typeface="Times New Roman"/>
                          <a:ea typeface="Calibri"/>
                          <a:cs typeface="Times New Roman"/>
                        </a:rPr>
                        <a:t>Число погибших в результате несчастного случая на водных объектах от общей численности населения</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проценты</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0</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0</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0,01</a:t>
                      </a:r>
                      <a:endParaRPr lang="ru-RU" sz="1200">
                        <a:effectLst/>
                        <a:latin typeface="Times New Roman"/>
                        <a:ea typeface="Times New Roman"/>
                        <a:cs typeface="Times New Roman"/>
                      </a:endParaRPr>
                    </a:p>
                  </a:txBody>
                  <a:tcPr marL="47625" marR="47625" marT="0" marB="0"/>
                </a:tc>
              </a:tr>
              <a:tr h="360040">
                <a:tc>
                  <a:txBody>
                    <a:bodyPr/>
                    <a:lstStyle/>
                    <a:p>
                      <a:pPr>
                        <a:lnSpc>
                          <a:spcPct val="115000"/>
                        </a:lnSpc>
                        <a:spcAft>
                          <a:spcPts val="0"/>
                        </a:spcAft>
                      </a:pPr>
                      <a:r>
                        <a:rPr lang="ru-RU" sz="1000">
                          <a:effectLst/>
                          <a:latin typeface="Times New Roman"/>
                          <a:ea typeface="Calibri"/>
                          <a:cs typeface="Times New Roman"/>
                        </a:rPr>
                        <a:t>Охват населения мероприятиями по вопросам безопасности на водных объектах от общей численности населения</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проценты</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100</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100</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dirty="0">
                          <a:effectLst/>
                          <a:latin typeface="Times New Roman"/>
                          <a:ea typeface="Calibri"/>
                          <a:cs typeface="Times New Roman"/>
                        </a:rPr>
                        <a:t>100</a:t>
                      </a:r>
                      <a:endParaRPr lang="ru-RU" sz="1200" dirty="0">
                        <a:effectLst/>
                        <a:latin typeface="Times New Roman"/>
                        <a:ea typeface="Times New Roman"/>
                        <a:cs typeface="Times New Roman"/>
                      </a:endParaRPr>
                    </a:p>
                  </a:txBody>
                  <a:tcPr marL="47625" marR="47625" marT="0" marB="0"/>
                </a:tc>
              </a:tr>
              <a:tr h="216024">
                <a:tc>
                  <a:txBody>
                    <a:bodyPr/>
                    <a:lstStyle/>
                    <a:p>
                      <a:pPr>
                        <a:lnSpc>
                          <a:spcPct val="115000"/>
                        </a:lnSpc>
                        <a:spcAft>
                          <a:spcPts val="0"/>
                        </a:spcAft>
                      </a:pPr>
                      <a:r>
                        <a:rPr lang="ru-RU" sz="1000">
                          <a:effectLst/>
                          <a:latin typeface="Times New Roman"/>
                          <a:ea typeface="Calibri"/>
                          <a:cs typeface="Times New Roman"/>
                        </a:rPr>
                        <a:t>Объем закупок (приобретения) материальных ресурсов для ликвидации чрезвычайных ситуа-ций муниципального характера к уровню предыдущего года</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проценты</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78</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83</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83</a:t>
                      </a:r>
                      <a:endParaRPr lang="ru-RU" sz="1200">
                        <a:effectLst/>
                        <a:latin typeface="Times New Roman"/>
                        <a:ea typeface="Times New Roman"/>
                        <a:cs typeface="Times New Roman"/>
                      </a:endParaRPr>
                    </a:p>
                  </a:txBody>
                  <a:tcPr marL="47625" marR="47625" marT="0" marB="0"/>
                </a:tc>
              </a:tr>
              <a:tr h="288032">
                <a:tc>
                  <a:txBody>
                    <a:bodyPr/>
                    <a:lstStyle/>
                    <a:p>
                      <a:pPr>
                        <a:lnSpc>
                          <a:spcPct val="115000"/>
                        </a:lnSpc>
                        <a:spcAft>
                          <a:spcPts val="0"/>
                        </a:spcAft>
                      </a:pPr>
                      <a:r>
                        <a:rPr lang="ru-RU" sz="1000">
                          <a:effectLst/>
                          <a:latin typeface="Times New Roman"/>
                          <a:ea typeface="Calibri"/>
                          <a:cs typeface="Times New Roman"/>
                        </a:rPr>
                        <a:t>Объем информационных материа-лов по вопросам пропаганды предупреждения чрезвычайных ситуаций, размещенных в средствах массовой информации </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шт.</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6</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a:effectLst/>
                          <a:latin typeface="Times New Roman"/>
                          <a:ea typeface="Calibri"/>
                          <a:cs typeface="Times New Roman"/>
                        </a:rPr>
                        <a:t>7</a:t>
                      </a:r>
                      <a:endParaRPr lang="ru-RU" sz="1200">
                        <a:effectLst/>
                        <a:latin typeface="Times New Roman"/>
                        <a:ea typeface="Times New Roman"/>
                        <a:cs typeface="Times New Roman"/>
                      </a:endParaRPr>
                    </a:p>
                  </a:txBody>
                  <a:tcPr marL="47625" marR="47625" marT="0" marB="0"/>
                </a:tc>
                <a:tc>
                  <a:txBody>
                    <a:bodyPr/>
                    <a:lstStyle/>
                    <a:p>
                      <a:pPr algn="ctr">
                        <a:lnSpc>
                          <a:spcPct val="115000"/>
                        </a:lnSpc>
                        <a:spcAft>
                          <a:spcPts val="0"/>
                        </a:spcAft>
                      </a:pPr>
                      <a:r>
                        <a:rPr lang="ru-RU" sz="1000" dirty="0" smtClean="0">
                          <a:effectLst/>
                          <a:latin typeface="Times New Roman"/>
                          <a:ea typeface="Calibri"/>
                          <a:cs typeface="Times New Roman"/>
                        </a:rPr>
                        <a:t>30</a:t>
                      </a:r>
                      <a:endParaRPr lang="ru-RU" sz="1200" dirty="0">
                        <a:effectLst/>
                        <a:latin typeface="Times New Roman"/>
                        <a:ea typeface="Times New Roman"/>
                        <a:cs typeface="Times New Roman"/>
                      </a:endParaRPr>
                    </a:p>
                  </a:txBody>
                  <a:tcPr marL="47625" marR="47625" marT="0" marB="0"/>
                </a:tc>
              </a:tr>
            </a:tbl>
          </a:graphicData>
        </a:graphic>
      </p:graphicFrame>
    </p:spTree>
    <p:extLst>
      <p:ext uri="{BB962C8B-B14F-4D97-AF65-F5344CB8AC3E}">
        <p14:creationId xmlns:p14="http://schemas.microsoft.com/office/powerpoint/2010/main" val="605827643"/>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a:spLocks noGrp="1"/>
          </p:cNvSpPr>
          <p:nvPr>
            <p:ph type="sldNum" sz="quarter" idx="12"/>
          </p:nvPr>
        </p:nvSpPr>
        <p:spPr/>
        <p:txBody>
          <a:bodyPr/>
          <a:lstStyle/>
          <a:p>
            <a:fld id="{B19B0651-EE4F-4900-A07F-96A6BFA9D0F0}" type="slidenum">
              <a:rPr lang="ru-RU" smtClean="0"/>
              <a:t>69</a:t>
            </a:fld>
            <a:endParaRPr lang="ru-RU"/>
          </a:p>
        </p:txBody>
      </p:sp>
      <p:sp>
        <p:nvSpPr>
          <p:cNvPr id="4" name="TextBox 3"/>
          <p:cNvSpPr txBox="1"/>
          <p:nvPr/>
        </p:nvSpPr>
        <p:spPr>
          <a:xfrm>
            <a:off x="323528" y="44624"/>
            <a:ext cx="8496944" cy="646331"/>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a:solidFill>
                  <a:schemeClr val="tx1"/>
                </a:solidFill>
              </a:rPr>
              <a:t>Муниципальная программа </a:t>
            </a:r>
            <a:r>
              <a:rPr lang="ru-RU" dirty="0" smtClean="0">
                <a:solidFill>
                  <a:schemeClr val="tx1"/>
                </a:solidFill>
              </a:rPr>
              <a:t>«Развитие внутреннего и въездного туризма в муниципальном образовании «Невельский городской округ»</a:t>
            </a:r>
          </a:p>
        </p:txBody>
      </p:sp>
      <p:sp>
        <p:nvSpPr>
          <p:cNvPr id="5" name="Горизонтальный свиток 4"/>
          <p:cNvSpPr/>
          <p:nvPr/>
        </p:nvSpPr>
        <p:spPr>
          <a:xfrm>
            <a:off x="323527" y="764704"/>
            <a:ext cx="8496945" cy="673232"/>
          </a:xfrm>
          <a:prstGeom prst="horizontalScroll">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400" dirty="0" smtClean="0">
                <a:latin typeface="Times New Roman" panose="02020603050405020304" pitchFamily="18" charset="0"/>
                <a:cs typeface="Times New Roman" panose="02020603050405020304" pitchFamily="18" charset="0"/>
              </a:rPr>
              <a:t>Цель: Создание условий для развития индустрии туризма как одного из приоритетных видов деятельности экономики района, обеспечивающий социально-экономическое развитие округа.</a:t>
            </a:r>
            <a:endParaRPr lang="ru-RU" sz="1400" dirty="0">
              <a:latin typeface="Times New Roman" panose="02020603050405020304" pitchFamily="18" charset="0"/>
              <a:cs typeface="Times New Roman" panose="02020603050405020304" pitchFamily="18" charset="0"/>
            </a:endParaRPr>
          </a:p>
        </p:txBody>
      </p:sp>
      <p:graphicFrame>
        <p:nvGraphicFramePr>
          <p:cNvPr id="6" name="Таблица 5"/>
          <p:cNvGraphicFramePr>
            <a:graphicFrameLocks noGrp="1"/>
          </p:cNvGraphicFramePr>
          <p:nvPr>
            <p:extLst>
              <p:ext uri="{D42A27DB-BD31-4B8C-83A1-F6EECF244321}">
                <p14:modId xmlns:p14="http://schemas.microsoft.com/office/powerpoint/2010/main" val="3312270000"/>
              </p:ext>
            </p:extLst>
          </p:nvPr>
        </p:nvGraphicFramePr>
        <p:xfrm>
          <a:off x="251518" y="4869160"/>
          <a:ext cx="8640962" cy="1607626"/>
        </p:xfrm>
        <a:graphic>
          <a:graphicData uri="http://schemas.openxmlformats.org/drawingml/2006/table">
            <a:tbl>
              <a:tblPr>
                <a:tableStyleId>{5DA37D80-6434-44D0-A028-1B22A696006F}</a:tableStyleId>
              </a:tblPr>
              <a:tblGrid>
                <a:gridCol w="4562260"/>
                <a:gridCol w="943915"/>
                <a:gridCol w="943915"/>
                <a:gridCol w="1101235"/>
                <a:gridCol w="1089637"/>
              </a:tblGrid>
              <a:tr h="244030">
                <a:tc>
                  <a:txBody>
                    <a:bodyPr/>
                    <a:lstStyle/>
                    <a:p>
                      <a:pPr algn="ctr">
                        <a:lnSpc>
                          <a:spcPct val="115000"/>
                        </a:lnSpc>
                        <a:spcAft>
                          <a:spcPts val="0"/>
                        </a:spcAft>
                        <a:tabLst>
                          <a:tab pos="647700" algn="l"/>
                        </a:tabLst>
                      </a:pPr>
                      <a:r>
                        <a:rPr lang="ru-RU" sz="1100" dirty="0" smtClean="0">
                          <a:effectLst/>
                          <a:latin typeface="Times New Roman" panose="02020603050405020304" pitchFamily="18" charset="0"/>
                          <a:cs typeface="Times New Roman" panose="02020603050405020304" pitchFamily="18" charset="0"/>
                        </a:rPr>
                        <a:t>Показатель</a:t>
                      </a:r>
                      <a:endParaRPr lang="ru-RU" sz="11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9592" marR="9592" marT="0" marB="0"/>
                </a:tc>
                <a:tc>
                  <a:txBody>
                    <a:bodyPr/>
                    <a:lstStyle/>
                    <a:p>
                      <a:pPr algn="ctr"/>
                      <a:r>
                        <a:rPr lang="ru-RU" sz="1100" dirty="0" smtClean="0">
                          <a:latin typeface="Times New Roman" panose="02020603050405020304" pitchFamily="18" charset="0"/>
                          <a:cs typeface="Times New Roman" panose="02020603050405020304" pitchFamily="18" charset="0"/>
                        </a:rPr>
                        <a:t>Ед. изм.</a:t>
                      </a:r>
                      <a:endParaRPr lang="ru-RU" sz="11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1100" dirty="0" smtClean="0">
                          <a:latin typeface="Times New Roman" panose="02020603050405020304" pitchFamily="18" charset="0"/>
                          <a:cs typeface="Times New Roman" panose="02020603050405020304" pitchFamily="18" charset="0"/>
                        </a:rPr>
                        <a:t>2018 </a:t>
                      </a:r>
                    </a:p>
                    <a:p>
                      <a:pPr algn="ctr"/>
                      <a:r>
                        <a:rPr lang="ru-RU" sz="1100" dirty="0" smtClean="0">
                          <a:latin typeface="Times New Roman" panose="02020603050405020304" pitchFamily="18" charset="0"/>
                          <a:cs typeface="Times New Roman" panose="02020603050405020304" pitchFamily="18" charset="0"/>
                        </a:rPr>
                        <a:t>факт</a:t>
                      </a:r>
                      <a:endParaRPr lang="ru-RU" sz="11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1100" dirty="0" smtClean="0">
                          <a:latin typeface="Times New Roman" panose="02020603050405020304" pitchFamily="18" charset="0"/>
                          <a:cs typeface="Times New Roman" panose="02020603050405020304" pitchFamily="18" charset="0"/>
                        </a:rPr>
                        <a:t>2019</a:t>
                      </a:r>
                    </a:p>
                    <a:p>
                      <a:pPr algn="ctr"/>
                      <a:r>
                        <a:rPr lang="ru-RU" sz="1100" dirty="0" smtClean="0">
                          <a:latin typeface="Times New Roman" panose="02020603050405020304" pitchFamily="18" charset="0"/>
                          <a:cs typeface="Times New Roman" panose="02020603050405020304" pitchFamily="18" charset="0"/>
                        </a:rPr>
                        <a:t>План</a:t>
                      </a:r>
                      <a:endParaRPr lang="ru-RU" sz="11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1100" dirty="0" smtClean="0">
                          <a:latin typeface="Times New Roman" panose="02020603050405020304" pitchFamily="18" charset="0"/>
                          <a:cs typeface="Times New Roman" panose="02020603050405020304" pitchFamily="18" charset="0"/>
                        </a:rPr>
                        <a:t>2019</a:t>
                      </a:r>
                    </a:p>
                    <a:p>
                      <a:pPr algn="ctr"/>
                      <a:r>
                        <a:rPr lang="ru-RU" sz="1100" dirty="0" smtClean="0">
                          <a:latin typeface="Times New Roman" panose="02020603050405020304" pitchFamily="18" charset="0"/>
                          <a:cs typeface="Times New Roman" panose="02020603050405020304" pitchFamily="18" charset="0"/>
                        </a:rPr>
                        <a:t>Факт</a:t>
                      </a:r>
                      <a:endParaRPr lang="ru-RU" sz="1100" b="1" dirty="0">
                        <a:latin typeface="Times New Roman" panose="02020603050405020304" pitchFamily="18" charset="0"/>
                        <a:cs typeface="Times New Roman" panose="02020603050405020304" pitchFamily="18" charset="0"/>
                      </a:endParaRPr>
                    </a:p>
                  </a:txBody>
                  <a:tcPr marL="9592" marR="9592" marT="0" marB="0"/>
                </a:tc>
              </a:tr>
              <a:tr h="244030">
                <a:tc>
                  <a:txBody>
                    <a:bodyPr/>
                    <a:lstStyle/>
                    <a:p>
                      <a:pPr algn="l">
                        <a:lnSpc>
                          <a:spcPct val="115000"/>
                        </a:lnSpc>
                        <a:spcAft>
                          <a:spcPts val="0"/>
                        </a:spcAft>
                      </a:pPr>
                      <a:r>
                        <a:rPr lang="ru-RU" sz="1100">
                          <a:effectLst/>
                          <a:latin typeface="Times New Roman" panose="02020603050405020304" pitchFamily="18" charset="0"/>
                          <a:ea typeface="Times New Roman"/>
                          <a:cs typeface="Times New Roman" panose="02020603050405020304" pitchFamily="18" charset="0"/>
                        </a:rPr>
                        <a:t>Количество туристических маршрутов</a:t>
                      </a:r>
                    </a:p>
                  </a:txBody>
                  <a:tcPr marL="47625" marR="47625" marT="0" marB="0"/>
                </a:tc>
                <a:tc>
                  <a:txBody>
                    <a:bodyPr/>
                    <a:lstStyle/>
                    <a:p>
                      <a:pPr algn="l">
                        <a:lnSpc>
                          <a:spcPct val="115000"/>
                        </a:lnSpc>
                        <a:spcAft>
                          <a:spcPts val="0"/>
                        </a:spcAft>
                      </a:pPr>
                      <a:r>
                        <a:rPr lang="ru-RU" sz="1100">
                          <a:effectLst/>
                          <a:latin typeface="Times New Roman" panose="02020603050405020304" pitchFamily="18" charset="0"/>
                          <a:ea typeface="Times New Roman"/>
                          <a:cs typeface="Times New Roman" panose="02020603050405020304" pitchFamily="18" charset="0"/>
                        </a:rPr>
                        <a:t>Ед.</a:t>
                      </a:r>
                    </a:p>
                  </a:txBody>
                  <a:tcPr marL="47625" marR="47625" marT="0" marB="0"/>
                </a:tc>
                <a:tc>
                  <a:txBody>
                    <a:bodyPr/>
                    <a:lstStyle/>
                    <a:p>
                      <a:pPr algn="ctr">
                        <a:lnSpc>
                          <a:spcPct val="115000"/>
                        </a:lnSpc>
                        <a:spcAft>
                          <a:spcPts val="0"/>
                        </a:spcAft>
                      </a:pPr>
                      <a:r>
                        <a:rPr lang="ru-RU" sz="1100">
                          <a:effectLst/>
                          <a:latin typeface="Times New Roman" panose="02020603050405020304" pitchFamily="18" charset="0"/>
                          <a:ea typeface="Times New Roman"/>
                          <a:cs typeface="Times New Roman" panose="02020603050405020304" pitchFamily="18" charset="0"/>
                        </a:rPr>
                        <a:t>4</a:t>
                      </a:r>
                    </a:p>
                  </a:txBody>
                  <a:tcPr marL="47625" marR="47625" marT="0" marB="0"/>
                </a:tc>
                <a:tc>
                  <a:txBody>
                    <a:bodyPr/>
                    <a:lstStyle/>
                    <a:p>
                      <a:pPr algn="ctr">
                        <a:lnSpc>
                          <a:spcPct val="115000"/>
                        </a:lnSpc>
                        <a:spcAft>
                          <a:spcPts val="0"/>
                        </a:spcAft>
                      </a:pPr>
                      <a:r>
                        <a:rPr lang="ru-RU" sz="1100">
                          <a:effectLst/>
                          <a:latin typeface="Times New Roman" panose="02020603050405020304" pitchFamily="18" charset="0"/>
                          <a:ea typeface="Times New Roman"/>
                          <a:cs typeface="Times New Roman" panose="02020603050405020304" pitchFamily="18" charset="0"/>
                        </a:rPr>
                        <a:t>5</a:t>
                      </a:r>
                    </a:p>
                  </a:txBody>
                  <a:tcPr marL="47625" marR="47625" marT="0" marB="0"/>
                </a:tc>
                <a:tc>
                  <a:txBody>
                    <a:bodyPr/>
                    <a:lstStyle/>
                    <a:p>
                      <a:pPr algn="ctr">
                        <a:lnSpc>
                          <a:spcPct val="115000"/>
                        </a:lnSpc>
                        <a:spcAft>
                          <a:spcPts val="0"/>
                        </a:spcAft>
                      </a:pPr>
                      <a:r>
                        <a:rPr lang="ru-RU" sz="1100">
                          <a:effectLst/>
                          <a:latin typeface="Times New Roman" panose="02020603050405020304" pitchFamily="18" charset="0"/>
                          <a:ea typeface="Calibri"/>
                          <a:cs typeface="Times New Roman" panose="02020603050405020304" pitchFamily="18" charset="0"/>
                        </a:rPr>
                        <a:t>4</a:t>
                      </a:r>
                      <a:endParaRPr lang="ru-RU" sz="1100">
                        <a:effectLst/>
                        <a:latin typeface="Times New Roman" panose="02020603050405020304" pitchFamily="18" charset="0"/>
                        <a:ea typeface="Times New Roman"/>
                        <a:cs typeface="Times New Roman" panose="02020603050405020304" pitchFamily="18" charset="0"/>
                      </a:endParaRPr>
                    </a:p>
                  </a:txBody>
                  <a:tcPr marL="47625" marR="47625" marT="0" marB="0"/>
                </a:tc>
              </a:tr>
              <a:tr h="206034">
                <a:tc>
                  <a:txBody>
                    <a:bodyPr/>
                    <a:lstStyle/>
                    <a:p>
                      <a:pPr algn="l">
                        <a:lnSpc>
                          <a:spcPct val="115000"/>
                        </a:lnSpc>
                        <a:spcAft>
                          <a:spcPts val="0"/>
                        </a:spcAft>
                      </a:pPr>
                      <a:r>
                        <a:rPr lang="ru-RU" sz="1100" dirty="0">
                          <a:effectLst/>
                          <a:latin typeface="Times New Roman" panose="02020603050405020304" pitchFamily="18" charset="0"/>
                          <a:ea typeface="Times New Roman"/>
                          <a:cs typeface="Times New Roman" panose="02020603050405020304" pitchFamily="18" charset="0"/>
                        </a:rPr>
                        <a:t>Реализация мероприятий, направленных на развитие событийного туризма</a:t>
                      </a:r>
                    </a:p>
                  </a:txBody>
                  <a:tcPr marL="47625" marR="47625" marT="0" marB="0"/>
                </a:tc>
                <a:tc>
                  <a:txBody>
                    <a:bodyPr/>
                    <a:lstStyle/>
                    <a:p>
                      <a:pPr algn="l">
                        <a:lnSpc>
                          <a:spcPct val="115000"/>
                        </a:lnSpc>
                        <a:spcAft>
                          <a:spcPts val="0"/>
                        </a:spcAft>
                      </a:pPr>
                      <a:r>
                        <a:rPr lang="ru-RU" sz="1100">
                          <a:effectLst/>
                          <a:latin typeface="Times New Roman" panose="02020603050405020304" pitchFamily="18" charset="0"/>
                          <a:ea typeface="Times New Roman"/>
                          <a:cs typeface="Times New Roman" panose="02020603050405020304" pitchFamily="18" charset="0"/>
                        </a:rPr>
                        <a:t>Ед.</a:t>
                      </a:r>
                    </a:p>
                  </a:txBody>
                  <a:tcPr marL="47625" marR="47625" marT="0" marB="0"/>
                </a:tc>
                <a:tc>
                  <a:txBody>
                    <a:bodyPr/>
                    <a:lstStyle/>
                    <a:p>
                      <a:pPr algn="ctr">
                        <a:lnSpc>
                          <a:spcPct val="115000"/>
                        </a:lnSpc>
                        <a:spcAft>
                          <a:spcPts val="0"/>
                        </a:spcAft>
                      </a:pPr>
                      <a:r>
                        <a:rPr lang="ru-RU" sz="1100">
                          <a:effectLst/>
                          <a:latin typeface="Times New Roman" panose="02020603050405020304" pitchFamily="18" charset="0"/>
                          <a:ea typeface="Times New Roman"/>
                          <a:cs typeface="Times New Roman" panose="02020603050405020304" pitchFamily="18" charset="0"/>
                        </a:rPr>
                        <a:t>7</a:t>
                      </a:r>
                    </a:p>
                  </a:txBody>
                  <a:tcPr marL="47625" marR="47625" marT="0" marB="0"/>
                </a:tc>
                <a:tc>
                  <a:txBody>
                    <a:bodyPr/>
                    <a:lstStyle/>
                    <a:p>
                      <a:pPr algn="ctr">
                        <a:lnSpc>
                          <a:spcPct val="115000"/>
                        </a:lnSpc>
                        <a:spcAft>
                          <a:spcPts val="0"/>
                        </a:spcAft>
                      </a:pPr>
                      <a:r>
                        <a:rPr lang="ru-RU" sz="1100">
                          <a:effectLst/>
                          <a:latin typeface="Times New Roman" panose="02020603050405020304" pitchFamily="18" charset="0"/>
                          <a:ea typeface="Times New Roman"/>
                          <a:cs typeface="Times New Roman" panose="02020603050405020304" pitchFamily="18" charset="0"/>
                        </a:rPr>
                        <a:t>8</a:t>
                      </a:r>
                    </a:p>
                  </a:txBody>
                  <a:tcPr marL="47625" marR="47625" marT="0" marB="0"/>
                </a:tc>
                <a:tc>
                  <a:txBody>
                    <a:bodyPr/>
                    <a:lstStyle/>
                    <a:p>
                      <a:pPr algn="ctr">
                        <a:lnSpc>
                          <a:spcPct val="115000"/>
                        </a:lnSpc>
                        <a:spcAft>
                          <a:spcPts val="0"/>
                        </a:spcAft>
                      </a:pPr>
                      <a:r>
                        <a:rPr lang="ru-RU" sz="1100">
                          <a:effectLst/>
                          <a:latin typeface="Times New Roman" panose="02020603050405020304" pitchFamily="18" charset="0"/>
                          <a:ea typeface="Calibri"/>
                          <a:cs typeface="Times New Roman" panose="02020603050405020304" pitchFamily="18" charset="0"/>
                        </a:rPr>
                        <a:t>7</a:t>
                      </a:r>
                      <a:endParaRPr lang="ru-RU" sz="1100">
                        <a:effectLst/>
                        <a:latin typeface="Times New Roman" panose="02020603050405020304" pitchFamily="18" charset="0"/>
                        <a:ea typeface="Times New Roman"/>
                        <a:cs typeface="Times New Roman" panose="02020603050405020304" pitchFamily="18" charset="0"/>
                      </a:endParaRPr>
                    </a:p>
                  </a:txBody>
                  <a:tcPr marL="47625" marR="47625" marT="0" marB="0"/>
                </a:tc>
              </a:tr>
              <a:tr h="360040">
                <a:tc>
                  <a:txBody>
                    <a:bodyPr/>
                    <a:lstStyle/>
                    <a:p>
                      <a:pPr algn="l">
                        <a:lnSpc>
                          <a:spcPct val="115000"/>
                        </a:lnSpc>
                        <a:spcAft>
                          <a:spcPts val="0"/>
                        </a:spcAft>
                      </a:pPr>
                      <a:r>
                        <a:rPr lang="ru-RU" sz="1100" dirty="0">
                          <a:effectLst/>
                          <a:latin typeface="Times New Roman" panose="02020603050405020304" pitchFamily="18" charset="0"/>
                          <a:ea typeface="Times New Roman"/>
                          <a:cs typeface="Times New Roman" panose="02020603050405020304" pitchFamily="18" charset="0"/>
                        </a:rPr>
                        <a:t>Реализация мероприятий, направленных на развитие отрасли туризма в Невельском городском округе</a:t>
                      </a:r>
                    </a:p>
                  </a:txBody>
                  <a:tcPr marL="47625" marR="47625" marT="0" marB="0"/>
                </a:tc>
                <a:tc>
                  <a:txBody>
                    <a:bodyPr/>
                    <a:lstStyle/>
                    <a:p>
                      <a:pPr algn="l">
                        <a:lnSpc>
                          <a:spcPct val="115000"/>
                        </a:lnSpc>
                        <a:spcAft>
                          <a:spcPts val="0"/>
                        </a:spcAft>
                      </a:pPr>
                      <a:r>
                        <a:rPr lang="ru-RU" sz="1100">
                          <a:effectLst/>
                          <a:latin typeface="Times New Roman" panose="02020603050405020304" pitchFamily="18" charset="0"/>
                          <a:ea typeface="Times New Roman"/>
                          <a:cs typeface="Times New Roman" panose="02020603050405020304" pitchFamily="18" charset="0"/>
                        </a:rPr>
                        <a:t>Ед.</a:t>
                      </a:r>
                    </a:p>
                  </a:txBody>
                  <a:tcPr marL="47625" marR="47625" marT="0" marB="0"/>
                </a:tc>
                <a:tc>
                  <a:txBody>
                    <a:bodyPr/>
                    <a:lstStyle/>
                    <a:p>
                      <a:pPr algn="ctr">
                        <a:lnSpc>
                          <a:spcPct val="115000"/>
                        </a:lnSpc>
                        <a:spcAft>
                          <a:spcPts val="0"/>
                        </a:spcAft>
                      </a:pPr>
                      <a:r>
                        <a:rPr lang="ru-RU" sz="1100" dirty="0">
                          <a:effectLst/>
                          <a:latin typeface="Times New Roman" panose="02020603050405020304" pitchFamily="18" charset="0"/>
                          <a:ea typeface="Times New Roman"/>
                          <a:cs typeface="Times New Roman" panose="02020603050405020304" pitchFamily="18" charset="0"/>
                        </a:rPr>
                        <a:t>2</a:t>
                      </a:r>
                    </a:p>
                  </a:txBody>
                  <a:tcPr marL="47625" marR="47625" marT="0" marB="0"/>
                </a:tc>
                <a:tc>
                  <a:txBody>
                    <a:bodyPr/>
                    <a:lstStyle/>
                    <a:p>
                      <a:pPr algn="ctr">
                        <a:lnSpc>
                          <a:spcPct val="115000"/>
                        </a:lnSpc>
                        <a:spcAft>
                          <a:spcPts val="0"/>
                        </a:spcAft>
                      </a:pPr>
                      <a:r>
                        <a:rPr lang="ru-RU" sz="1100">
                          <a:effectLst/>
                          <a:latin typeface="Times New Roman" panose="02020603050405020304" pitchFamily="18" charset="0"/>
                          <a:ea typeface="Times New Roman"/>
                          <a:cs typeface="Times New Roman" panose="02020603050405020304" pitchFamily="18" charset="0"/>
                        </a:rPr>
                        <a:t>3</a:t>
                      </a:r>
                    </a:p>
                  </a:txBody>
                  <a:tcPr marL="47625" marR="47625" marT="0" marB="0"/>
                </a:tc>
                <a:tc>
                  <a:txBody>
                    <a:bodyPr/>
                    <a:lstStyle/>
                    <a:p>
                      <a:pPr algn="ctr">
                        <a:lnSpc>
                          <a:spcPct val="115000"/>
                        </a:lnSpc>
                        <a:spcAft>
                          <a:spcPts val="0"/>
                        </a:spcAft>
                      </a:pPr>
                      <a:r>
                        <a:rPr lang="ru-RU" sz="1100" dirty="0">
                          <a:effectLst/>
                          <a:latin typeface="Times New Roman" panose="02020603050405020304" pitchFamily="18" charset="0"/>
                          <a:ea typeface="Calibri"/>
                          <a:cs typeface="Times New Roman" panose="02020603050405020304" pitchFamily="18" charset="0"/>
                        </a:rPr>
                        <a:t>2</a:t>
                      </a:r>
                      <a:endParaRPr lang="ru-RU" sz="1100" dirty="0">
                        <a:effectLst/>
                        <a:latin typeface="Times New Roman" panose="02020603050405020304" pitchFamily="18" charset="0"/>
                        <a:ea typeface="Times New Roman"/>
                        <a:cs typeface="Times New Roman" panose="02020603050405020304" pitchFamily="18" charset="0"/>
                      </a:endParaRPr>
                    </a:p>
                  </a:txBody>
                  <a:tcPr marL="47625" marR="47625" marT="0" marB="0"/>
                </a:tc>
              </a:tr>
              <a:tr h="288032">
                <a:tc>
                  <a:txBody>
                    <a:bodyPr/>
                    <a:lstStyle/>
                    <a:p>
                      <a:pPr algn="l">
                        <a:lnSpc>
                          <a:spcPct val="115000"/>
                        </a:lnSpc>
                        <a:spcAft>
                          <a:spcPts val="0"/>
                        </a:spcAft>
                      </a:pPr>
                      <a:r>
                        <a:rPr lang="ru-RU" sz="1100" dirty="0">
                          <a:effectLst/>
                          <a:latin typeface="Times New Roman" panose="02020603050405020304" pitchFamily="18" charset="0"/>
                          <a:ea typeface="Times New Roman"/>
                          <a:cs typeface="Times New Roman" panose="02020603050405020304" pitchFamily="18" charset="0"/>
                        </a:rPr>
                        <a:t>Количество посещений туристами МО «Невельский городской округ»</a:t>
                      </a:r>
                    </a:p>
                  </a:txBody>
                  <a:tcPr marL="47625" marR="47625" marT="0" marB="0"/>
                </a:tc>
                <a:tc>
                  <a:txBody>
                    <a:bodyPr/>
                    <a:lstStyle/>
                    <a:p>
                      <a:pPr algn="l">
                        <a:lnSpc>
                          <a:spcPct val="115000"/>
                        </a:lnSpc>
                        <a:spcAft>
                          <a:spcPts val="0"/>
                        </a:spcAft>
                      </a:pPr>
                      <a:r>
                        <a:rPr lang="ru-RU" sz="1100">
                          <a:effectLst/>
                          <a:latin typeface="Times New Roman" panose="02020603050405020304" pitchFamily="18" charset="0"/>
                          <a:ea typeface="Times New Roman"/>
                          <a:cs typeface="Times New Roman" panose="02020603050405020304" pitchFamily="18" charset="0"/>
                        </a:rPr>
                        <a:t>Ед.</a:t>
                      </a:r>
                    </a:p>
                  </a:txBody>
                  <a:tcPr marL="47625" marR="47625" marT="0" marB="0"/>
                </a:tc>
                <a:tc>
                  <a:txBody>
                    <a:bodyPr/>
                    <a:lstStyle/>
                    <a:p>
                      <a:pPr algn="ctr">
                        <a:lnSpc>
                          <a:spcPct val="115000"/>
                        </a:lnSpc>
                        <a:spcAft>
                          <a:spcPts val="0"/>
                        </a:spcAft>
                      </a:pPr>
                      <a:r>
                        <a:rPr lang="ru-RU" sz="1100">
                          <a:effectLst/>
                          <a:latin typeface="Times New Roman" panose="02020603050405020304" pitchFamily="18" charset="0"/>
                          <a:ea typeface="Calibri"/>
                          <a:cs typeface="Times New Roman" panose="02020603050405020304" pitchFamily="18" charset="0"/>
                        </a:rPr>
                        <a:t>-</a:t>
                      </a:r>
                      <a:endParaRPr lang="ru-RU" sz="1100">
                        <a:effectLst/>
                        <a:latin typeface="Times New Roman" panose="02020603050405020304" pitchFamily="18" charset="0"/>
                        <a:ea typeface="Times New Roman"/>
                        <a:cs typeface="Times New Roman" panose="02020603050405020304" pitchFamily="18" charset="0"/>
                      </a:endParaRPr>
                    </a:p>
                  </a:txBody>
                  <a:tcPr marL="47625" marR="47625" marT="0" marB="0"/>
                </a:tc>
                <a:tc>
                  <a:txBody>
                    <a:bodyPr/>
                    <a:lstStyle/>
                    <a:p>
                      <a:pPr algn="ctr">
                        <a:lnSpc>
                          <a:spcPct val="115000"/>
                        </a:lnSpc>
                        <a:spcAft>
                          <a:spcPts val="0"/>
                        </a:spcAft>
                      </a:pPr>
                      <a:r>
                        <a:rPr lang="ru-RU" sz="1100">
                          <a:effectLst/>
                          <a:latin typeface="Times New Roman" panose="02020603050405020304" pitchFamily="18" charset="0"/>
                          <a:ea typeface="Times New Roman"/>
                          <a:cs typeface="Times New Roman" panose="02020603050405020304" pitchFamily="18" charset="0"/>
                        </a:rPr>
                        <a:t>5800</a:t>
                      </a:r>
                    </a:p>
                  </a:txBody>
                  <a:tcPr marL="47625" marR="47625" marT="0" marB="0"/>
                </a:tc>
                <a:tc>
                  <a:txBody>
                    <a:bodyPr/>
                    <a:lstStyle/>
                    <a:p>
                      <a:pPr algn="ctr">
                        <a:lnSpc>
                          <a:spcPct val="115000"/>
                        </a:lnSpc>
                        <a:spcAft>
                          <a:spcPts val="0"/>
                        </a:spcAft>
                      </a:pPr>
                      <a:r>
                        <a:rPr lang="ru-RU" sz="1100" dirty="0">
                          <a:effectLst/>
                          <a:latin typeface="Times New Roman" panose="02020603050405020304" pitchFamily="18" charset="0"/>
                          <a:ea typeface="Calibri"/>
                          <a:cs typeface="Times New Roman" panose="02020603050405020304" pitchFamily="18" charset="0"/>
                        </a:rPr>
                        <a:t>5821</a:t>
                      </a:r>
                      <a:endParaRPr lang="ru-RU" sz="1100" dirty="0">
                        <a:effectLst/>
                        <a:latin typeface="Times New Roman" panose="02020603050405020304" pitchFamily="18" charset="0"/>
                        <a:ea typeface="Times New Roman"/>
                        <a:cs typeface="Times New Roman" panose="02020603050405020304" pitchFamily="18" charset="0"/>
                      </a:endParaRPr>
                    </a:p>
                  </a:txBody>
                  <a:tcPr marL="47625" marR="47625" marT="0" marB="0"/>
                </a:tc>
              </a:tr>
            </a:tbl>
          </a:graphicData>
        </a:graphic>
      </p:graphicFrame>
      <p:graphicFrame>
        <p:nvGraphicFramePr>
          <p:cNvPr id="8" name="Диаграмма 7"/>
          <p:cNvGraphicFramePr/>
          <p:nvPr>
            <p:extLst>
              <p:ext uri="{D42A27DB-BD31-4B8C-83A1-F6EECF244321}">
                <p14:modId xmlns:p14="http://schemas.microsoft.com/office/powerpoint/2010/main" val="3297616533"/>
              </p:ext>
            </p:extLst>
          </p:nvPr>
        </p:nvGraphicFramePr>
        <p:xfrm>
          <a:off x="217240" y="1617181"/>
          <a:ext cx="3634680" cy="309634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 name="Диаграмма 1"/>
          <p:cNvGraphicFramePr/>
          <p:nvPr>
            <p:extLst>
              <p:ext uri="{D42A27DB-BD31-4B8C-83A1-F6EECF244321}">
                <p14:modId xmlns:p14="http://schemas.microsoft.com/office/powerpoint/2010/main" val="2864323355"/>
              </p:ext>
            </p:extLst>
          </p:nvPr>
        </p:nvGraphicFramePr>
        <p:xfrm>
          <a:off x="3779912" y="1628800"/>
          <a:ext cx="5496272" cy="304011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237847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1043608" y="790924"/>
            <a:ext cx="6880848" cy="477836"/>
          </a:xfrm>
          <a:prstGeom prst="rect">
            <a:avLst/>
          </a:prstGeom>
        </p:spPr>
        <p:txBody>
          <a:bodyPr>
            <a:noAutofit/>
          </a:bodyPr>
          <a:lst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r>
              <a:rPr lang="ru-RU" sz="16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Объем отгруженных товаров, работ и услуг за 2017-2019 годы (млн. руб.)</a:t>
            </a:r>
            <a:endParaRPr lang="ru-RU" sz="1600"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endParaRPr>
          </a:p>
        </p:txBody>
      </p:sp>
      <p:graphicFrame>
        <p:nvGraphicFramePr>
          <p:cNvPr id="3" name="Содержимое 5"/>
          <p:cNvGraphicFramePr>
            <a:graphicFrameLocks/>
          </p:cNvGraphicFramePr>
          <p:nvPr>
            <p:extLst>
              <p:ext uri="{D42A27DB-BD31-4B8C-83A1-F6EECF244321}">
                <p14:modId xmlns:p14="http://schemas.microsoft.com/office/powerpoint/2010/main" val="2025284962"/>
              </p:ext>
            </p:extLst>
          </p:nvPr>
        </p:nvGraphicFramePr>
        <p:xfrm>
          <a:off x="611560" y="1268760"/>
          <a:ext cx="7957517" cy="2880320"/>
        </p:xfrm>
        <a:graphic>
          <a:graphicData uri="http://schemas.openxmlformats.org/drawingml/2006/chart">
            <c:chart xmlns:c="http://schemas.openxmlformats.org/drawingml/2006/chart" xmlns:r="http://schemas.openxmlformats.org/officeDocument/2006/relationships" r:id="rId2"/>
          </a:graphicData>
        </a:graphic>
      </p:graphicFrame>
      <p:sp>
        <p:nvSpPr>
          <p:cNvPr id="4" name="Прямоугольник 3"/>
          <p:cNvSpPr/>
          <p:nvPr/>
        </p:nvSpPr>
        <p:spPr>
          <a:xfrm>
            <a:off x="323528" y="210126"/>
            <a:ext cx="7992888" cy="338554"/>
          </a:xfrm>
          <a:prstGeom prst="rect">
            <a:avLst/>
          </a:prstGeom>
        </p:spPr>
        <p:txBody>
          <a:bodyPr wrap="square">
            <a:spAutoFit/>
          </a:bodyPr>
          <a:lstStyle/>
          <a:p>
            <a:pPr algn="ctr"/>
            <a:r>
              <a:rPr lang="ru-RU" sz="1600" b="1" dirty="0">
                <a:latin typeface="Times New Roman" panose="02020603050405020304" pitchFamily="18" charset="0"/>
                <a:cs typeface="Times New Roman" panose="02020603050405020304" pitchFamily="18" charset="0"/>
              </a:rPr>
              <a:t>Основные показатели социально-экономического развития за </a:t>
            </a:r>
            <a:r>
              <a:rPr lang="ru-RU" sz="1600" b="1" dirty="0" smtClean="0">
                <a:latin typeface="Times New Roman" panose="02020603050405020304" pitchFamily="18" charset="0"/>
                <a:cs typeface="Times New Roman" panose="02020603050405020304" pitchFamily="18" charset="0"/>
              </a:rPr>
              <a:t>2019 год</a:t>
            </a:r>
            <a:endParaRPr lang="ru-RU" sz="1700" dirty="0">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467544" y="4149080"/>
            <a:ext cx="8424936" cy="2031325"/>
          </a:xfrm>
          <a:prstGeom prst="rect">
            <a:avLst/>
          </a:prstGeom>
        </p:spPr>
        <p:txBody>
          <a:bodyPr wrap="square">
            <a:spAutoFit/>
          </a:bodyPr>
          <a:lstStyle/>
          <a:p>
            <a:pPr algn="just"/>
            <a:r>
              <a:rPr lang="ru-RU" sz="1400" dirty="0"/>
              <a:t>За 2019 год отгрузка товаров и услуг собственного производства по всем предприятиям Невельского городского округа по оперативным данным составила в действующих ценах 6 615,3 млн. руб., что составляет 121% к аналогичному периоду 2018 года. </a:t>
            </a:r>
          </a:p>
          <a:p>
            <a:pPr algn="just"/>
            <a:r>
              <a:rPr lang="ru-RU" sz="1400" dirty="0"/>
              <a:t>В структуре производства товаров и услуг удельный вес по основным видам экономической деятельности за январь-декабрь 2019 года составил:</a:t>
            </a:r>
          </a:p>
          <a:p>
            <a:pPr lvl="0" algn="just"/>
            <a:r>
              <a:rPr lang="ru-RU" sz="1400" dirty="0"/>
              <a:t>рыбная промышленность (рыболовство) –29,0%;</a:t>
            </a:r>
          </a:p>
          <a:p>
            <a:pPr lvl="0" algn="just"/>
            <a:r>
              <a:rPr lang="ru-RU" sz="1400" dirty="0"/>
              <a:t>производство и распределение электроэнергии, </a:t>
            </a:r>
            <a:r>
              <a:rPr lang="ru-RU" sz="1400" dirty="0" err="1"/>
              <a:t>теплоэнергии</a:t>
            </a:r>
            <a:r>
              <a:rPr lang="ru-RU" sz="1400" dirty="0"/>
              <a:t> и воды – 8,0%;</a:t>
            </a:r>
          </a:p>
          <a:p>
            <a:pPr lvl="0" algn="just"/>
            <a:r>
              <a:rPr lang="ru-RU" sz="1400" dirty="0"/>
              <a:t>добыча полезных ископаемых – 51,0%;</a:t>
            </a:r>
          </a:p>
          <a:p>
            <a:pPr algn="just"/>
            <a:r>
              <a:rPr lang="ru-RU" sz="1400" dirty="0"/>
              <a:t>обрабатывающие производства (в </a:t>
            </a:r>
            <a:r>
              <a:rPr lang="ru-RU" sz="1400" dirty="0" err="1"/>
              <a:t>т.ч</a:t>
            </a:r>
            <a:r>
              <a:rPr lang="ru-RU" sz="1400" dirty="0"/>
              <a:t>. пищевая </a:t>
            </a:r>
            <a:r>
              <a:rPr lang="ru-RU" sz="1400" dirty="0" err="1"/>
              <a:t>рыбопродукция</a:t>
            </a:r>
            <a:r>
              <a:rPr lang="ru-RU" sz="1400" dirty="0"/>
              <a:t>) – 12,0%;</a:t>
            </a:r>
          </a:p>
        </p:txBody>
      </p:sp>
      <p:sp>
        <p:nvSpPr>
          <p:cNvPr id="7" name="Номер слайда 6"/>
          <p:cNvSpPr>
            <a:spLocks noGrp="1"/>
          </p:cNvSpPr>
          <p:nvPr>
            <p:ph type="sldNum" sz="quarter" idx="12"/>
          </p:nvPr>
        </p:nvSpPr>
        <p:spPr/>
        <p:txBody>
          <a:bodyPr/>
          <a:lstStyle/>
          <a:p>
            <a:fld id="{B19B0651-EE4F-4900-A07F-96A6BFA9D0F0}" type="slidenum">
              <a:rPr lang="ru-RU" smtClean="0"/>
              <a:t>7</a:t>
            </a:fld>
            <a:endParaRPr lang="ru-RU"/>
          </a:p>
        </p:txBody>
      </p:sp>
    </p:spTree>
    <p:extLst>
      <p:ext uri="{BB962C8B-B14F-4D97-AF65-F5344CB8AC3E}">
        <p14:creationId xmlns:p14="http://schemas.microsoft.com/office/powerpoint/2010/main" val="312219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675" decel="100000" fill="hold"/>
                                        <p:tgtEl>
                                          <p:spTgt spid="2"/>
                                        </p:tgtEl>
                                        <p:attrNameLst>
                                          <p:attrName>ppt_y</p:attrName>
                                        </p:attrNameLst>
                                      </p:cBhvr>
                                      <p:tavLst>
                                        <p:tav tm="0">
                                          <p:val>
                                            <p:strVal val="#ppt_y+1"/>
                                          </p:val>
                                        </p:tav>
                                        <p:tav tm="100000">
                                          <p:val>
                                            <p:strVal val="#ppt_y-.03"/>
                                          </p:val>
                                        </p:tav>
                                      </p:tavLst>
                                    </p:anim>
                                    <p:anim calcmode="lin" valueType="num">
                                      <p:cBhvr>
                                        <p:cTn id="10" dur="75" accel="100000" fill="hold">
                                          <p:stCondLst>
                                            <p:cond delay="675"/>
                                          </p:stCondLst>
                                        </p:cTn>
                                        <p:tgtEl>
                                          <p:spTgt spid="2"/>
                                        </p:tgtEl>
                                        <p:attrNameLst>
                                          <p:attrName>ppt_y</p:attrName>
                                        </p:attrNameLst>
                                      </p:cBhvr>
                                      <p:tavLst>
                                        <p:tav tm="0">
                                          <p:val>
                                            <p:strVal val="#ppt_y-.03"/>
                                          </p:val>
                                        </p:tav>
                                        <p:tav tm="100000">
                                          <p:val>
                                            <p:strVal val="#ppt_y"/>
                                          </p:val>
                                        </p:tav>
                                      </p:tavLst>
                                    </p:anim>
                                  </p:childTnLst>
                                </p:cTn>
                              </p:par>
                            </p:childTnLst>
                          </p:cTn>
                        </p:par>
                        <p:par>
                          <p:cTn id="11" fill="hold">
                            <p:stCondLst>
                              <p:cond delay="750"/>
                            </p:stCondLst>
                            <p:childTnLst>
                              <p:par>
                                <p:cTn id="12" presetID="42"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750"/>
                                        <p:tgtEl>
                                          <p:spTgt spid="3"/>
                                        </p:tgtEl>
                                      </p:cBhvr>
                                    </p:animEffect>
                                    <p:anim calcmode="lin" valueType="num">
                                      <p:cBhvr>
                                        <p:cTn id="15" dur="750" fill="hold"/>
                                        <p:tgtEl>
                                          <p:spTgt spid="3"/>
                                        </p:tgtEl>
                                        <p:attrNameLst>
                                          <p:attrName>ppt_x</p:attrName>
                                        </p:attrNameLst>
                                      </p:cBhvr>
                                      <p:tavLst>
                                        <p:tav tm="0">
                                          <p:val>
                                            <p:strVal val="#ppt_x"/>
                                          </p:val>
                                        </p:tav>
                                        <p:tav tm="100000">
                                          <p:val>
                                            <p:strVal val="#ppt_x"/>
                                          </p:val>
                                        </p:tav>
                                      </p:tavLst>
                                    </p:anim>
                                    <p:anim calcmode="lin" valueType="num">
                                      <p:cBhvr>
                                        <p:cTn id="16"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3" grpId="0">
        <p:bldAsOne/>
      </p:bldGraphic>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a:spLocks noGrp="1"/>
          </p:cNvSpPr>
          <p:nvPr>
            <p:ph type="sldNum" sz="quarter" idx="12"/>
          </p:nvPr>
        </p:nvSpPr>
        <p:spPr/>
        <p:txBody>
          <a:bodyPr/>
          <a:lstStyle/>
          <a:p>
            <a:fld id="{B19B0651-EE4F-4900-A07F-96A6BFA9D0F0}" type="slidenum">
              <a:rPr lang="ru-RU" smtClean="0"/>
              <a:t>70</a:t>
            </a:fld>
            <a:endParaRPr lang="ru-RU"/>
          </a:p>
        </p:txBody>
      </p:sp>
      <p:graphicFrame>
        <p:nvGraphicFramePr>
          <p:cNvPr id="4" name="Таблица 3"/>
          <p:cNvGraphicFramePr>
            <a:graphicFrameLocks noGrp="1"/>
          </p:cNvGraphicFramePr>
          <p:nvPr>
            <p:extLst>
              <p:ext uri="{D42A27DB-BD31-4B8C-83A1-F6EECF244321}">
                <p14:modId xmlns:p14="http://schemas.microsoft.com/office/powerpoint/2010/main" val="3647333436"/>
              </p:ext>
            </p:extLst>
          </p:nvPr>
        </p:nvGraphicFramePr>
        <p:xfrm>
          <a:off x="251522" y="3826288"/>
          <a:ext cx="8640957" cy="2987088"/>
        </p:xfrm>
        <a:graphic>
          <a:graphicData uri="http://schemas.openxmlformats.org/drawingml/2006/table">
            <a:tbl>
              <a:tblPr>
                <a:tableStyleId>{5DA37D80-6434-44D0-A028-1B22A696006F}</a:tableStyleId>
              </a:tblPr>
              <a:tblGrid>
                <a:gridCol w="5527099"/>
                <a:gridCol w="934158"/>
                <a:gridCol w="700618"/>
                <a:gridCol w="700618"/>
                <a:gridCol w="778464"/>
              </a:tblGrid>
              <a:tr h="322792">
                <a:tc>
                  <a:txBody>
                    <a:bodyPr/>
                    <a:lstStyle/>
                    <a:p>
                      <a:pPr algn="ctr">
                        <a:lnSpc>
                          <a:spcPct val="115000"/>
                        </a:lnSpc>
                        <a:spcAft>
                          <a:spcPts val="0"/>
                        </a:spcAft>
                        <a:tabLst>
                          <a:tab pos="647700" algn="l"/>
                        </a:tabLst>
                      </a:pPr>
                      <a:r>
                        <a:rPr lang="ru-RU" sz="900" dirty="0" smtClean="0">
                          <a:effectLst/>
                          <a:latin typeface="Times New Roman" panose="02020603050405020304" pitchFamily="18" charset="0"/>
                          <a:cs typeface="Times New Roman" panose="02020603050405020304" pitchFamily="18" charset="0"/>
                        </a:rPr>
                        <a:t>Показатель</a:t>
                      </a:r>
                      <a:endParaRPr lang="ru-RU" sz="9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9592" marR="9592" marT="0" marB="0"/>
                </a:tc>
                <a:tc>
                  <a:txBody>
                    <a:bodyPr/>
                    <a:lstStyle/>
                    <a:p>
                      <a:pPr algn="ctr"/>
                      <a:r>
                        <a:rPr lang="ru-RU" sz="900" dirty="0" smtClean="0">
                          <a:latin typeface="Times New Roman" panose="02020603050405020304" pitchFamily="18" charset="0"/>
                          <a:cs typeface="Times New Roman" panose="02020603050405020304" pitchFamily="18" charset="0"/>
                        </a:rPr>
                        <a:t>Ед. изм.</a:t>
                      </a:r>
                      <a:endParaRPr lang="ru-RU" sz="9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900" dirty="0" smtClean="0">
                          <a:latin typeface="Times New Roman" panose="02020603050405020304" pitchFamily="18" charset="0"/>
                          <a:cs typeface="Times New Roman" panose="02020603050405020304" pitchFamily="18" charset="0"/>
                        </a:rPr>
                        <a:t>2017 </a:t>
                      </a:r>
                    </a:p>
                    <a:p>
                      <a:pPr algn="ctr"/>
                      <a:r>
                        <a:rPr lang="ru-RU" sz="900" dirty="0" smtClean="0">
                          <a:latin typeface="Times New Roman" panose="02020603050405020304" pitchFamily="18" charset="0"/>
                          <a:cs typeface="Times New Roman" panose="02020603050405020304" pitchFamily="18" charset="0"/>
                        </a:rPr>
                        <a:t>факт</a:t>
                      </a:r>
                      <a:endParaRPr lang="ru-RU" sz="9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900" dirty="0" smtClean="0">
                          <a:latin typeface="Times New Roman" panose="02020603050405020304" pitchFamily="18" charset="0"/>
                          <a:cs typeface="Times New Roman" panose="02020603050405020304" pitchFamily="18" charset="0"/>
                        </a:rPr>
                        <a:t>2018</a:t>
                      </a:r>
                    </a:p>
                    <a:p>
                      <a:pPr algn="ctr"/>
                      <a:r>
                        <a:rPr lang="ru-RU" sz="900" dirty="0" smtClean="0">
                          <a:latin typeface="Times New Roman" panose="02020603050405020304" pitchFamily="18" charset="0"/>
                          <a:cs typeface="Times New Roman" panose="02020603050405020304" pitchFamily="18" charset="0"/>
                        </a:rPr>
                        <a:t>План</a:t>
                      </a:r>
                      <a:endParaRPr lang="ru-RU" sz="900" b="1" dirty="0">
                        <a:latin typeface="Times New Roman" panose="02020603050405020304" pitchFamily="18" charset="0"/>
                        <a:cs typeface="Times New Roman" panose="02020603050405020304" pitchFamily="18" charset="0"/>
                      </a:endParaRPr>
                    </a:p>
                  </a:txBody>
                  <a:tcPr marL="9592" marR="9592" marT="0" marB="0"/>
                </a:tc>
                <a:tc>
                  <a:txBody>
                    <a:bodyPr/>
                    <a:lstStyle/>
                    <a:p>
                      <a:pPr algn="ctr"/>
                      <a:r>
                        <a:rPr lang="ru-RU" sz="900" dirty="0" smtClean="0">
                          <a:latin typeface="Times New Roman" panose="02020603050405020304" pitchFamily="18" charset="0"/>
                          <a:cs typeface="Times New Roman" panose="02020603050405020304" pitchFamily="18" charset="0"/>
                        </a:rPr>
                        <a:t>2018</a:t>
                      </a:r>
                    </a:p>
                    <a:p>
                      <a:pPr algn="ctr"/>
                      <a:r>
                        <a:rPr lang="ru-RU" sz="900" dirty="0" smtClean="0">
                          <a:latin typeface="Times New Roman" panose="02020603050405020304" pitchFamily="18" charset="0"/>
                          <a:cs typeface="Times New Roman" panose="02020603050405020304" pitchFamily="18" charset="0"/>
                        </a:rPr>
                        <a:t>Факт</a:t>
                      </a:r>
                      <a:endParaRPr lang="ru-RU" sz="900" b="1" dirty="0">
                        <a:latin typeface="Times New Roman" panose="02020603050405020304" pitchFamily="18" charset="0"/>
                        <a:cs typeface="Times New Roman" panose="02020603050405020304" pitchFamily="18" charset="0"/>
                      </a:endParaRPr>
                    </a:p>
                  </a:txBody>
                  <a:tcPr marL="9592" marR="9592" marT="0" marB="0"/>
                </a:tc>
              </a:tr>
              <a:tr h="504056">
                <a:tc>
                  <a:txBody>
                    <a:bodyPr/>
                    <a:lstStyle/>
                    <a:p>
                      <a:pPr>
                        <a:lnSpc>
                          <a:spcPct val="115000"/>
                        </a:lnSpc>
                        <a:spcAft>
                          <a:spcPts val="0"/>
                        </a:spcAft>
                      </a:pPr>
                      <a:r>
                        <a:rPr lang="ru-RU" sz="900" dirty="0">
                          <a:effectLst/>
                          <a:latin typeface="Times New Roman" panose="02020603050405020304" pitchFamily="18" charset="0"/>
                          <a:ea typeface="Times New Roman"/>
                          <a:cs typeface="Times New Roman" panose="02020603050405020304" pitchFamily="18" charset="0"/>
                        </a:rPr>
                        <a:t>Доля благоустроенных дворовых территорий в общем количестве дворовых территорий, подлежащих благоустройству в отчетном году с использованием субсидии на капитальный ремонт, ремонт дворовых территорий</a:t>
                      </a:r>
                      <a:r>
                        <a:rPr lang="ru-RU" sz="900" dirty="0">
                          <a:effectLst/>
                          <a:latin typeface="Times New Roman" panose="02020603050405020304" pitchFamily="18" charset="0"/>
                          <a:ea typeface="Arial Unicode MS"/>
                          <a:cs typeface="Times New Roman" panose="02020603050405020304" pitchFamily="18" charset="0"/>
                        </a:rPr>
                        <a:t> </a:t>
                      </a:r>
                      <a:endParaRPr lang="ru-RU" sz="900" dirty="0">
                        <a:effectLst/>
                        <a:latin typeface="Times New Roman" panose="02020603050405020304" pitchFamily="18" charset="0"/>
                        <a:ea typeface="Times New Roman"/>
                        <a:cs typeface="Times New Roman" panose="02020603050405020304" pitchFamily="18" charset="0"/>
                      </a:endParaRPr>
                    </a:p>
                  </a:txBody>
                  <a:tcPr marL="68580" marR="68580" marT="0" marB="0"/>
                </a:tc>
                <a:tc>
                  <a:txBody>
                    <a:bodyPr/>
                    <a:lstStyle/>
                    <a:p>
                      <a:pPr algn="ctr">
                        <a:lnSpc>
                          <a:spcPct val="115000"/>
                        </a:lnSpc>
                        <a:spcAft>
                          <a:spcPts val="0"/>
                        </a:spcAft>
                      </a:pPr>
                      <a:r>
                        <a:rPr lang="ru-RU" sz="900">
                          <a:effectLst/>
                          <a:latin typeface="Times New Roman" panose="02020603050405020304" pitchFamily="18" charset="0"/>
                          <a:ea typeface="Arial Unicode MS"/>
                          <a:cs typeface="Times New Roman" panose="02020603050405020304" pitchFamily="18" charset="0"/>
                        </a:rPr>
                        <a:t>Проценты</a:t>
                      </a:r>
                      <a:endParaRPr lang="ru-RU" sz="900">
                        <a:effectLst/>
                        <a:latin typeface="Times New Roman" panose="02020603050405020304" pitchFamily="18" charset="0"/>
                        <a:ea typeface="Times New Roman"/>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ru-RU" sz="900" kern="1600" dirty="0">
                          <a:effectLst/>
                          <a:latin typeface="Times New Roman" panose="02020603050405020304" pitchFamily="18" charset="0"/>
                          <a:cs typeface="Times New Roman" panose="02020603050405020304" pitchFamily="18" charset="0"/>
                        </a:rPr>
                        <a:t> </a:t>
                      </a:r>
                      <a:r>
                        <a:rPr lang="ru-RU" sz="900" kern="1600" dirty="0" smtClean="0">
                          <a:effectLst/>
                          <a:latin typeface="Times New Roman" panose="02020603050405020304" pitchFamily="18" charset="0"/>
                          <a:cs typeface="Times New Roman" panose="02020603050405020304" pitchFamily="18" charset="0"/>
                        </a:rPr>
                        <a:t>0</a:t>
                      </a:r>
                      <a:endParaRPr lang="ru-RU" sz="900" dirty="0">
                        <a:effectLst/>
                        <a:latin typeface="Times New Roman" panose="02020603050405020304" pitchFamily="18" charset="0"/>
                        <a:ea typeface="Calibri"/>
                        <a:cs typeface="Times New Roman" panose="02020603050405020304" pitchFamily="18" charset="0"/>
                      </a:endParaRPr>
                    </a:p>
                  </a:txBody>
                  <a:tcPr marL="29365" marR="29365" marT="0" marB="0"/>
                </a:tc>
                <a:tc>
                  <a:txBody>
                    <a:bodyPr/>
                    <a:lstStyle/>
                    <a:p>
                      <a:pPr algn="ctr">
                        <a:lnSpc>
                          <a:spcPct val="115000"/>
                        </a:lnSpc>
                        <a:spcAft>
                          <a:spcPts val="0"/>
                        </a:spcAft>
                      </a:pPr>
                      <a:r>
                        <a:rPr lang="ru-RU" sz="900">
                          <a:effectLst/>
                          <a:latin typeface="Times New Roman" panose="02020603050405020304" pitchFamily="18" charset="0"/>
                          <a:ea typeface="Arial Unicode MS"/>
                          <a:cs typeface="Times New Roman" panose="02020603050405020304" pitchFamily="18" charset="0"/>
                        </a:rPr>
                        <a:t> </a:t>
                      </a:r>
                      <a:endParaRPr lang="ru-RU" sz="900">
                        <a:effectLst/>
                        <a:latin typeface="Times New Roman" panose="02020603050405020304" pitchFamily="18" charset="0"/>
                        <a:ea typeface="Times New Roman"/>
                        <a:cs typeface="Times New Roman" panose="02020603050405020304" pitchFamily="18" charset="0"/>
                      </a:endParaRPr>
                    </a:p>
                    <a:p>
                      <a:pPr algn="ctr">
                        <a:lnSpc>
                          <a:spcPct val="115000"/>
                        </a:lnSpc>
                        <a:spcAft>
                          <a:spcPts val="0"/>
                        </a:spcAft>
                      </a:pPr>
                      <a:r>
                        <a:rPr lang="ru-RU" sz="900">
                          <a:effectLst/>
                          <a:latin typeface="Times New Roman" panose="02020603050405020304" pitchFamily="18" charset="0"/>
                          <a:ea typeface="Arial Unicode MS"/>
                          <a:cs typeface="Times New Roman" panose="02020603050405020304" pitchFamily="18" charset="0"/>
                        </a:rPr>
                        <a:t>100</a:t>
                      </a:r>
                      <a:endParaRPr lang="ru-RU" sz="900">
                        <a:effectLst/>
                        <a:latin typeface="Times New Roman" panose="02020603050405020304" pitchFamily="18" charset="0"/>
                        <a:ea typeface="Times New Roman"/>
                        <a:cs typeface="Times New Roman" panose="02020603050405020304" pitchFamily="18" charset="0"/>
                      </a:endParaRPr>
                    </a:p>
                  </a:txBody>
                  <a:tcPr marL="68580" marR="68580" marT="0" marB="0"/>
                </a:tc>
                <a:tc>
                  <a:txBody>
                    <a:bodyPr/>
                    <a:lstStyle/>
                    <a:p>
                      <a:pPr algn="ctr">
                        <a:lnSpc>
                          <a:spcPct val="115000"/>
                        </a:lnSpc>
                        <a:spcAft>
                          <a:spcPts val="0"/>
                        </a:spcAft>
                      </a:pPr>
                      <a:r>
                        <a:rPr lang="ru-RU" sz="900">
                          <a:effectLst/>
                          <a:latin typeface="Times New Roman" panose="02020603050405020304" pitchFamily="18" charset="0"/>
                          <a:ea typeface="Arial Unicode MS"/>
                          <a:cs typeface="Times New Roman" panose="02020603050405020304" pitchFamily="18" charset="0"/>
                        </a:rPr>
                        <a:t> </a:t>
                      </a:r>
                      <a:endParaRPr lang="ru-RU" sz="900">
                        <a:effectLst/>
                        <a:latin typeface="Times New Roman" panose="02020603050405020304" pitchFamily="18" charset="0"/>
                        <a:ea typeface="Times New Roman"/>
                        <a:cs typeface="Times New Roman" panose="02020603050405020304" pitchFamily="18" charset="0"/>
                      </a:endParaRPr>
                    </a:p>
                    <a:p>
                      <a:pPr algn="ctr">
                        <a:lnSpc>
                          <a:spcPct val="115000"/>
                        </a:lnSpc>
                        <a:spcAft>
                          <a:spcPts val="0"/>
                        </a:spcAft>
                      </a:pPr>
                      <a:r>
                        <a:rPr lang="ru-RU" sz="900">
                          <a:effectLst/>
                          <a:latin typeface="Times New Roman" panose="02020603050405020304" pitchFamily="18" charset="0"/>
                          <a:ea typeface="Arial Unicode MS"/>
                          <a:cs typeface="Times New Roman" panose="02020603050405020304" pitchFamily="18" charset="0"/>
                        </a:rPr>
                        <a:t>100</a:t>
                      </a:r>
                      <a:endParaRPr lang="ru-RU" sz="900">
                        <a:effectLst/>
                        <a:latin typeface="Times New Roman" panose="02020603050405020304" pitchFamily="18" charset="0"/>
                        <a:ea typeface="Times New Roman"/>
                        <a:cs typeface="Times New Roman" panose="02020603050405020304" pitchFamily="18" charset="0"/>
                      </a:endParaRPr>
                    </a:p>
                  </a:txBody>
                  <a:tcPr marL="68580" marR="68580" marT="0" marB="0"/>
                </a:tc>
              </a:tr>
              <a:tr h="237738">
                <a:tc>
                  <a:txBody>
                    <a:bodyPr/>
                    <a:lstStyle/>
                    <a:p>
                      <a:pPr>
                        <a:lnSpc>
                          <a:spcPct val="115000"/>
                        </a:lnSpc>
                        <a:spcAft>
                          <a:spcPts val="0"/>
                        </a:spcAft>
                      </a:pPr>
                      <a:r>
                        <a:rPr lang="ru-RU" sz="900">
                          <a:effectLst/>
                          <a:latin typeface="Times New Roman" panose="02020603050405020304" pitchFamily="18" charset="0"/>
                          <a:ea typeface="Arial Unicode MS"/>
                          <a:cs typeface="Times New Roman" panose="02020603050405020304" pitchFamily="18" charset="0"/>
                        </a:rPr>
                        <a:t>Количество благоустроенных общественных территорий</a:t>
                      </a:r>
                      <a:endParaRPr lang="ru-RU" sz="900">
                        <a:effectLst/>
                        <a:latin typeface="Times New Roman" panose="02020603050405020304" pitchFamily="18" charset="0"/>
                        <a:ea typeface="Times New Roman"/>
                        <a:cs typeface="Times New Roman" panose="02020603050405020304" pitchFamily="18" charset="0"/>
                      </a:endParaRPr>
                    </a:p>
                  </a:txBody>
                  <a:tcPr marL="68580" marR="68580" marT="0" marB="0"/>
                </a:tc>
                <a:tc>
                  <a:txBody>
                    <a:bodyPr/>
                    <a:lstStyle/>
                    <a:p>
                      <a:pPr algn="ctr">
                        <a:lnSpc>
                          <a:spcPct val="115000"/>
                        </a:lnSpc>
                        <a:spcAft>
                          <a:spcPts val="0"/>
                        </a:spcAft>
                      </a:pPr>
                      <a:r>
                        <a:rPr lang="ru-RU" sz="900">
                          <a:effectLst/>
                          <a:latin typeface="Times New Roman" panose="02020603050405020304" pitchFamily="18" charset="0"/>
                          <a:ea typeface="Arial Unicode MS"/>
                          <a:cs typeface="Times New Roman" panose="02020603050405020304" pitchFamily="18" charset="0"/>
                        </a:rPr>
                        <a:t>Ед.</a:t>
                      </a:r>
                      <a:endParaRPr lang="ru-RU" sz="900">
                        <a:effectLst/>
                        <a:latin typeface="Times New Roman" panose="02020603050405020304" pitchFamily="18" charset="0"/>
                        <a:ea typeface="Times New Roman"/>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ru-RU" sz="900" kern="1600" dirty="0">
                          <a:effectLst/>
                          <a:latin typeface="Times New Roman" panose="02020603050405020304" pitchFamily="18" charset="0"/>
                          <a:cs typeface="Times New Roman" panose="02020603050405020304" pitchFamily="18" charset="0"/>
                        </a:rPr>
                        <a:t> </a:t>
                      </a:r>
                      <a:r>
                        <a:rPr lang="ru-RU" sz="900" kern="1600" dirty="0" smtClean="0">
                          <a:effectLst/>
                          <a:latin typeface="Times New Roman" panose="02020603050405020304" pitchFamily="18" charset="0"/>
                          <a:cs typeface="Times New Roman" panose="02020603050405020304" pitchFamily="18" charset="0"/>
                        </a:rPr>
                        <a:t>0</a:t>
                      </a:r>
                      <a:endParaRPr lang="ru-RU" sz="900" dirty="0">
                        <a:effectLst/>
                        <a:latin typeface="Times New Roman" panose="02020603050405020304" pitchFamily="18" charset="0"/>
                        <a:ea typeface="Calibri"/>
                        <a:cs typeface="Times New Roman" panose="02020603050405020304" pitchFamily="18" charset="0"/>
                      </a:endParaRPr>
                    </a:p>
                  </a:txBody>
                  <a:tcPr marL="29365" marR="29365" marT="0" marB="0"/>
                </a:tc>
                <a:tc>
                  <a:txBody>
                    <a:bodyPr/>
                    <a:lstStyle/>
                    <a:p>
                      <a:pPr algn="ctr">
                        <a:lnSpc>
                          <a:spcPct val="115000"/>
                        </a:lnSpc>
                        <a:spcAft>
                          <a:spcPts val="0"/>
                        </a:spcAft>
                      </a:pPr>
                      <a:r>
                        <a:rPr lang="ru-RU" sz="900" dirty="0">
                          <a:effectLst/>
                          <a:latin typeface="Times New Roman" panose="02020603050405020304" pitchFamily="18" charset="0"/>
                          <a:ea typeface="Arial Unicode MS"/>
                          <a:cs typeface="Times New Roman" panose="02020603050405020304" pitchFamily="18" charset="0"/>
                        </a:rPr>
                        <a:t>1</a:t>
                      </a:r>
                      <a:endParaRPr lang="ru-RU" sz="900" dirty="0">
                        <a:effectLst/>
                        <a:latin typeface="Times New Roman" panose="02020603050405020304" pitchFamily="18" charset="0"/>
                        <a:ea typeface="Times New Roman"/>
                        <a:cs typeface="Times New Roman" panose="02020603050405020304" pitchFamily="18" charset="0"/>
                      </a:endParaRPr>
                    </a:p>
                  </a:txBody>
                  <a:tcPr marL="68580" marR="68580" marT="0" marB="0"/>
                </a:tc>
                <a:tc>
                  <a:txBody>
                    <a:bodyPr/>
                    <a:lstStyle/>
                    <a:p>
                      <a:pPr algn="ctr">
                        <a:lnSpc>
                          <a:spcPct val="115000"/>
                        </a:lnSpc>
                        <a:spcAft>
                          <a:spcPts val="0"/>
                        </a:spcAft>
                      </a:pPr>
                      <a:r>
                        <a:rPr lang="ru-RU" sz="900">
                          <a:effectLst/>
                          <a:latin typeface="Times New Roman" panose="02020603050405020304" pitchFamily="18" charset="0"/>
                          <a:ea typeface="Arial Unicode MS"/>
                          <a:cs typeface="Times New Roman" panose="02020603050405020304" pitchFamily="18" charset="0"/>
                        </a:rPr>
                        <a:t>1</a:t>
                      </a:r>
                      <a:endParaRPr lang="ru-RU" sz="900">
                        <a:effectLst/>
                        <a:latin typeface="Times New Roman" panose="02020603050405020304" pitchFamily="18" charset="0"/>
                        <a:ea typeface="Times New Roman"/>
                        <a:cs typeface="Times New Roman" panose="02020603050405020304" pitchFamily="18" charset="0"/>
                      </a:endParaRPr>
                    </a:p>
                  </a:txBody>
                  <a:tcPr marL="68580" marR="68580" marT="0" marB="0"/>
                </a:tc>
              </a:tr>
              <a:tr h="194310">
                <a:tc>
                  <a:txBody>
                    <a:bodyPr/>
                    <a:lstStyle/>
                    <a:p>
                      <a:pPr>
                        <a:lnSpc>
                          <a:spcPct val="115000"/>
                        </a:lnSpc>
                        <a:spcAft>
                          <a:spcPts val="0"/>
                        </a:spcAft>
                      </a:pPr>
                      <a:r>
                        <a:rPr lang="ru-RU" sz="900">
                          <a:effectLst/>
                          <a:latin typeface="Times New Roman" panose="02020603050405020304" pitchFamily="18" charset="0"/>
                          <a:ea typeface="Arial Unicode MS"/>
                          <a:cs typeface="Times New Roman" panose="02020603050405020304" pitchFamily="18" charset="0"/>
                        </a:rPr>
                        <a:t>Площадь благоустроенных общественных территорий</a:t>
                      </a:r>
                      <a:endParaRPr lang="ru-RU" sz="900">
                        <a:effectLst/>
                        <a:latin typeface="Times New Roman" panose="02020603050405020304" pitchFamily="18" charset="0"/>
                        <a:ea typeface="Times New Roman"/>
                        <a:cs typeface="Times New Roman" panose="02020603050405020304" pitchFamily="18" charset="0"/>
                      </a:endParaRPr>
                    </a:p>
                  </a:txBody>
                  <a:tcPr marL="68580" marR="68580" marT="0" marB="0"/>
                </a:tc>
                <a:tc>
                  <a:txBody>
                    <a:bodyPr/>
                    <a:lstStyle/>
                    <a:p>
                      <a:pPr algn="ctr">
                        <a:lnSpc>
                          <a:spcPct val="115000"/>
                        </a:lnSpc>
                        <a:spcAft>
                          <a:spcPts val="0"/>
                        </a:spcAft>
                      </a:pPr>
                      <a:r>
                        <a:rPr lang="ru-RU" sz="900">
                          <a:effectLst/>
                          <a:latin typeface="Times New Roman" panose="02020603050405020304" pitchFamily="18" charset="0"/>
                          <a:ea typeface="Arial Unicode MS"/>
                          <a:cs typeface="Times New Roman" panose="02020603050405020304" pitchFamily="18" charset="0"/>
                        </a:rPr>
                        <a:t>Га</a:t>
                      </a:r>
                      <a:endParaRPr lang="ru-RU" sz="900">
                        <a:effectLst/>
                        <a:latin typeface="Times New Roman" panose="02020603050405020304" pitchFamily="18" charset="0"/>
                        <a:ea typeface="Times New Roman"/>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ru-RU" sz="900" kern="1600" dirty="0">
                          <a:effectLst/>
                          <a:latin typeface="Times New Roman" panose="02020603050405020304" pitchFamily="18" charset="0"/>
                          <a:cs typeface="Times New Roman" panose="02020603050405020304" pitchFamily="18" charset="0"/>
                        </a:rPr>
                        <a:t> </a:t>
                      </a:r>
                      <a:r>
                        <a:rPr lang="ru-RU" sz="900" kern="1600" dirty="0" smtClean="0">
                          <a:effectLst/>
                          <a:latin typeface="Times New Roman" panose="02020603050405020304" pitchFamily="18" charset="0"/>
                          <a:cs typeface="Times New Roman" panose="02020603050405020304" pitchFamily="18" charset="0"/>
                        </a:rPr>
                        <a:t>0</a:t>
                      </a:r>
                      <a:endParaRPr lang="ru-RU" sz="900" dirty="0">
                        <a:effectLst/>
                        <a:latin typeface="Times New Roman" panose="02020603050405020304" pitchFamily="18" charset="0"/>
                        <a:ea typeface="Calibri"/>
                        <a:cs typeface="Times New Roman" panose="02020603050405020304" pitchFamily="18" charset="0"/>
                      </a:endParaRPr>
                    </a:p>
                  </a:txBody>
                  <a:tcPr marL="29365" marR="29365" marT="0" marB="0"/>
                </a:tc>
                <a:tc>
                  <a:txBody>
                    <a:bodyPr/>
                    <a:lstStyle/>
                    <a:p>
                      <a:pPr algn="ctr">
                        <a:lnSpc>
                          <a:spcPct val="115000"/>
                        </a:lnSpc>
                        <a:spcAft>
                          <a:spcPts val="0"/>
                        </a:spcAft>
                      </a:pPr>
                      <a:r>
                        <a:rPr lang="ru-RU" sz="900" dirty="0">
                          <a:effectLst/>
                          <a:latin typeface="Times New Roman" panose="02020603050405020304" pitchFamily="18" charset="0"/>
                          <a:ea typeface="Arial Unicode MS"/>
                          <a:cs typeface="Times New Roman" panose="02020603050405020304" pitchFamily="18" charset="0"/>
                        </a:rPr>
                        <a:t>2</a:t>
                      </a:r>
                      <a:endParaRPr lang="ru-RU" sz="900" dirty="0">
                        <a:effectLst/>
                        <a:latin typeface="Times New Roman" panose="02020603050405020304" pitchFamily="18" charset="0"/>
                        <a:ea typeface="Times New Roman"/>
                        <a:cs typeface="Times New Roman" panose="02020603050405020304" pitchFamily="18" charset="0"/>
                      </a:endParaRPr>
                    </a:p>
                  </a:txBody>
                  <a:tcPr marL="68580" marR="68580" marT="0" marB="0"/>
                </a:tc>
                <a:tc>
                  <a:txBody>
                    <a:bodyPr/>
                    <a:lstStyle/>
                    <a:p>
                      <a:pPr algn="ctr">
                        <a:lnSpc>
                          <a:spcPct val="115000"/>
                        </a:lnSpc>
                        <a:spcAft>
                          <a:spcPts val="0"/>
                        </a:spcAft>
                      </a:pPr>
                      <a:r>
                        <a:rPr lang="ru-RU" sz="900" dirty="0">
                          <a:effectLst/>
                          <a:latin typeface="Times New Roman" panose="02020603050405020304" pitchFamily="18" charset="0"/>
                          <a:ea typeface="Arial Unicode MS"/>
                          <a:cs typeface="Times New Roman" panose="02020603050405020304" pitchFamily="18" charset="0"/>
                        </a:rPr>
                        <a:t>2</a:t>
                      </a:r>
                      <a:endParaRPr lang="ru-RU" sz="900" dirty="0">
                        <a:effectLst/>
                        <a:latin typeface="Times New Roman" panose="02020603050405020304" pitchFamily="18" charset="0"/>
                        <a:ea typeface="Times New Roman"/>
                        <a:cs typeface="Times New Roman" panose="02020603050405020304" pitchFamily="18" charset="0"/>
                      </a:endParaRPr>
                    </a:p>
                  </a:txBody>
                  <a:tcPr marL="68580" marR="68580" marT="0" marB="0"/>
                </a:tc>
              </a:tr>
              <a:tr h="504056">
                <a:tc>
                  <a:txBody>
                    <a:bodyPr/>
                    <a:lstStyle/>
                    <a:p>
                      <a:pPr>
                        <a:lnSpc>
                          <a:spcPct val="115000"/>
                        </a:lnSpc>
                        <a:spcAft>
                          <a:spcPts val="0"/>
                        </a:spcAft>
                      </a:pPr>
                      <a:r>
                        <a:rPr lang="ru-RU" sz="900">
                          <a:effectLst/>
                          <a:latin typeface="Times New Roman" panose="02020603050405020304" pitchFamily="18" charset="0"/>
                          <a:ea typeface="Times New Roman"/>
                          <a:cs typeface="Times New Roman" panose="02020603050405020304" pitchFamily="18" charset="0"/>
                        </a:rPr>
                        <a:t>Доля реализованных комплексных проектов благоустройства общественных территорий в общем количестве запланированных к реализации в течение отчетного года проектов благоустройства общественных территорий </a:t>
                      </a:r>
                    </a:p>
                  </a:txBody>
                  <a:tcPr marL="68580" marR="68580" marT="0" marB="0"/>
                </a:tc>
                <a:tc>
                  <a:txBody>
                    <a:bodyPr/>
                    <a:lstStyle/>
                    <a:p>
                      <a:pPr algn="ctr">
                        <a:lnSpc>
                          <a:spcPct val="115000"/>
                        </a:lnSpc>
                        <a:spcAft>
                          <a:spcPts val="0"/>
                        </a:spcAft>
                      </a:pPr>
                      <a:r>
                        <a:rPr lang="ru-RU" sz="900">
                          <a:effectLst/>
                          <a:latin typeface="Times New Roman" panose="02020603050405020304" pitchFamily="18" charset="0"/>
                          <a:ea typeface="Arial Unicode MS"/>
                          <a:cs typeface="Times New Roman" panose="02020603050405020304" pitchFamily="18" charset="0"/>
                        </a:rPr>
                        <a:t>Проценты</a:t>
                      </a:r>
                      <a:endParaRPr lang="ru-RU" sz="900">
                        <a:effectLst/>
                        <a:latin typeface="Times New Roman" panose="02020603050405020304" pitchFamily="18" charset="0"/>
                        <a:ea typeface="Times New Roman"/>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ru-RU" sz="900" kern="1600" dirty="0">
                          <a:effectLst/>
                          <a:latin typeface="Times New Roman" panose="02020603050405020304" pitchFamily="18" charset="0"/>
                          <a:cs typeface="Times New Roman" panose="02020603050405020304" pitchFamily="18" charset="0"/>
                        </a:rPr>
                        <a:t> </a:t>
                      </a:r>
                      <a:r>
                        <a:rPr lang="ru-RU" sz="900" kern="1600" dirty="0" smtClean="0">
                          <a:effectLst/>
                          <a:latin typeface="Times New Roman" panose="02020603050405020304" pitchFamily="18" charset="0"/>
                          <a:cs typeface="Times New Roman" panose="02020603050405020304" pitchFamily="18" charset="0"/>
                        </a:rPr>
                        <a:t>0</a:t>
                      </a:r>
                      <a:endParaRPr lang="ru-RU" sz="900" dirty="0">
                        <a:effectLst/>
                        <a:latin typeface="Times New Roman" panose="02020603050405020304" pitchFamily="18" charset="0"/>
                        <a:ea typeface="Calibri"/>
                        <a:cs typeface="Times New Roman" panose="02020603050405020304" pitchFamily="18" charset="0"/>
                      </a:endParaRPr>
                    </a:p>
                  </a:txBody>
                  <a:tcPr marL="29365" marR="29365" marT="0" marB="0"/>
                </a:tc>
                <a:tc>
                  <a:txBody>
                    <a:bodyPr/>
                    <a:lstStyle/>
                    <a:p>
                      <a:pPr algn="ctr">
                        <a:lnSpc>
                          <a:spcPct val="115000"/>
                        </a:lnSpc>
                        <a:spcAft>
                          <a:spcPts val="0"/>
                        </a:spcAft>
                      </a:pPr>
                      <a:r>
                        <a:rPr lang="ru-RU" sz="900">
                          <a:effectLst/>
                          <a:latin typeface="Times New Roman" panose="02020603050405020304" pitchFamily="18" charset="0"/>
                          <a:ea typeface="Arial Unicode MS"/>
                          <a:cs typeface="Times New Roman" panose="02020603050405020304" pitchFamily="18" charset="0"/>
                        </a:rPr>
                        <a:t>100</a:t>
                      </a:r>
                      <a:endParaRPr lang="ru-RU" sz="900">
                        <a:effectLst/>
                        <a:latin typeface="Times New Roman" panose="02020603050405020304" pitchFamily="18" charset="0"/>
                        <a:ea typeface="Times New Roman"/>
                        <a:cs typeface="Times New Roman" panose="02020603050405020304" pitchFamily="18" charset="0"/>
                      </a:endParaRPr>
                    </a:p>
                  </a:txBody>
                  <a:tcPr marL="68580" marR="68580" marT="0" marB="0"/>
                </a:tc>
                <a:tc>
                  <a:txBody>
                    <a:bodyPr/>
                    <a:lstStyle/>
                    <a:p>
                      <a:pPr algn="ctr">
                        <a:lnSpc>
                          <a:spcPct val="115000"/>
                        </a:lnSpc>
                        <a:spcAft>
                          <a:spcPts val="0"/>
                        </a:spcAft>
                      </a:pPr>
                      <a:r>
                        <a:rPr lang="ru-RU" sz="900" dirty="0">
                          <a:effectLst/>
                          <a:latin typeface="Times New Roman" panose="02020603050405020304" pitchFamily="18" charset="0"/>
                          <a:ea typeface="Arial Unicode MS"/>
                          <a:cs typeface="Times New Roman" panose="02020603050405020304" pitchFamily="18" charset="0"/>
                        </a:rPr>
                        <a:t>100</a:t>
                      </a:r>
                      <a:endParaRPr lang="ru-RU" sz="900" dirty="0">
                        <a:effectLst/>
                        <a:latin typeface="Times New Roman" panose="02020603050405020304" pitchFamily="18" charset="0"/>
                        <a:ea typeface="Times New Roman"/>
                        <a:cs typeface="Times New Roman" panose="02020603050405020304" pitchFamily="18" charset="0"/>
                      </a:endParaRPr>
                    </a:p>
                  </a:txBody>
                  <a:tcPr marL="68580" marR="68580" marT="0" marB="0"/>
                </a:tc>
              </a:tr>
              <a:tr h="360040">
                <a:tc>
                  <a:txBody>
                    <a:bodyPr/>
                    <a:lstStyle/>
                    <a:p>
                      <a:pPr>
                        <a:lnSpc>
                          <a:spcPct val="115000"/>
                        </a:lnSpc>
                        <a:spcAft>
                          <a:spcPts val="0"/>
                        </a:spcAft>
                      </a:pPr>
                      <a:r>
                        <a:rPr lang="ru-RU" sz="900">
                          <a:effectLst/>
                          <a:latin typeface="Times New Roman" panose="02020603050405020304" pitchFamily="18" charset="0"/>
                          <a:ea typeface="Arial Unicode MS"/>
                          <a:cs typeface="Times New Roman" panose="02020603050405020304" pitchFamily="18" charset="0"/>
                        </a:rPr>
                        <a:t>Площадь благоустроенных общественных территорий, приходящихся на 1 жителя муниципального образования</a:t>
                      </a:r>
                      <a:endParaRPr lang="ru-RU" sz="900">
                        <a:effectLst/>
                        <a:latin typeface="Times New Roman" panose="02020603050405020304" pitchFamily="18" charset="0"/>
                        <a:ea typeface="Times New Roman"/>
                        <a:cs typeface="Times New Roman" panose="02020603050405020304" pitchFamily="18" charset="0"/>
                      </a:endParaRPr>
                    </a:p>
                  </a:txBody>
                  <a:tcPr marL="68580" marR="68580" marT="0" marB="0"/>
                </a:tc>
                <a:tc>
                  <a:txBody>
                    <a:bodyPr/>
                    <a:lstStyle/>
                    <a:p>
                      <a:pPr algn="ctr">
                        <a:lnSpc>
                          <a:spcPct val="115000"/>
                        </a:lnSpc>
                        <a:spcAft>
                          <a:spcPts val="0"/>
                        </a:spcAft>
                      </a:pPr>
                      <a:r>
                        <a:rPr lang="ru-RU" sz="900">
                          <a:effectLst/>
                          <a:latin typeface="Times New Roman" panose="02020603050405020304" pitchFamily="18" charset="0"/>
                          <a:ea typeface="Arial Unicode MS"/>
                          <a:cs typeface="Times New Roman" panose="02020603050405020304" pitchFamily="18" charset="0"/>
                        </a:rPr>
                        <a:t>кв. м</a:t>
                      </a:r>
                      <a:endParaRPr lang="ru-RU" sz="900">
                        <a:effectLst/>
                        <a:latin typeface="Times New Roman" panose="02020603050405020304" pitchFamily="18" charset="0"/>
                        <a:ea typeface="Times New Roman"/>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ru-RU" sz="900" kern="1600" dirty="0">
                          <a:effectLst/>
                          <a:latin typeface="Times New Roman" panose="02020603050405020304" pitchFamily="18" charset="0"/>
                          <a:cs typeface="Times New Roman" panose="02020603050405020304" pitchFamily="18" charset="0"/>
                        </a:rPr>
                        <a:t> </a:t>
                      </a:r>
                      <a:r>
                        <a:rPr lang="ru-RU" sz="900" kern="1600" dirty="0" smtClean="0">
                          <a:effectLst/>
                          <a:latin typeface="Times New Roman" panose="02020603050405020304" pitchFamily="18" charset="0"/>
                          <a:cs typeface="Times New Roman" panose="02020603050405020304" pitchFamily="18" charset="0"/>
                        </a:rPr>
                        <a:t>0</a:t>
                      </a:r>
                      <a:endParaRPr lang="ru-RU" sz="900" dirty="0">
                        <a:effectLst/>
                        <a:latin typeface="Times New Roman" panose="02020603050405020304" pitchFamily="18" charset="0"/>
                        <a:ea typeface="Calibri"/>
                        <a:cs typeface="Times New Roman" panose="02020603050405020304" pitchFamily="18" charset="0"/>
                      </a:endParaRPr>
                    </a:p>
                  </a:txBody>
                  <a:tcPr marL="29365" marR="29365" marT="0" marB="0"/>
                </a:tc>
                <a:tc>
                  <a:txBody>
                    <a:bodyPr/>
                    <a:lstStyle/>
                    <a:p>
                      <a:pPr algn="ctr">
                        <a:lnSpc>
                          <a:spcPct val="115000"/>
                        </a:lnSpc>
                        <a:spcAft>
                          <a:spcPts val="0"/>
                        </a:spcAft>
                      </a:pPr>
                      <a:r>
                        <a:rPr lang="ru-RU" sz="900" dirty="0">
                          <a:effectLst/>
                          <a:latin typeface="Times New Roman" panose="02020603050405020304" pitchFamily="18" charset="0"/>
                          <a:ea typeface="Arial Unicode MS"/>
                          <a:cs typeface="Times New Roman" panose="02020603050405020304" pitchFamily="18" charset="0"/>
                        </a:rPr>
                        <a:t>1,33</a:t>
                      </a:r>
                      <a:endParaRPr lang="ru-RU" sz="900" dirty="0">
                        <a:effectLst/>
                        <a:latin typeface="Times New Roman" panose="02020603050405020304" pitchFamily="18" charset="0"/>
                        <a:ea typeface="Times New Roman"/>
                        <a:cs typeface="Times New Roman" panose="02020603050405020304" pitchFamily="18" charset="0"/>
                      </a:endParaRPr>
                    </a:p>
                  </a:txBody>
                  <a:tcPr marL="68580" marR="68580" marT="0" marB="0"/>
                </a:tc>
                <a:tc>
                  <a:txBody>
                    <a:bodyPr/>
                    <a:lstStyle/>
                    <a:p>
                      <a:pPr algn="ctr">
                        <a:lnSpc>
                          <a:spcPct val="115000"/>
                        </a:lnSpc>
                        <a:spcAft>
                          <a:spcPts val="0"/>
                        </a:spcAft>
                      </a:pPr>
                      <a:r>
                        <a:rPr lang="ru-RU" sz="900" dirty="0">
                          <a:effectLst/>
                          <a:latin typeface="Times New Roman" panose="02020603050405020304" pitchFamily="18" charset="0"/>
                          <a:ea typeface="Arial Unicode MS"/>
                          <a:cs typeface="Times New Roman" panose="02020603050405020304" pitchFamily="18" charset="0"/>
                        </a:rPr>
                        <a:t>1,33</a:t>
                      </a:r>
                      <a:endParaRPr lang="ru-RU" sz="900" dirty="0">
                        <a:effectLst/>
                        <a:latin typeface="Times New Roman" panose="02020603050405020304" pitchFamily="18" charset="0"/>
                        <a:ea typeface="Times New Roman"/>
                        <a:cs typeface="Times New Roman" panose="02020603050405020304" pitchFamily="18" charset="0"/>
                      </a:endParaRPr>
                    </a:p>
                  </a:txBody>
                  <a:tcPr marL="68580" marR="68580" marT="0" marB="0"/>
                </a:tc>
              </a:tr>
              <a:tr h="504056">
                <a:tc>
                  <a:txBody>
                    <a:bodyPr/>
                    <a:lstStyle/>
                    <a:p>
                      <a:pPr>
                        <a:lnSpc>
                          <a:spcPct val="115000"/>
                        </a:lnSpc>
                        <a:spcAft>
                          <a:spcPts val="0"/>
                        </a:spcAft>
                      </a:pPr>
                      <a:r>
                        <a:rPr lang="ru-RU" sz="900" dirty="0">
                          <a:effectLst/>
                          <a:latin typeface="Times New Roman" panose="02020603050405020304" pitchFamily="18" charset="0"/>
                          <a:ea typeface="Arial Unicode MS"/>
                          <a:cs typeface="Times New Roman" panose="02020603050405020304" pitchFamily="18" charset="0"/>
                        </a:rPr>
                        <a:t>Доля и размер финансового участия заинтересованных лиц в выполнении минимального перечня работ по благоустройству дворовых территорий от общей стоимости работ минимального перечня, включенных в программу</a:t>
                      </a:r>
                      <a:endParaRPr lang="ru-RU" sz="900" dirty="0">
                        <a:effectLst/>
                        <a:latin typeface="Times New Roman" panose="02020603050405020304" pitchFamily="18" charset="0"/>
                        <a:ea typeface="Times New Roman"/>
                        <a:cs typeface="Times New Roman" panose="02020603050405020304" pitchFamily="18" charset="0"/>
                      </a:endParaRPr>
                    </a:p>
                  </a:txBody>
                  <a:tcPr marL="68580" marR="68580" marT="0" marB="0"/>
                </a:tc>
                <a:tc>
                  <a:txBody>
                    <a:bodyPr/>
                    <a:lstStyle/>
                    <a:p>
                      <a:pPr algn="ctr">
                        <a:lnSpc>
                          <a:spcPct val="115000"/>
                        </a:lnSpc>
                        <a:spcAft>
                          <a:spcPts val="0"/>
                        </a:spcAft>
                      </a:pPr>
                      <a:r>
                        <a:rPr lang="ru-RU" sz="900">
                          <a:effectLst/>
                          <a:latin typeface="Times New Roman" panose="02020603050405020304" pitchFamily="18" charset="0"/>
                          <a:ea typeface="Arial Unicode MS"/>
                          <a:cs typeface="Times New Roman" panose="02020603050405020304" pitchFamily="18" charset="0"/>
                        </a:rPr>
                        <a:t>Проценты</a:t>
                      </a:r>
                      <a:endParaRPr lang="ru-RU" sz="900">
                        <a:effectLst/>
                        <a:latin typeface="Times New Roman" panose="02020603050405020304" pitchFamily="18" charset="0"/>
                        <a:ea typeface="Times New Roman"/>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ru-RU" sz="900" dirty="0" smtClean="0">
                          <a:effectLst/>
                          <a:latin typeface="Times New Roman" panose="02020603050405020304" pitchFamily="18" charset="0"/>
                          <a:ea typeface="Calibri"/>
                          <a:cs typeface="Times New Roman" panose="02020603050405020304" pitchFamily="18" charset="0"/>
                        </a:rPr>
                        <a:t>0</a:t>
                      </a:r>
                      <a:endParaRPr lang="ru-RU" sz="900" dirty="0">
                        <a:effectLst/>
                        <a:latin typeface="Times New Roman" panose="02020603050405020304" pitchFamily="18" charset="0"/>
                        <a:ea typeface="Calibri"/>
                        <a:cs typeface="Times New Roman" panose="02020603050405020304" pitchFamily="18" charset="0"/>
                      </a:endParaRPr>
                    </a:p>
                  </a:txBody>
                  <a:tcPr marL="29365" marR="29365" marT="0" marB="0"/>
                </a:tc>
                <a:tc>
                  <a:txBody>
                    <a:bodyPr/>
                    <a:lstStyle/>
                    <a:p>
                      <a:pPr algn="ctr">
                        <a:lnSpc>
                          <a:spcPct val="115000"/>
                        </a:lnSpc>
                        <a:spcAft>
                          <a:spcPts val="0"/>
                        </a:spcAft>
                      </a:pPr>
                      <a:r>
                        <a:rPr lang="ru-RU" sz="900" dirty="0">
                          <a:effectLst/>
                          <a:latin typeface="Times New Roman" panose="02020603050405020304" pitchFamily="18" charset="0"/>
                          <a:ea typeface="Arial Unicode MS"/>
                          <a:cs typeface="Times New Roman" panose="02020603050405020304" pitchFamily="18" charset="0"/>
                        </a:rPr>
                        <a:t>0</a:t>
                      </a:r>
                      <a:endParaRPr lang="ru-RU" sz="900" dirty="0">
                        <a:effectLst/>
                        <a:latin typeface="Times New Roman" panose="02020603050405020304" pitchFamily="18" charset="0"/>
                        <a:ea typeface="Times New Roman"/>
                        <a:cs typeface="Times New Roman" panose="02020603050405020304" pitchFamily="18" charset="0"/>
                      </a:endParaRPr>
                    </a:p>
                  </a:txBody>
                  <a:tcPr marL="68580" marR="68580" marT="0" marB="0"/>
                </a:tc>
                <a:tc>
                  <a:txBody>
                    <a:bodyPr/>
                    <a:lstStyle/>
                    <a:p>
                      <a:pPr algn="ctr">
                        <a:lnSpc>
                          <a:spcPct val="115000"/>
                        </a:lnSpc>
                        <a:spcAft>
                          <a:spcPts val="0"/>
                        </a:spcAft>
                      </a:pPr>
                      <a:r>
                        <a:rPr lang="ru-RU" sz="900" dirty="0">
                          <a:effectLst/>
                          <a:latin typeface="Times New Roman" panose="02020603050405020304" pitchFamily="18" charset="0"/>
                          <a:ea typeface="Arial Unicode MS"/>
                          <a:cs typeface="Times New Roman" panose="02020603050405020304" pitchFamily="18" charset="0"/>
                        </a:rPr>
                        <a:t>0</a:t>
                      </a:r>
                      <a:endParaRPr lang="ru-RU" sz="900" dirty="0">
                        <a:effectLst/>
                        <a:latin typeface="Times New Roman" panose="02020603050405020304" pitchFamily="18" charset="0"/>
                        <a:ea typeface="Times New Roman"/>
                        <a:cs typeface="Times New Roman" panose="02020603050405020304" pitchFamily="18" charset="0"/>
                      </a:endParaRPr>
                    </a:p>
                  </a:txBody>
                  <a:tcPr marL="68580" marR="68580" marT="0" marB="0"/>
                </a:tc>
              </a:tr>
              <a:tr h="360040">
                <a:tc>
                  <a:txBody>
                    <a:bodyPr/>
                    <a:lstStyle/>
                    <a:p>
                      <a:pPr>
                        <a:lnSpc>
                          <a:spcPct val="115000"/>
                        </a:lnSpc>
                        <a:spcAft>
                          <a:spcPts val="0"/>
                        </a:spcAft>
                      </a:pPr>
                      <a:r>
                        <a:rPr lang="ru-RU" sz="900" dirty="0">
                          <a:effectLst/>
                          <a:latin typeface="Times New Roman" panose="02020603050405020304" pitchFamily="18" charset="0"/>
                          <a:ea typeface="Arial Unicode MS"/>
                          <a:cs typeface="Times New Roman" panose="02020603050405020304" pitchFamily="18" charset="0"/>
                        </a:rPr>
                        <a:t>Объем трудового участия заинтересованных лиц в выполнении минимального перечня работ по благоустройству дворовых территорий</a:t>
                      </a:r>
                      <a:endParaRPr lang="ru-RU" sz="900" dirty="0">
                        <a:effectLst/>
                        <a:latin typeface="Times New Roman" panose="02020603050405020304" pitchFamily="18" charset="0"/>
                        <a:ea typeface="Times New Roman"/>
                        <a:cs typeface="Times New Roman" panose="02020603050405020304" pitchFamily="18" charset="0"/>
                      </a:endParaRPr>
                    </a:p>
                  </a:txBody>
                  <a:tcPr marL="68580" marR="68580" marT="0" marB="0"/>
                </a:tc>
                <a:tc>
                  <a:txBody>
                    <a:bodyPr/>
                    <a:lstStyle/>
                    <a:p>
                      <a:pPr algn="ctr">
                        <a:lnSpc>
                          <a:spcPct val="115000"/>
                        </a:lnSpc>
                        <a:spcAft>
                          <a:spcPts val="0"/>
                        </a:spcAft>
                      </a:pPr>
                      <a:r>
                        <a:rPr lang="ru-RU" sz="900" dirty="0">
                          <a:effectLst/>
                          <a:latin typeface="Times New Roman" panose="02020603050405020304" pitchFamily="18" charset="0"/>
                          <a:ea typeface="Arial Unicode MS"/>
                          <a:cs typeface="Times New Roman" panose="02020603050405020304" pitchFamily="18" charset="0"/>
                        </a:rPr>
                        <a:t>чел/часы</a:t>
                      </a:r>
                      <a:endParaRPr lang="ru-RU" sz="900" dirty="0">
                        <a:effectLst/>
                        <a:latin typeface="Times New Roman" panose="02020603050405020304" pitchFamily="18" charset="0"/>
                        <a:ea typeface="Times New Roman"/>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ru-RU" sz="900" dirty="0" smtClean="0">
                          <a:effectLst/>
                          <a:latin typeface="Times New Roman" panose="02020603050405020304" pitchFamily="18" charset="0"/>
                          <a:ea typeface="Calibri"/>
                          <a:cs typeface="Times New Roman" panose="02020603050405020304" pitchFamily="18" charset="0"/>
                        </a:rPr>
                        <a:t>0</a:t>
                      </a:r>
                      <a:endParaRPr lang="ru-RU" sz="900" dirty="0">
                        <a:effectLst/>
                        <a:latin typeface="Times New Roman" panose="02020603050405020304" pitchFamily="18" charset="0"/>
                        <a:ea typeface="Calibri"/>
                        <a:cs typeface="Times New Roman" panose="02020603050405020304" pitchFamily="18" charset="0"/>
                      </a:endParaRPr>
                    </a:p>
                  </a:txBody>
                  <a:tcPr marL="29365" marR="29365" marT="0" marB="0"/>
                </a:tc>
                <a:tc>
                  <a:txBody>
                    <a:bodyPr/>
                    <a:lstStyle/>
                    <a:p>
                      <a:pPr algn="ctr">
                        <a:lnSpc>
                          <a:spcPct val="115000"/>
                        </a:lnSpc>
                        <a:spcAft>
                          <a:spcPts val="0"/>
                        </a:spcAft>
                      </a:pPr>
                      <a:r>
                        <a:rPr lang="ru-RU" sz="900" dirty="0">
                          <a:effectLst/>
                          <a:latin typeface="Times New Roman" panose="02020603050405020304" pitchFamily="18" charset="0"/>
                          <a:ea typeface="Arial Unicode MS"/>
                          <a:cs typeface="Times New Roman" panose="02020603050405020304" pitchFamily="18" charset="0"/>
                        </a:rPr>
                        <a:t>6</a:t>
                      </a:r>
                      <a:endParaRPr lang="ru-RU" sz="900" dirty="0">
                        <a:effectLst/>
                        <a:latin typeface="Times New Roman" panose="02020603050405020304" pitchFamily="18" charset="0"/>
                        <a:ea typeface="Times New Roman"/>
                        <a:cs typeface="Times New Roman" panose="02020603050405020304" pitchFamily="18" charset="0"/>
                      </a:endParaRPr>
                    </a:p>
                  </a:txBody>
                  <a:tcPr marL="68580" marR="68580" marT="0" marB="0"/>
                </a:tc>
                <a:tc>
                  <a:txBody>
                    <a:bodyPr/>
                    <a:lstStyle/>
                    <a:p>
                      <a:pPr algn="ctr">
                        <a:lnSpc>
                          <a:spcPct val="115000"/>
                        </a:lnSpc>
                        <a:spcAft>
                          <a:spcPts val="0"/>
                        </a:spcAft>
                      </a:pPr>
                      <a:r>
                        <a:rPr lang="ru-RU" sz="900" dirty="0">
                          <a:effectLst/>
                          <a:latin typeface="Times New Roman" panose="02020603050405020304" pitchFamily="18" charset="0"/>
                          <a:ea typeface="Arial Unicode MS"/>
                          <a:cs typeface="Times New Roman" panose="02020603050405020304" pitchFamily="18" charset="0"/>
                        </a:rPr>
                        <a:t>6</a:t>
                      </a:r>
                      <a:endParaRPr lang="ru-RU" sz="900" dirty="0">
                        <a:effectLst/>
                        <a:latin typeface="Times New Roman" panose="02020603050405020304" pitchFamily="18" charset="0"/>
                        <a:ea typeface="Times New Roman"/>
                        <a:cs typeface="Times New Roman" panose="02020603050405020304" pitchFamily="18" charset="0"/>
                      </a:endParaRPr>
                    </a:p>
                  </a:txBody>
                  <a:tcPr marL="68580" marR="68580" marT="0" marB="0"/>
                </a:tc>
              </a:tr>
            </a:tbl>
          </a:graphicData>
        </a:graphic>
      </p:graphicFrame>
      <p:sp>
        <p:nvSpPr>
          <p:cNvPr id="5" name="TextBox 4"/>
          <p:cNvSpPr txBox="1"/>
          <p:nvPr/>
        </p:nvSpPr>
        <p:spPr>
          <a:xfrm>
            <a:off x="323528" y="116632"/>
            <a:ext cx="8496944" cy="646331"/>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a:solidFill>
                  <a:schemeClr val="tx1"/>
                </a:solidFill>
              </a:rPr>
              <a:t>Муниципальная программа </a:t>
            </a:r>
            <a:r>
              <a:rPr lang="ru-RU" dirty="0" smtClean="0">
                <a:solidFill>
                  <a:schemeClr val="tx1"/>
                </a:solidFill>
              </a:rPr>
              <a:t>«Формирование современной городской среды на территории Невельского городского округа»</a:t>
            </a:r>
          </a:p>
        </p:txBody>
      </p:sp>
      <p:sp>
        <p:nvSpPr>
          <p:cNvPr id="6" name="Горизонтальный свиток 5"/>
          <p:cNvSpPr/>
          <p:nvPr/>
        </p:nvSpPr>
        <p:spPr>
          <a:xfrm>
            <a:off x="323527" y="836712"/>
            <a:ext cx="8496945" cy="673232"/>
          </a:xfrm>
          <a:prstGeom prst="horizontalScroll">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400" dirty="0">
                <a:latin typeface="Times New Roman" panose="02020603050405020304" pitchFamily="18" charset="0"/>
                <a:cs typeface="Times New Roman" panose="02020603050405020304" pitchFamily="18" charset="0"/>
              </a:rPr>
              <a:t>Цель: </a:t>
            </a:r>
            <a:r>
              <a:rPr lang="ru-RU" sz="1400" dirty="0" smtClean="0">
                <a:latin typeface="Times New Roman" panose="02020603050405020304" pitchFamily="18" charset="0"/>
                <a:cs typeface="Times New Roman" panose="02020603050405020304" pitchFamily="18" charset="0"/>
              </a:rPr>
              <a:t>Повышение уровня благоустройства на территории Невельского городского округа.</a:t>
            </a:r>
            <a:endParaRPr lang="ru-RU" sz="1400" dirty="0">
              <a:latin typeface="Times New Roman" panose="02020603050405020304" pitchFamily="18" charset="0"/>
              <a:cs typeface="Times New Roman" panose="02020603050405020304" pitchFamily="18" charset="0"/>
            </a:endParaRPr>
          </a:p>
        </p:txBody>
      </p:sp>
      <p:graphicFrame>
        <p:nvGraphicFramePr>
          <p:cNvPr id="7" name="Диаграмма 6"/>
          <p:cNvGraphicFramePr/>
          <p:nvPr>
            <p:extLst>
              <p:ext uri="{D42A27DB-BD31-4B8C-83A1-F6EECF244321}">
                <p14:modId xmlns:p14="http://schemas.microsoft.com/office/powerpoint/2010/main" val="3776646465"/>
              </p:ext>
            </p:extLst>
          </p:nvPr>
        </p:nvGraphicFramePr>
        <p:xfrm>
          <a:off x="827584" y="1509944"/>
          <a:ext cx="3634680" cy="226315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Диаграмма 7"/>
          <p:cNvGraphicFramePr/>
          <p:nvPr>
            <p:extLst>
              <p:ext uri="{D42A27DB-BD31-4B8C-83A1-F6EECF244321}">
                <p14:modId xmlns:p14="http://schemas.microsoft.com/office/powerpoint/2010/main" val="1448095723"/>
              </p:ext>
            </p:extLst>
          </p:nvPr>
        </p:nvGraphicFramePr>
        <p:xfrm>
          <a:off x="4578424" y="1509944"/>
          <a:ext cx="4320480" cy="224417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7336057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74158" y="251356"/>
            <a:ext cx="7470250" cy="369332"/>
          </a:xfrm>
          <a:prstGeom prst="rect">
            <a:avLst/>
          </a:prstGeom>
          <a:ln/>
        </p:spPr>
        <p:style>
          <a:lnRef idx="1">
            <a:schemeClr val="accent1"/>
          </a:lnRef>
          <a:fillRef idx="2">
            <a:schemeClr val="accent1"/>
          </a:fillRef>
          <a:effectRef idx="1">
            <a:schemeClr val="accent1"/>
          </a:effectRef>
          <a:fontRef idx="minor">
            <a:schemeClr val="dk1"/>
          </a:fontRef>
        </p:style>
        <p:txBody>
          <a:bodyPr wrap="none" rtlCol="0">
            <a:spAutoFit/>
          </a:bodyPr>
          <a:lstStyle/>
          <a:p>
            <a:pPr algn="ctr"/>
            <a:r>
              <a:rPr lang="ru-RU" dirty="0" smtClean="0">
                <a:solidFill>
                  <a:schemeClr val="tx1"/>
                </a:solidFill>
              </a:rPr>
              <a:t> НЕПРОГРАММНЫЕ РАСХОДЫ МЕСТНОГО БЮДЖЕТА В 2019 ГОДУ</a:t>
            </a:r>
          </a:p>
        </p:txBody>
      </p:sp>
      <p:graphicFrame>
        <p:nvGraphicFramePr>
          <p:cNvPr id="4" name="Диаграмма 3"/>
          <p:cNvGraphicFramePr/>
          <p:nvPr>
            <p:extLst>
              <p:ext uri="{D42A27DB-BD31-4B8C-83A1-F6EECF244321}">
                <p14:modId xmlns:p14="http://schemas.microsoft.com/office/powerpoint/2010/main" val="654603742"/>
              </p:ext>
            </p:extLst>
          </p:nvPr>
        </p:nvGraphicFramePr>
        <p:xfrm>
          <a:off x="527369" y="980728"/>
          <a:ext cx="7992888" cy="252028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Диаграмма 2"/>
          <p:cNvGraphicFramePr/>
          <p:nvPr>
            <p:extLst>
              <p:ext uri="{D42A27DB-BD31-4B8C-83A1-F6EECF244321}">
                <p14:modId xmlns:p14="http://schemas.microsoft.com/office/powerpoint/2010/main" val="890150343"/>
              </p:ext>
            </p:extLst>
          </p:nvPr>
        </p:nvGraphicFramePr>
        <p:xfrm>
          <a:off x="440831" y="3573016"/>
          <a:ext cx="8136904" cy="2808312"/>
        </p:xfrm>
        <a:graphic>
          <a:graphicData uri="http://schemas.openxmlformats.org/drawingml/2006/chart">
            <c:chart xmlns:c="http://schemas.openxmlformats.org/drawingml/2006/chart" xmlns:r="http://schemas.openxmlformats.org/officeDocument/2006/relationships" r:id="rId3"/>
          </a:graphicData>
        </a:graphic>
      </p:graphicFrame>
      <p:sp>
        <p:nvSpPr>
          <p:cNvPr id="6" name="Номер слайда 5"/>
          <p:cNvSpPr>
            <a:spLocks noGrp="1"/>
          </p:cNvSpPr>
          <p:nvPr>
            <p:ph type="sldNum" sz="quarter" idx="12"/>
          </p:nvPr>
        </p:nvSpPr>
        <p:spPr/>
        <p:txBody>
          <a:bodyPr/>
          <a:lstStyle/>
          <a:p>
            <a:fld id="{B19B0651-EE4F-4900-A07F-96A6BFA9D0F0}" type="slidenum">
              <a:rPr lang="ru-RU" smtClean="0"/>
              <a:t>71</a:t>
            </a:fld>
            <a:endParaRPr lang="ru-RU"/>
          </a:p>
        </p:txBody>
      </p:sp>
    </p:spTree>
    <p:extLst>
      <p:ext uri="{BB962C8B-B14F-4D97-AF65-F5344CB8AC3E}">
        <p14:creationId xmlns:p14="http://schemas.microsoft.com/office/powerpoint/2010/main" val="365160895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p:cNvGraphicFramePr/>
          <p:nvPr>
            <p:extLst>
              <p:ext uri="{D42A27DB-BD31-4B8C-83A1-F6EECF244321}">
                <p14:modId xmlns:p14="http://schemas.microsoft.com/office/powerpoint/2010/main" val="3524365572"/>
              </p:ext>
            </p:extLst>
          </p:nvPr>
        </p:nvGraphicFramePr>
        <p:xfrm>
          <a:off x="323528" y="1556792"/>
          <a:ext cx="8496944" cy="10958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 name="Схема 2"/>
          <p:cNvGraphicFramePr/>
          <p:nvPr>
            <p:extLst>
              <p:ext uri="{D42A27DB-BD31-4B8C-83A1-F6EECF244321}">
                <p14:modId xmlns:p14="http://schemas.microsoft.com/office/powerpoint/2010/main" val="426848211"/>
              </p:ext>
            </p:extLst>
          </p:nvPr>
        </p:nvGraphicFramePr>
        <p:xfrm>
          <a:off x="323528" y="2564904"/>
          <a:ext cx="8496944" cy="115212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4" name="Схема 3"/>
          <p:cNvGraphicFramePr/>
          <p:nvPr>
            <p:extLst>
              <p:ext uri="{D42A27DB-BD31-4B8C-83A1-F6EECF244321}">
                <p14:modId xmlns:p14="http://schemas.microsoft.com/office/powerpoint/2010/main" val="1402093042"/>
              </p:ext>
            </p:extLst>
          </p:nvPr>
        </p:nvGraphicFramePr>
        <p:xfrm>
          <a:off x="323528" y="3645024"/>
          <a:ext cx="8496944" cy="1152128"/>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5" name="Схема 4"/>
          <p:cNvGraphicFramePr/>
          <p:nvPr>
            <p:extLst>
              <p:ext uri="{D42A27DB-BD31-4B8C-83A1-F6EECF244321}">
                <p14:modId xmlns:p14="http://schemas.microsoft.com/office/powerpoint/2010/main" val="2150821068"/>
              </p:ext>
            </p:extLst>
          </p:nvPr>
        </p:nvGraphicFramePr>
        <p:xfrm>
          <a:off x="323528" y="4725144"/>
          <a:ext cx="8496944" cy="1152128"/>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sp>
        <p:nvSpPr>
          <p:cNvPr id="6" name="TextBox 5"/>
          <p:cNvSpPr txBox="1"/>
          <p:nvPr/>
        </p:nvSpPr>
        <p:spPr>
          <a:xfrm>
            <a:off x="1532110" y="755412"/>
            <a:ext cx="5920210" cy="369332"/>
          </a:xfrm>
          <a:prstGeom prst="rect">
            <a:avLst/>
          </a:prstGeom>
          <a:ln/>
        </p:spPr>
        <p:style>
          <a:lnRef idx="1">
            <a:schemeClr val="accent1"/>
          </a:lnRef>
          <a:fillRef idx="2">
            <a:schemeClr val="accent1"/>
          </a:fillRef>
          <a:effectRef idx="1">
            <a:schemeClr val="accent1"/>
          </a:effectRef>
          <a:fontRef idx="minor">
            <a:schemeClr val="dk1"/>
          </a:fontRef>
        </p:style>
        <p:txBody>
          <a:bodyPr wrap="none" rtlCol="0">
            <a:spAutoFit/>
          </a:bodyPr>
          <a:lstStyle/>
          <a:p>
            <a:pPr algn="ctr"/>
            <a:r>
              <a:rPr lang="ru-RU" dirty="0" smtClean="0">
                <a:solidFill>
                  <a:schemeClr val="tx1"/>
                </a:solidFill>
              </a:rPr>
              <a:t> ДОЛГОВАЯ НАГРУЗКА МЕСТНОГО БЮДЖЕТА </a:t>
            </a:r>
          </a:p>
        </p:txBody>
      </p:sp>
      <p:sp>
        <p:nvSpPr>
          <p:cNvPr id="8" name="Номер слайда 7"/>
          <p:cNvSpPr>
            <a:spLocks noGrp="1"/>
          </p:cNvSpPr>
          <p:nvPr>
            <p:ph type="sldNum" sz="quarter" idx="12"/>
          </p:nvPr>
        </p:nvSpPr>
        <p:spPr/>
        <p:txBody>
          <a:bodyPr/>
          <a:lstStyle/>
          <a:p>
            <a:fld id="{B19B0651-EE4F-4900-A07F-96A6BFA9D0F0}" type="slidenum">
              <a:rPr lang="ru-RU" smtClean="0"/>
              <a:t>72</a:t>
            </a:fld>
            <a:endParaRPr lang="ru-RU"/>
          </a:p>
        </p:txBody>
      </p:sp>
    </p:spTree>
    <p:extLst>
      <p:ext uri="{BB962C8B-B14F-4D97-AF65-F5344CB8AC3E}">
        <p14:creationId xmlns:p14="http://schemas.microsoft.com/office/powerpoint/2010/main" val="98362014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116632"/>
            <a:ext cx="7992888" cy="369332"/>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smtClean="0">
                <a:solidFill>
                  <a:schemeClr val="tx1"/>
                </a:solidFill>
              </a:rPr>
              <a:t> ОСНОВНЫЕ ОБЩЕСТВЕННО-ЗНАЧИМЫЕ ПРОЕКТЫ</a:t>
            </a:r>
          </a:p>
        </p:txBody>
      </p:sp>
      <p:graphicFrame>
        <p:nvGraphicFramePr>
          <p:cNvPr id="3" name="Схема 2"/>
          <p:cNvGraphicFramePr/>
          <p:nvPr>
            <p:extLst>
              <p:ext uri="{D42A27DB-BD31-4B8C-83A1-F6EECF244321}">
                <p14:modId xmlns:p14="http://schemas.microsoft.com/office/powerpoint/2010/main" val="1009764926"/>
              </p:ext>
            </p:extLst>
          </p:nvPr>
        </p:nvGraphicFramePr>
        <p:xfrm>
          <a:off x="539552" y="476672"/>
          <a:ext cx="7992888" cy="46805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9" name="Группа 8"/>
          <p:cNvGrpSpPr/>
          <p:nvPr/>
        </p:nvGrpSpPr>
        <p:grpSpPr>
          <a:xfrm>
            <a:off x="539552" y="5085184"/>
            <a:ext cx="7992888" cy="1594544"/>
            <a:chOff x="971600" y="5085184"/>
            <a:chExt cx="7992888" cy="1594544"/>
          </a:xfrm>
        </p:grpSpPr>
        <p:sp>
          <p:nvSpPr>
            <p:cNvPr id="4" name="Скругленный прямоугольник 3"/>
            <p:cNvSpPr/>
            <p:nvPr/>
          </p:nvSpPr>
          <p:spPr>
            <a:xfrm>
              <a:off x="1115616" y="5085184"/>
              <a:ext cx="7848872" cy="360040"/>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ru-RU" sz="1600" dirty="0" smtClean="0">
                  <a:latin typeface="Times New Roman" panose="02020603050405020304" pitchFamily="18" charset="0"/>
                  <a:cs typeface="Times New Roman" panose="02020603050405020304" pitchFamily="18" charset="0"/>
                </a:rPr>
                <a:t>Результаты и ожидаемые результаты реализации проектов</a:t>
              </a:r>
              <a:endParaRPr lang="ru-RU" sz="1600" dirty="0">
                <a:latin typeface="Times New Roman" panose="02020603050405020304" pitchFamily="18" charset="0"/>
                <a:cs typeface="Times New Roman" panose="02020603050405020304" pitchFamily="18" charset="0"/>
              </a:endParaRPr>
            </a:p>
          </p:txBody>
        </p:sp>
        <p:sp>
          <p:nvSpPr>
            <p:cNvPr id="5" name="Скругленный прямоугольник 4"/>
            <p:cNvSpPr/>
            <p:nvPr/>
          </p:nvSpPr>
          <p:spPr>
            <a:xfrm>
              <a:off x="971600" y="5661248"/>
              <a:ext cx="1800200" cy="1008112"/>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sz="1200" dirty="0" smtClean="0">
                  <a:latin typeface="Times New Roman" panose="02020603050405020304" pitchFamily="18" charset="0"/>
                  <a:cs typeface="Times New Roman" panose="02020603050405020304" pitchFamily="18" charset="0"/>
                </a:rPr>
                <a:t>Переселено 57 семей из аварийного жилого дома</a:t>
              </a:r>
              <a:endParaRPr lang="ru-RU" sz="1200" dirty="0">
                <a:latin typeface="Times New Roman" panose="02020603050405020304" pitchFamily="18" charset="0"/>
                <a:cs typeface="Times New Roman" panose="02020603050405020304" pitchFamily="18" charset="0"/>
              </a:endParaRPr>
            </a:p>
          </p:txBody>
        </p:sp>
        <p:sp>
          <p:nvSpPr>
            <p:cNvPr id="6" name="Скругленный прямоугольник 5"/>
            <p:cNvSpPr/>
            <p:nvPr/>
          </p:nvSpPr>
          <p:spPr>
            <a:xfrm>
              <a:off x="2987824" y="5671616"/>
              <a:ext cx="1800200" cy="1008112"/>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sz="1200" dirty="0" smtClean="0">
                  <a:latin typeface="Times New Roman" panose="02020603050405020304" pitchFamily="18" charset="0"/>
                  <a:cs typeface="Times New Roman" panose="02020603050405020304" pitchFamily="18" charset="0"/>
                </a:rPr>
                <a:t>Развитие туристического потенциала городского округа</a:t>
              </a:r>
              <a:endParaRPr lang="ru-RU" sz="1200" dirty="0">
                <a:latin typeface="Times New Roman" panose="02020603050405020304" pitchFamily="18" charset="0"/>
                <a:cs typeface="Times New Roman" panose="02020603050405020304" pitchFamily="18" charset="0"/>
              </a:endParaRPr>
            </a:p>
          </p:txBody>
        </p:sp>
        <p:sp>
          <p:nvSpPr>
            <p:cNvPr id="7" name="Скругленный прямоугольник 6"/>
            <p:cNvSpPr/>
            <p:nvPr/>
          </p:nvSpPr>
          <p:spPr>
            <a:xfrm>
              <a:off x="5076056" y="5661248"/>
              <a:ext cx="1800200" cy="100811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1200" dirty="0" smtClean="0">
                  <a:latin typeface="Times New Roman" panose="02020603050405020304" pitchFamily="18" charset="0"/>
                  <a:cs typeface="Times New Roman" panose="02020603050405020304" pitchFamily="18" charset="0"/>
                </a:rPr>
                <a:t>Обеспечение </a:t>
              </a:r>
              <a:r>
                <a:rPr lang="ru-RU" sz="1200" dirty="0" smtClean="0">
                  <a:latin typeface="Times New Roman" panose="02020603050405020304" pitchFamily="18" charset="0"/>
                  <a:cs typeface="Times New Roman" panose="02020603050405020304" pitchFamily="18" charset="0"/>
                </a:rPr>
                <a:t>сточных вод к экологическим нормам</a:t>
              </a:r>
              <a:endParaRPr lang="ru-RU" sz="1200" dirty="0">
                <a:latin typeface="Times New Roman" panose="02020603050405020304" pitchFamily="18" charset="0"/>
                <a:cs typeface="Times New Roman" panose="02020603050405020304" pitchFamily="18" charset="0"/>
              </a:endParaRPr>
            </a:p>
          </p:txBody>
        </p:sp>
        <p:sp>
          <p:nvSpPr>
            <p:cNvPr id="8" name="Скругленный прямоугольник 7"/>
            <p:cNvSpPr/>
            <p:nvPr/>
          </p:nvSpPr>
          <p:spPr>
            <a:xfrm>
              <a:off x="7142088" y="5671616"/>
              <a:ext cx="1800200" cy="1008112"/>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ru-RU" sz="1200" dirty="0" smtClean="0">
                  <a:latin typeface="Times New Roman" panose="02020603050405020304" pitchFamily="18" charset="0"/>
                  <a:cs typeface="Times New Roman" panose="02020603050405020304" pitchFamily="18" charset="0"/>
                </a:rPr>
                <a:t>Создание современной городской среды, повышение качества жизни населения</a:t>
              </a:r>
              <a:endParaRPr lang="ru-RU" sz="1200" dirty="0">
                <a:latin typeface="Times New Roman" panose="02020603050405020304" pitchFamily="18" charset="0"/>
                <a:cs typeface="Times New Roman" panose="02020603050405020304" pitchFamily="18" charset="0"/>
              </a:endParaRPr>
            </a:p>
          </p:txBody>
        </p:sp>
        <p:sp>
          <p:nvSpPr>
            <p:cNvPr id="10" name="Стрелка вниз 9"/>
            <p:cNvSpPr/>
            <p:nvPr/>
          </p:nvSpPr>
          <p:spPr>
            <a:xfrm>
              <a:off x="1763688" y="5445224"/>
              <a:ext cx="153731" cy="216024"/>
            </a:xfrm>
            <a:prstGeom prst="down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ru-RU"/>
            </a:p>
          </p:txBody>
        </p:sp>
        <p:sp>
          <p:nvSpPr>
            <p:cNvPr id="11" name="Стрелка вниз 10"/>
            <p:cNvSpPr/>
            <p:nvPr/>
          </p:nvSpPr>
          <p:spPr>
            <a:xfrm>
              <a:off x="3811058" y="5445224"/>
              <a:ext cx="153731" cy="216024"/>
            </a:xfrm>
            <a:prstGeom prst="down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2" name="Стрелка вниз 11"/>
            <p:cNvSpPr/>
            <p:nvPr/>
          </p:nvSpPr>
          <p:spPr>
            <a:xfrm>
              <a:off x="5899290" y="5465216"/>
              <a:ext cx="153731" cy="216024"/>
            </a:xfrm>
            <a:prstGeom prst="down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ru-RU"/>
            </a:p>
          </p:txBody>
        </p:sp>
        <p:sp>
          <p:nvSpPr>
            <p:cNvPr id="13" name="Стрелка вниз 12"/>
            <p:cNvSpPr/>
            <p:nvPr/>
          </p:nvSpPr>
          <p:spPr>
            <a:xfrm>
              <a:off x="7965322" y="5465216"/>
              <a:ext cx="153731" cy="216024"/>
            </a:xfrm>
            <a:prstGeom prst="down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grpSp>
      <p:sp>
        <p:nvSpPr>
          <p:cNvPr id="14" name="Номер слайда 13"/>
          <p:cNvSpPr>
            <a:spLocks noGrp="1"/>
          </p:cNvSpPr>
          <p:nvPr>
            <p:ph type="sldNum" sz="quarter" idx="12"/>
          </p:nvPr>
        </p:nvSpPr>
        <p:spPr/>
        <p:txBody>
          <a:bodyPr/>
          <a:lstStyle/>
          <a:p>
            <a:fld id="{B19B0651-EE4F-4900-A07F-96A6BFA9D0F0}" type="slidenum">
              <a:rPr lang="ru-RU" smtClean="0"/>
              <a:t>73</a:t>
            </a:fld>
            <a:endParaRPr lang="ru-RU"/>
          </a:p>
        </p:txBody>
      </p:sp>
    </p:spTree>
    <p:extLst>
      <p:ext uri="{BB962C8B-B14F-4D97-AF65-F5344CB8AC3E}">
        <p14:creationId xmlns:p14="http://schemas.microsoft.com/office/powerpoint/2010/main" val="79471051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Схема 2"/>
          <p:cNvGraphicFramePr/>
          <p:nvPr>
            <p:extLst>
              <p:ext uri="{D42A27DB-BD31-4B8C-83A1-F6EECF244321}">
                <p14:modId xmlns:p14="http://schemas.microsoft.com/office/powerpoint/2010/main" val="352863727"/>
              </p:ext>
            </p:extLst>
          </p:nvPr>
        </p:nvGraphicFramePr>
        <p:xfrm>
          <a:off x="467544" y="836712"/>
          <a:ext cx="7632848" cy="19442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Схема 3"/>
          <p:cNvGraphicFramePr/>
          <p:nvPr>
            <p:extLst>
              <p:ext uri="{D42A27DB-BD31-4B8C-83A1-F6EECF244321}">
                <p14:modId xmlns:p14="http://schemas.microsoft.com/office/powerpoint/2010/main" val="4136488187"/>
              </p:ext>
            </p:extLst>
          </p:nvPr>
        </p:nvGraphicFramePr>
        <p:xfrm>
          <a:off x="611560" y="2924944"/>
          <a:ext cx="7488832" cy="374441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5" name="TextBox 4"/>
          <p:cNvSpPr txBox="1"/>
          <p:nvPr/>
        </p:nvSpPr>
        <p:spPr>
          <a:xfrm>
            <a:off x="971600" y="262389"/>
            <a:ext cx="7319632" cy="369332"/>
          </a:xfrm>
          <a:prstGeom prst="rect">
            <a:avLst/>
          </a:prstGeom>
          <a:ln/>
        </p:spPr>
        <p:style>
          <a:lnRef idx="1">
            <a:schemeClr val="accent1"/>
          </a:lnRef>
          <a:fillRef idx="2">
            <a:schemeClr val="accent1"/>
          </a:fillRef>
          <a:effectRef idx="1">
            <a:schemeClr val="accent1"/>
          </a:effectRef>
          <a:fontRef idx="minor">
            <a:schemeClr val="dk1"/>
          </a:fontRef>
        </p:style>
        <p:txBody>
          <a:bodyPr wrap="none" rtlCol="0">
            <a:spAutoFit/>
          </a:bodyPr>
          <a:lstStyle/>
          <a:p>
            <a:pPr algn="ctr"/>
            <a:r>
              <a:rPr lang="ru-RU" dirty="0" smtClean="0">
                <a:solidFill>
                  <a:schemeClr val="tx1"/>
                </a:solidFill>
              </a:rPr>
              <a:t> ОТКРЫТОСТЬ И ПРОЗРАЧНОСТЬ БЮДЖЕТНЫХ ДАННЫХ</a:t>
            </a:r>
          </a:p>
        </p:txBody>
      </p:sp>
      <p:sp>
        <p:nvSpPr>
          <p:cNvPr id="6" name="Номер слайда 5"/>
          <p:cNvSpPr>
            <a:spLocks noGrp="1"/>
          </p:cNvSpPr>
          <p:nvPr>
            <p:ph type="sldNum" sz="quarter" idx="12"/>
          </p:nvPr>
        </p:nvSpPr>
        <p:spPr/>
        <p:txBody>
          <a:bodyPr/>
          <a:lstStyle/>
          <a:p>
            <a:fld id="{B19B0651-EE4F-4900-A07F-96A6BFA9D0F0}" type="slidenum">
              <a:rPr lang="ru-RU" smtClean="0"/>
              <a:t>74</a:t>
            </a:fld>
            <a:endParaRPr lang="ru-RU"/>
          </a:p>
        </p:txBody>
      </p:sp>
    </p:spTree>
    <p:extLst>
      <p:ext uri="{BB962C8B-B14F-4D97-AF65-F5344CB8AC3E}">
        <p14:creationId xmlns:p14="http://schemas.microsoft.com/office/powerpoint/2010/main" val="250489375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539552" y="179348"/>
            <a:ext cx="8136904" cy="369332"/>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smtClean="0">
                <a:solidFill>
                  <a:schemeClr val="tx1"/>
                </a:solidFill>
              </a:rPr>
              <a:t> ИНИЦИАТИВНОЕ БЮДЖЕТИРОВАНИЕ</a:t>
            </a:r>
          </a:p>
        </p:txBody>
      </p:sp>
      <p:sp>
        <p:nvSpPr>
          <p:cNvPr id="4" name="Номер слайда 3"/>
          <p:cNvSpPr>
            <a:spLocks noGrp="1"/>
          </p:cNvSpPr>
          <p:nvPr>
            <p:ph type="sldNum" sz="quarter" idx="12"/>
          </p:nvPr>
        </p:nvSpPr>
        <p:spPr/>
        <p:txBody>
          <a:bodyPr/>
          <a:lstStyle/>
          <a:p>
            <a:fld id="{B19B0651-EE4F-4900-A07F-96A6BFA9D0F0}" type="slidenum">
              <a:rPr lang="ru-RU" smtClean="0"/>
              <a:t>75</a:t>
            </a:fld>
            <a:endParaRPr lang="ru-RU"/>
          </a:p>
        </p:txBody>
      </p:sp>
      <p:sp>
        <p:nvSpPr>
          <p:cNvPr id="11" name="TextBox 10"/>
          <p:cNvSpPr txBox="1"/>
          <p:nvPr/>
        </p:nvSpPr>
        <p:spPr>
          <a:xfrm>
            <a:off x="251520" y="692696"/>
            <a:ext cx="8640960" cy="307777"/>
          </a:xfrm>
          <a:prstGeom prst="rect">
            <a:avLst/>
          </a:prstGeom>
          <a:noFill/>
        </p:spPr>
        <p:txBody>
          <a:bodyPr wrap="square" rtlCol="0">
            <a:spAutoFit/>
          </a:bodyPr>
          <a:lstStyle/>
          <a:p>
            <a:pPr algn="ctr"/>
            <a:r>
              <a:rPr lang="ru-RU" sz="1400" b="1" dirty="0" smtClean="0">
                <a:latin typeface="Times New Roman" panose="02020603050405020304" pitchFamily="18" charset="0"/>
                <a:cs typeface="Times New Roman" panose="02020603050405020304" pitchFamily="18" charset="0"/>
              </a:rPr>
              <a:t>Проекты практики «Поддержка местных инициатив», </a:t>
            </a:r>
            <a:r>
              <a:rPr lang="ru-RU" sz="1400" b="1" dirty="0" smtClean="0">
                <a:latin typeface="Times New Roman" panose="02020603050405020304" pitchFamily="18" charset="0"/>
                <a:cs typeface="Times New Roman" panose="02020603050405020304" pitchFamily="18" charset="0"/>
              </a:rPr>
              <a:t>реализованные в </a:t>
            </a:r>
            <a:r>
              <a:rPr lang="ru-RU" sz="1400" b="1" dirty="0" smtClean="0">
                <a:latin typeface="Times New Roman" panose="02020603050405020304" pitchFamily="18" charset="0"/>
                <a:cs typeface="Times New Roman" panose="02020603050405020304" pitchFamily="18" charset="0"/>
              </a:rPr>
              <a:t>2019 году</a:t>
            </a:r>
            <a:endParaRPr lang="ru-RU" sz="1400" b="1" dirty="0">
              <a:latin typeface="Times New Roman" panose="02020603050405020304" pitchFamily="18" charset="0"/>
              <a:cs typeface="Times New Roman" panose="02020603050405020304" pitchFamily="18" charset="0"/>
            </a:endParaRPr>
          </a:p>
        </p:txBody>
      </p:sp>
      <p:pic>
        <p:nvPicPr>
          <p:cNvPr id="17" name="Picture 2" descr="C:\Users\Валерий\Desktop\0005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812" y="1196062"/>
            <a:ext cx="8813676" cy="4897234"/>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3491880" y="6309320"/>
            <a:ext cx="2566728" cy="369332"/>
          </a:xfrm>
          <a:prstGeom prst="rect">
            <a:avLst/>
          </a:prstGeom>
          <a:noFill/>
        </p:spPr>
        <p:txBody>
          <a:bodyPr wrap="none" rtlCol="0">
            <a:spAutoFit/>
          </a:bodyPr>
          <a:lstStyle/>
          <a:p>
            <a:r>
              <a:rPr lang="ru-RU" dirty="0" smtClean="0"/>
              <a:t>Сквер в г. Невельске</a:t>
            </a:r>
            <a:endParaRPr lang="ru-RU" dirty="0"/>
          </a:p>
        </p:txBody>
      </p:sp>
    </p:spTree>
    <p:extLst>
      <p:ext uri="{BB962C8B-B14F-4D97-AF65-F5344CB8AC3E}">
        <p14:creationId xmlns:p14="http://schemas.microsoft.com/office/powerpoint/2010/main" val="310919941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a:spLocks noGrp="1"/>
          </p:cNvSpPr>
          <p:nvPr>
            <p:ph type="sldNum" sz="quarter" idx="12"/>
          </p:nvPr>
        </p:nvSpPr>
        <p:spPr/>
        <p:txBody>
          <a:bodyPr/>
          <a:lstStyle/>
          <a:p>
            <a:fld id="{B19B0651-EE4F-4900-A07F-96A6BFA9D0F0}" type="slidenum">
              <a:rPr lang="ru-RU" smtClean="0"/>
              <a:t>76</a:t>
            </a:fld>
            <a:endParaRPr lang="ru-RU"/>
          </a:p>
        </p:txBody>
      </p:sp>
      <p:sp>
        <p:nvSpPr>
          <p:cNvPr id="4" name="TextBox 3"/>
          <p:cNvSpPr txBox="1"/>
          <p:nvPr/>
        </p:nvSpPr>
        <p:spPr>
          <a:xfrm>
            <a:off x="539552" y="179348"/>
            <a:ext cx="8136904" cy="369332"/>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smtClean="0">
                <a:solidFill>
                  <a:schemeClr val="tx1"/>
                </a:solidFill>
              </a:rPr>
              <a:t> ИНИЦИАТИВНОЕ БЮДЖЕТИРОВАНИЕ</a:t>
            </a:r>
          </a:p>
        </p:txBody>
      </p:sp>
      <p:sp>
        <p:nvSpPr>
          <p:cNvPr id="5" name="TextBox 4"/>
          <p:cNvSpPr txBox="1"/>
          <p:nvPr/>
        </p:nvSpPr>
        <p:spPr>
          <a:xfrm>
            <a:off x="251520" y="692696"/>
            <a:ext cx="8640960" cy="307777"/>
          </a:xfrm>
          <a:prstGeom prst="rect">
            <a:avLst/>
          </a:prstGeom>
          <a:noFill/>
        </p:spPr>
        <p:txBody>
          <a:bodyPr wrap="square" rtlCol="0">
            <a:spAutoFit/>
          </a:bodyPr>
          <a:lstStyle/>
          <a:p>
            <a:pPr algn="ctr"/>
            <a:r>
              <a:rPr lang="ru-RU" sz="1400" b="1" dirty="0" smtClean="0">
                <a:latin typeface="Times New Roman" panose="02020603050405020304" pitchFamily="18" charset="0"/>
                <a:cs typeface="Times New Roman" panose="02020603050405020304" pitchFamily="18" charset="0"/>
              </a:rPr>
              <a:t>Проекты практики «Поддержка местных инициатив», </a:t>
            </a:r>
            <a:r>
              <a:rPr lang="ru-RU" sz="1400" b="1" dirty="0" smtClean="0">
                <a:latin typeface="Times New Roman" panose="02020603050405020304" pitchFamily="18" charset="0"/>
                <a:cs typeface="Times New Roman" panose="02020603050405020304" pitchFamily="18" charset="0"/>
              </a:rPr>
              <a:t>реализованные в </a:t>
            </a:r>
            <a:r>
              <a:rPr lang="ru-RU" sz="1400" b="1" dirty="0" smtClean="0">
                <a:latin typeface="Times New Roman" panose="02020603050405020304" pitchFamily="18" charset="0"/>
                <a:cs typeface="Times New Roman" panose="02020603050405020304" pitchFamily="18" charset="0"/>
              </a:rPr>
              <a:t>2019 году</a:t>
            </a:r>
            <a:endParaRPr lang="ru-RU" sz="1400" b="1" dirty="0">
              <a:latin typeface="Times New Roman" panose="02020603050405020304" pitchFamily="18" charset="0"/>
              <a:cs typeface="Times New Roman" panose="02020603050405020304" pitchFamily="18" charset="0"/>
            </a:endParaRPr>
          </a:p>
        </p:txBody>
      </p:sp>
      <p:sp>
        <p:nvSpPr>
          <p:cNvPr id="6" name="TextBox 5"/>
          <p:cNvSpPr txBox="1"/>
          <p:nvPr/>
        </p:nvSpPr>
        <p:spPr>
          <a:xfrm>
            <a:off x="1403648" y="6237312"/>
            <a:ext cx="6970178" cy="369332"/>
          </a:xfrm>
          <a:prstGeom prst="rect">
            <a:avLst/>
          </a:prstGeom>
          <a:noFill/>
        </p:spPr>
        <p:txBody>
          <a:bodyPr wrap="none" rtlCol="0">
            <a:spAutoFit/>
          </a:bodyPr>
          <a:lstStyle/>
          <a:p>
            <a:r>
              <a:rPr lang="ru-RU" dirty="0" smtClean="0"/>
              <a:t>Обустройство мест общего пользования в с. Горнозаводск</a:t>
            </a:r>
            <a:endParaRPr lang="ru-RU" dirty="0"/>
          </a:p>
        </p:txBody>
      </p:sp>
      <p:pic>
        <p:nvPicPr>
          <p:cNvPr id="7" name="Picture 2" descr="C:\Users\Валерий\Desktop\0003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522" y="1124744"/>
            <a:ext cx="8704966" cy="48965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518086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a:spLocks noGrp="1"/>
          </p:cNvSpPr>
          <p:nvPr>
            <p:ph type="sldNum" sz="quarter" idx="12"/>
          </p:nvPr>
        </p:nvSpPr>
        <p:spPr/>
        <p:txBody>
          <a:bodyPr/>
          <a:lstStyle/>
          <a:p>
            <a:fld id="{B19B0651-EE4F-4900-A07F-96A6BFA9D0F0}" type="slidenum">
              <a:rPr lang="ru-RU" smtClean="0"/>
              <a:t>77</a:t>
            </a:fld>
            <a:endParaRPr lang="ru-RU"/>
          </a:p>
        </p:txBody>
      </p:sp>
      <p:pic>
        <p:nvPicPr>
          <p:cNvPr id="4" name="Picture 2" descr="C:\Users\Валерий\Desktop\Мои документы\Инициативное бюджетирование\Поддержка местных инициатив\2018 поддержка местных инициатив\Фото\Реализация проектов\Тротуар Шебунино\IMG-20191029-WA00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980729"/>
            <a:ext cx="4143146" cy="525658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C:\Users\Валерий\Desktop\Мои документы\Инициативное бюджетирование\Поддержка местных инициатив\2018 поддержка местных инициатив\Фото\Реализация проектов\Тротуар Шебунино\IMG-20191029-WA000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9333" y="980728"/>
            <a:ext cx="4143147" cy="525658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987824" y="6372036"/>
            <a:ext cx="2844048" cy="369332"/>
          </a:xfrm>
          <a:prstGeom prst="rect">
            <a:avLst/>
          </a:prstGeom>
          <a:noFill/>
        </p:spPr>
        <p:txBody>
          <a:bodyPr wrap="none" rtlCol="0">
            <a:spAutoFit/>
          </a:bodyPr>
          <a:lstStyle/>
          <a:p>
            <a:r>
              <a:rPr lang="ru-RU" dirty="0" smtClean="0"/>
              <a:t>Тротуар в с. Шебунино</a:t>
            </a:r>
            <a:endParaRPr lang="ru-RU" dirty="0"/>
          </a:p>
        </p:txBody>
      </p:sp>
      <p:sp>
        <p:nvSpPr>
          <p:cNvPr id="7" name="TextBox 6"/>
          <p:cNvSpPr txBox="1"/>
          <p:nvPr/>
        </p:nvSpPr>
        <p:spPr>
          <a:xfrm>
            <a:off x="539552" y="179348"/>
            <a:ext cx="8136904" cy="369332"/>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smtClean="0">
                <a:solidFill>
                  <a:schemeClr val="tx1"/>
                </a:solidFill>
              </a:rPr>
              <a:t> ИНИЦИАТИВНОЕ БЮДЖЕТИРОВАНИЕ</a:t>
            </a:r>
          </a:p>
        </p:txBody>
      </p:sp>
      <p:sp>
        <p:nvSpPr>
          <p:cNvPr id="8" name="TextBox 7"/>
          <p:cNvSpPr txBox="1"/>
          <p:nvPr/>
        </p:nvSpPr>
        <p:spPr>
          <a:xfrm>
            <a:off x="251520" y="620688"/>
            <a:ext cx="8640960" cy="307777"/>
          </a:xfrm>
          <a:prstGeom prst="rect">
            <a:avLst/>
          </a:prstGeom>
          <a:noFill/>
        </p:spPr>
        <p:txBody>
          <a:bodyPr wrap="square" rtlCol="0">
            <a:spAutoFit/>
          </a:bodyPr>
          <a:lstStyle/>
          <a:p>
            <a:pPr algn="ctr"/>
            <a:r>
              <a:rPr lang="ru-RU" sz="1400" b="1" dirty="0" smtClean="0">
                <a:latin typeface="Times New Roman" panose="02020603050405020304" pitchFamily="18" charset="0"/>
                <a:cs typeface="Times New Roman" panose="02020603050405020304" pitchFamily="18" charset="0"/>
              </a:rPr>
              <a:t>Проекты практики «Поддержка местных инициатив», </a:t>
            </a:r>
            <a:r>
              <a:rPr lang="ru-RU" sz="1400" b="1" dirty="0" smtClean="0">
                <a:latin typeface="Times New Roman" panose="02020603050405020304" pitchFamily="18" charset="0"/>
                <a:cs typeface="Times New Roman" panose="02020603050405020304" pitchFamily="18" charset="0"/>
              </a:rPr>
              <a:t>реализованные в </a:t>
            </a:r>
            <a:r>
              <a:rPr lang="ru-RU" sz="1400" b="1" dirty="0" smtClean="0">
                <a:latin typeface="Times New Roman" panose="02020603050405020304" pitchFamily="18" charset="0"/>
                <a:cs typeface="Times New Roman" panose="02020603050405020304" pitchFamily="18" charset="0"/>
              </a:rPr>
              <a:t>2019 году</a:t>
            </a:r>
            <a:endParaRPr lang="ru-RU" sz="1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7355504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a:spLocks noGrp="1"/>
          </p:cNvSpPr>
          <p:nvPr>
            <p:ph type="sldNum" sz="quarter" idx="12"/>
          </p:nvPr>
        </p:nvSpPr>
        <p:spPr/>
        <p:txBody>
          <a:bodyPr/>
          <a:lstStyle/>
          <a:p>
            <a:fld id="{B19B0651-EE4F-4900-A07F-96A6BFA9D0F0}" type="slidenum">
              <a:rPr lang="ru-RU" smtClean="0"/>
              <a:t>78</a:t>
            </a:fld>
            <a:endParaRPr lang="ru-RU"/>
          </a:p>
        </p:txBody>
      </p:sp>
      <p:sp>
        <p:nvSpPr>
          <p:cNvPr id="4" name="TextBox 3"/>
          <p:cNvSpPr txBox="1"/>
          <p:nvPr/>
        </p:nvSpPr>
        <p:spPr>
          <a:xfrm>
            <a:off x="2411445" y="6237312"/>
            <a:ext cx="4536819" cy="369332"/>
          </a:xfrm>
          <a:prstGeom prst="rect">
            <a:avLst/>
          </a:prstGeom>
          <a:noFill/>
        </p:spPr>
        <p:txBody>
          <a:bodyPr wrap="none" rtlCol="0">
            <a:spAutoFit/>
          </a:bodyPr>
          <a:lstStyle/>
          <a:p>
            <a:r>
              <a:rPr lang="ru-RU" dirty="0" smtClean="0"/>
              <a:t>Спортивная площадка в с. Колхозное</a:t>
            </a:r>
            <a:endParaRPr lang="ru-RU" dirty="0"/>
          </a:p>
        </p:txBody>
      </p:sp>
      <p:pic>
        <p:nvPicPr>
          <p:cNvPr id="5" name="Picture 2" descr="C:\Users\Алена\Desktop\ДОКЛАД\Колхозное спорт\0012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259468"/>
            <a:ext cx="8704966" cy="489654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539552" y="179348"/>
            <a:ext cx="8136904" cy="369332"/>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smtClean="0">
                <a:solidFill>
                  <a:schemeClr val="tx1"/>
                </a:solidFill>
              </a:rPr>
              <a:t> ИНИЦИАТИВНОЕ БЮДЖЕТИРОВАНИЕ</a:t>
            </a:r>
          </a:p>
        </p:txBody>
      </p:sp>
      <p:sp>
        <p:nvSpPr>
          <p:cNvPr id="7" name="TextBox 6"/>
          <p:cNvSpPr txBox="1"/>
          <p:nvPr/>
        </p:nvSpPr>
        <p:spPr>
          <a:xfrm>
            <a:off x="251520" y="816967"/>
            <a:ext cx="8640960" cy="307777"/>
          </a:xfrm>
          <a:prstGeom prst="rect">
            <a:avLst/>
          </a:prstGeom>
          <a:noFill/>
        </p:spPr>
        <p:txBody>
          <a:bodyPr wrap="square" rtlCol="0">
            <a:spAutoFit/>
          </a:bodyPr>
          <a:lstStyle/>
          <a:p>
            <a:pPr algn="ctr"/>
            <a:r>
              <a:rPr lang="ru-RU" sz="1400" b="1" dirty="0" smtClean="0">
                <a:latin typeface="Times New Roman" panose="02020603050405020304" pitchFamily="18" charset="0"/>
                <a:cs typeface="Times New Roman" panose="02020603050405020304" pitchFamily="18" charset="0"/>
              </a:rPr>
              <a:t>Проекты практики «Поддержка местных инициатив», </a:t>
            </a:r>
            <a:r>
              <a:rPr lang="ru-RU" sz="1400" b="1" dirty="0" smtClean="0">
                <a:latin typeface="Times New Roman" panose="02020603050405020304" pitchFamily="18" charset="0"/>
                <a:cs typeface="Times New Roman" panose="02020603050405020304" pitchFamily="18" charset="0"/>
              </a:rPr>
              <a:t>реализованные в </a:t>
            </a:r>
            <a:r>
              <a:rPr lang="ru-RU" sz="1400" b="1" dirty="0" smtClean="0">
                <a:latin typeface="Times New Roman" panose="02020603050405020304" pitchFamily="18" charset="0"/>
                <a:cs typeface="Times New Roman" panose="02020603050405020304" pitchFamily="18" charset="0"/>
              </a:rPr>
              <a:t>2019 году</a:t>
            </a:r>
            <a:endParaRPr lang="ru-RU" sz="1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6920463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116632"/>
            <a:ext cx="8208912" cy="338554"/>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sz="1600" dirty="0" smtClean="0">
                <a:solidFill>
                  <a:schemeClr val="tx1"/>
                </a:solidFill>
              </a:rPr>
              <a:t>МОЛОДЕЖНЫЙ БЮДЖЕТ</a:t>
            </a:r>
            <a:endParaRPr lang="ru-RU" sz="1600" dirty="0">
              <a:solidFill>
                <a:schemeClr val="tx1"/>
              </a:solidFill>
            </a:endParaRPr>
          </a:p>
        </p:txBody>
      </p:sp>
      <p:sp>
        <p:nvSpPr>
          <p:cNvPr id="6" name="Номер слайда 5"/>
          <p:cNvSpPr>
            <a:spLocks noGrp="1"/>
          </p:cNvSpPr>
          <p:nvPr>
            <p:ph type="sldNum" sz="quarter" idx="12"/>
          </p:nvPr>
        </p:nvSpPr>
        <p:spPr/>
        <p:txBody>
          <a:bodyPr/>
          <a:lstStyle/>
          <a:p>
            <a:fld id="{B19B0651-EE4F-4900-A07F-96A6BFA9D0F0}" type="slidenum">
              <a:rPr lang="ru-RU" smtClean="0"/>
              <a:t>79</a:t>
            </a:fld>
            <a:endParaRPr lang="ru-RU"/>
          </a:p>
        </p:txBody>
      </p:sp>
      <p:sp>
        <p:nvSpPr>
          <p:cNvPr id="7" name="TextBox 6"/>
          <p:cNvSpPr txBox="1"/>
          <p:nvPr/>
        </p:nvSpPr>
        <p:spPr>
          <a:xfrm>
            <a:off x="251520" y="744959"/>
            <a:ext cx="8640960" cy="307777"/>
          </a:xfrm>
          <a:prstGeom prst="rect">
            <a:avLst/>
          </a:prstGeom>
          <a:noFill/>
        </p:spPr>
        <p:txBody>
          <a:bodyPr wrap="square" rtlCol="0">
            <a:spAutoFit/>
          </a:bodyPr>
          <a:lstStyle/>
          <a:p>
            <a:pPr algn="ctr"/>
            <a:r>
              <a:rPr lang="ru-RU" sz="1400" b="1" dirty="0" smtClean="0">
                <a:latin typeface="Times New Roman" panose="02020603050405020304" pitchFamily="18" charset="0"/>
                <a:cs typeface="Times New Roman" panose="02020603050405020304" pitchFamily="18" charset="0"/>
              </a:rPr>
              <a:t>Проекты практики «Молодежный бюджет», </a:t>
            </a:r>
            <a:r>
              <a:rPr lang="ru-RU" sz="1400" b="1" dirty="0" smtClean="0">
                <a:latin typeface="Times New Roman" panose="02020603050405020304" pitchFamily="18" charset="0"/>
                <a:cs typeface="Times New Roman" panose="02020603050405020304" pitchFamily="18" charset="0"/>
              </a:rPr>
              <a:t>реализованные в </a:t>
            </a:r>
            <a:r>
              <a:rPr lang="ru-RU" sz="1400" b="1" dirty="0" smtClean="0">
                <a:latin typeface="Times New Roman" panose="02020603050405020304" pitchFamily="18" charset="0"/>
                <a:cs typeface="Times New Roman" panose="02020603050405020304" pitchFamily="18" charset="0"/>
              </a:rPr>
              <a:t>2019 году</a:t>
            </a:r>
            <a:endParaRPr lang="ru-RU" sz="1400" b="1" dirty="0">
              <a:latin typeface="Times New Roman" panose="02020603050405020304" pitchFamily="18" charset="0"/>
              <a:cs typeface="Times New Roman" panose="02020603050405020304" pitchFamily="18" charset="0"/>
            </a:endParaRPr>
          </a:p>
        </p:txBody>
      </p:sp>
      <p:pic>
        <p:nvPicPr>
          <p:cNvPr id="8" name="Picture 2" descr="C:\Users\Алена\Desktop\ДОКЛАД\Горнозаводск скей\IMG-20190906-WA0002.jpg"/>
          <p:cNvPicPr>
            <a:picLocks noChangeAspect="1" noChangeArrowheads="1"/>
          </p:cNvPicPr>
          <p:nvPr/>
        </p:nvPicPr>
        <p:blipFill rotWithShape="1">
          <a:blip r:embed="rId2">
            <a:extLst>
              <a:ext uri="{28A0092B-C50C-407E-A947-70E740481C1C}">
                <a14:useLocalDpi xmlns:a14="http://schemas.microsoft.com/office/drawing/2010/main" val="0"/>
              </a:ext>
            </a:extLst>
          </a:blip>
          <a:srcRect l="1308" r="10029"/>
          <a:stretch/>
        </p:blipFill>
        <p:spPr bwMode="auto">
          <a:xfrm>
            <a:off x="251520" y="1268760"/>
            <a:ext cx="8539992" cy="468052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2530321" y="6300028"/>
            <a:ext cx="4273927" cy="369332"/>
          </a:xfrm>
          <a:prstGeom prst="rect">
            <a:avLst/>
          </a:prstGeom>
          <a:noFill/>
        </p:spPr>
        <p:txBody>
          <a:bodyPr wrap="none" rtlCol="0">
            <a:spAutoFit/>
          </a:bodyPr>
          <a:lstStyle/>
          <a:p>
            <a:r>
              <a:rPr lang="ru-RU" dirty="0" smtClean="0"/>
              <a:t>Скейт-площадка в с. Горнозаводск</a:t>
            </a:r>
            <a:endParaRPr lang="ru-RU" dirty="0"/>
          </a:p>
        </p:txBody>
      </p:sp>
    </p:spTree>
    <p:extLst>
      <p:ext uri="{BB962C8B-B14F-4D97-AF65-F5344CB8AC3E}">
        <p14:creationId xmlns:p14="http://schemas.microsoft.com/office/powerpoint/2010/main" val="9551527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544" y="138118"/>
            <a:ext cx="7992888" cy="338554"/>
          </a:xfrm>
          <a:prstGeom prst="rect">
            <a:avLst/>
          </a:prstGeom>
        </p:spPr>
        <p:txBody>
          <a:bodyPr wrap="square">
            <a:spAutoFit/>
          </a:bodyPr>
          <a:lstStyle/>
          <a:p>
            <a:pPr algn="ctr"/>
            <a:r>
              <a:rPr lang="ru-RU" sz="1600" b="1" dirty="0">
                <a:latin typeface="Times New Roman" panose="02020603050405020304" pitchFamily="18" charset="0"/>
                <a:cs typeface="Times New Roman" panose="02020603050405020304" pitchFamily="18" charset="0"/>
              </a:rPr>
              <a:t>Основные показатели социально-экономического развития за </a:t>
            </a:r>
            <a:r>
              <a:rPr lang="ru-RU" sz="1600" b="1" dirty="0" smtClean="0">
                <a:latin typeface="Times New Roman" panose="02020603050405020304" pitchFamily="18" charset="0"/>
                <a:cs typeface="Times New Roman" panose="02020603050405020304" pitchFamily="18" charset="0"/>
              </a:rPr>
              <a:t>2019 год</a:t>
            </a:r>
            <a:endParaRPr lang="ru-RU" sz="1700" dirty="0">
              <a:latin typeface="Times New Roman" panose="02020603050405020304" pitchFamily="18" charset="0"/>
              <a:cs typeface="Times New Roman" panose="02020603050405020304" pitchFamily="18" charset="0"/>
            </a:endParaRPr>
          </a:p>
        </p:txBody>
      </p:sp>
      <p:sp>
        <p:nvSpPr>
          <p:cNvPr id="3" name="Заголовок 1"/>
          <p:cNvSpPr txBox="1">
            <a:spLocks/>
          </p:cNvSpPr>
          <p:nvPr/>
        </p:nvSpPr>
        <p:spPr>
          <a:xfrm>
            <a:off x="755576" y="656692"/>
            <a:ext cx="4032448" cy="468052"/>
          </a:xfrm>
          <a:prstGeom prst="rect">
            <a:avLst/>
          </a:prstGeom>
        </p:spPr>
        <p:txBody>
          <a:bodyPr>
            <a:noAutofit/>
          </a:bodyPr>
          <a:lst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pPr algn="ctr"/>
            <a:r>
              <a:rPr lang="ru-RU" sz="16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Объем подрядных работ </a:t>
            </a:r>
          </a:p>
          <a:p>
            <a:pPr algn="ctr"/>
            <a:r>
              <a:rPr lang="ru-RU" sz="16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за 2017-2019 гг. (млн. руб.)</a:t>
            </a:r>
            <a:endParaRPr lang="ru-RU" sz="1600"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endParaRPr>
          </a:p>
        </p:txBody>
      </p:sp>
      <p:graphicFrame>
        <p:nvGraphicFramePr>
          <p:cNvPr id="4" name="Объект 12"/>
          <p:cNvGraphicFramePr>
            <a:graphicFrameLocks/>
          </p:cNvGraphicFramePr>
          <p:nvPr>
            <p:extLst>
              <p:ext uri="{D42A27DB-BD31-4B8C-83A1-F6EECF244321}">
                <p14:modId xmlns:p14="http://schemas.microsoft.com/office/powerpoint/2010/main" val="69744904"/>
              </p:ext>
            </p:extLst>
          </p:nvPr>
        </p:nvGraphicFramePr>
        <p:xfrm>
          <a:off x="611560" y="1183972"/>
          <a:ext cx="4104456" cy="2592288"/>
        </p:xfrm>
        <a:graphic>
          <a:graphicData uri="http://schemas.openxmlformats.org/drawingml/2006/chart">
            <c:chart xmlns:c="http://schemas.openxmlformats.org/drawingml/2006/chart" xmlns:r="http://schemas.openxmlformats.org/officeDocument/2006/relationships" r:id="rId2"/>
          </a:graphicData>
        </a:graphic>
      </p:graphicFrame>
      <p:sp>
        <p:nvSpPr>
          <p:cNvPr id="5" name="Прямоугольник 4"/>
          <p:cNvSpPr/>
          <p:nvPr/>
        </p:nvSpPr>
        <p:spPr>
          <a:xfrm>
            <a:off x="395536" y="3776260"/>
            <a:ext cx="8424936" cy="2893100"/>
          </a:xfrm>
          <a:prstGeom prst="rect">
            <a:avLst/>
          </a:prstGeom>
        </p:spPr>
        <p:txBody>
          <a:bodyPr wrap="square">
            <a:spAutoFit/>
          </a:bodyPr>
          <a:lstStyle/>
          <a:p>
            <a:pPr algn="just"/>
            <a:r>
              <a:rPr lang="ru-RU" sz="1400" dirty="0"/>
              <a:t>Общий объем строительных работ в 2019 году по предварительным данным составил 905,7 млн. рублей и увеличился в 2,4 раза к уровню 2018 года. </a:t>
            </a:r>
          </a:p>
          <a:p>
            <a:pPr algn="just"/>
            <a:r>
              <a:rPr lang="ru-RU" sz="1400" dirty="0"/>
              <a:t>Ввод в действие жилых домов в 2019 году составил 7 851 кв. метров, в том числе населением за счет собственных средств 3 127 кв. метров и увеличился в 2,5 раза к уровню 2018 года. </a:t>
            </a:r>
          </a:p>
          <a:p>
            <a:pPr algn="just"/>
            <a:r>
              <a:rPr lang="ru-RU" sz="1400" dirty="0"/>
              <a:t>В 2019 году в Невельском районе построено 33 жилых дома (в которых 116 квартир), в том числе 31 дом построен населением за счет собственных средств.</a:t>
            </a:r>
          </a:p>
          <a:p>
            <a:pPr algn="just"/>
            <a:r>
              <a:rPr lang="ru-RU" sz="1400" dirty="0"/>
              <a:t>В рамках реализации государственной программы Сахалинской области «Обеспечение населения Сахалинской области качественным жильем» в 2019 году завершены работы по строительству двух пятиэтажных жилых домов по ул. Советской в с. Горнозаводск (85 квартир, общей площадью 4257,8 кв. м., без учета площади балконов) на сумму 315,2 млн. рублей. </a:t>
            </a:r>
          </a:p>
          <a:p>
            <a:pPr algn="just"/>
            <a:r>
              <a:rPr lang="ru-RU" sz="1400" dirty="0"/>
              <a:t>В 2019 году начаты работы по строительству двух пятиэтажных жилых домов по ул. Советской в с. Горнозаводск на 45 квартир, общей площадью 2487,3 кв. м, на сумму 208,6 млн. рублей. Срок завершения работ – 2020 год.</a:t>
            </a:r>
          </a:p>
        </p:txBody>
      </p:sp>
      <p:graphicFrame>
        <p:nvGraphicFramePr>
          <p:cNvPr id="6" name="Диаграмма 5"/>
          <p:cNvGraphicFramePr/>
          <p:nvPr>
            <p:extLst>
              <p:ext uri="{D42A27DB-BD31-4B8C-83A1-F6EECF244321}">
                <p14:modId xmlns:p14="http://schemas.microsoft.com/office/powerpoint/2010/main" val="3831227164"/>
              </p:ext>
            </p:extLst>
          </p:nvPr>
        </p:nvGraphicFramePr>
        <p:xfrm>
          <a:off x="4639307" y="944724"/>
          <a:ext cx="3952399" cy="2896096"/>
        </p:xfrm>
        <a:graphic>
          <a:graphicData uri="http://schemas.openxmlformats.org/drawingml/2006/chart">
            <c:chart xmlns:c="http://schemas.openxmlformats.org/drawingml/2006/chart" xmlns:r="http://schemas.openxmlformats.org/officeDocument/2006/relationships" r:id="rId3"/>
          </a:graphicData>
        </a:graphic>
      </p:graphicFrame>
      <p:sp>
        <p:nvSpPr>
          <p:cNvPr id="7" name="Заголовок 1"/>
          <p:cNvSpPr txBox="1">
            <a:spLocks/>
          </p:cNvSpPr>
          <p:nvPr/>
        </p:nvSpPr>
        <p:spPr>
          <a:xfrm>
            <a:off x="4860032" y="728700"/>
            <a:ext cx="3723125" cy="468052"/>
          </a:xfrm>
          <a:prstGeom prst="rect">
            <a:avLst/>
          </a:prstGeom>
        </p:spPr>
        <p:txBody>
          <a:bodyPr>
            <a:noAutofit/>
          </a:bodyPr>
          <a:lst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pPr algn="ctr"/>
            <a:r>
              <a:rPr lang="ru-RU" sz="16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Ввод жилья за 2017-2019 гг. </a:t>
            </a:r>
          </a:p>
          <a:p>
            <a:pPr algn="ctr"/>
            <a:r>
              <a:rPr lang="ru-RU" sz="16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(тыс. кв. м.)</a:t>
            </a:r>
            <a:endParaRPr lang="ru-RU" sz="1600"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endParaRPr>
          </a:p>
        </p:txBody>
      </p:sp>
      <p:sp>
        <p:nvSpPr>
          <p:cNvPr id="9" name="Номер слайда 8"/>
          <p:cNvSpPr>
            <a:spLocks noGrp="1"/>
          </p:cNvSpPr>
          <p:nvPr>
            <p:ph type="sldNum" sz="quarter" idx="12"/>
          </p:nvPr>
        </p:nvSpPr>
        <p:spPr/>
        <p:txBody>
          <a:bodyPr/>
          <a:lstStyle/>
          <a:p>
            <a:fld id="{B19B0651-EE4F-4900-A07F-96A6BFA9D0F0}" type="slidenum">
              <a:rPr lang="ru-RU" smtClean="0"/>
              <a:t>8</a:t>
            </a:fld>
            <a:endParaRPr lang="ru-RU"/>
          </a:p>
        </p:txBody>
      </p:sp>
    </p:spTree>
    <p:extLst>
      <p:ext uri="{BB962C8B-B14F-4D97-AF65-F5344CB8AC3E}">
        <p14:creationId xmlns:p14="http://schemas.microsoft.com/office/powerpoint/2010/main" val="1904756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 calcmode="lin" valueType="num">
                                      <p:cBhvr>
                                        <p:cTn id="9" dur="750" fill="hold"/>
                                        <p:tgtEl>
                                          <p:spTgt spid="3"/>
                                        </p:tgtEl>
                                        <p:attrNameLst>
                                          <p:attrName>style.rotation</p:attrName>
                                        </p:attrNameLst>
                                      </p:cBhvr>
                                      <p:tavLst>
                                        <p:tav tm="0">
                                          <p:val>
                                            <p:fltVal val="90"/>
                                          </p:val>
                                        </p:tav>
                                        <p:tav tm="100000">
                                          <p:val>
                                            <p:fltVal val="0"/>
                                          </p:val>
                                        </p:tav>
                                      </p:tavLst>
                                    </p:anim>
                                    <p:animEffect transition="in" filter="fade">
                                      <p:cBhvr>
                                        <p:cTn id="10" dur="750"/>
                                        <p:tgtEl>
                                          <p:spTgt spid="3"/>
                                        </p:tgtEl>
                                      </p:cBhvr>
                                    </p:animEffect>
                                  </p:childTnLst>
                                </p:cTn>
                              </p:par>
                            </p:childTnLst>
                          </p:cTn>
                        </p:par>
                        <p:par>
                          <p:cTn id="11" fill="hold">
                            <p:stCondLst>
                              <p:cond delay="750"/>
                            </p:stCondLst>
                            <p:childTnLst>
                              <p:par>
                                <p:cTn id="12" presetID="31"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750" fill="hold"/>
                                        <p:tgtEl>
                                          <p:spTgt spid="4"/>
                                        </p:tgtEl>
                                        <p:attrNameLst>
                                          <p:attrName>ppt_w</p:attrName>
                                        </p:attrNameLst>
                                      </p:cBhvr>
                                      <p:tavLst>
                                        <p:tav tm="0">
                                          <p:val>
                                            <p:fltVal val="0"/>
                                          </p:val>
                                        </p:tav>
                                        <p:tav tm="100000">
                                          <p:val>
                                            <p:strVal val="#ppt_w"/>
                                          </p:val>
                                        </p:tav>
                                      </p:tavLst>
                                    </p:anim>
                                    <p:anim calcmode="lin" valueType="num">
                                      <p:cBhvr>
                                        <p:cTn id="15" dur="750" fill="hold"/>
                                        <p:tgtEl>
                                          <p:spTgt spid="4"/>
                                        </p:tgtEl>
                                        <p:attrNameLst>
                                          <p:attrName>ppt_h</p:attrName>
                                        </p:attrNameLst>
                                      </p:cBhvr>
                                      <p:tavLst>
                                        <p:tav tm="0">
                                          <p:val>
                                            <p:fltVal val="0"/>
                                          </p:val>
                                        </p:tav>
                                        <p:tav tm="100000">
                                          <p:val>
                                            <p:strVal val="#ppt_h"/>
                                          </p:val>
                                        </p:tav>
                                      </p:tavLst>
                                    </p:anim>
                                    <p:anim calcmode="lin" valueType="num">
                                      <p:cBhvr>
                                        <p:cTn id="16" dur="750" fill="hold"/>
                                        <p:tgtEl>
                                          <p:spTgt spid="4"/>
                                        </p:tgtEl>
                                        <p:attrNameLst>
                                          <p:attrName>style.rotation</p:attrName>
                                        </p:attrNameLst>
                                      </p:cBhvr>
                                      <p:tavLst>
                                        <p:tav tm="0">
                                          <p:val>
                                            <p:fltVal val="90"/>
                                          </p:val>
                                        </p:tav>
                                        <p:tav tm="100000">
                                          <p:val>
                                            <p:fltVal val="0"/>
                                          </p:val>
                                        </p:tav>
                                      </p:tavLst>
                                    </p:anim>
                                    <p:animEffect transition="in" filter="fade">
                                      <p:cBhvr>
                                        <p:cTn id="17" dur="750"/>
                                        <p:tgtEl>
                                          <p:spTgt spid="4"/>
                                        </p:tgtEl>
                                      </p:cBhvr>
                                    </p:animEffect>
                                  </p:childTnLst>
                                </p:cTn>
                              </p:par>
                              <p:par>
                                <p:cTn id="18" presetID="31" presetClass="entr" presetSubtype="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750" fill="hold"/>
                                        <p:tgtEl>
                                          <p:spTgt spid="7"/>
                                        </p:tgtEl>
                                        <p:attrNameLst>
                                          <p:attrName>ppt_w</p:attrName>
                                        </p:attrNameLst>
                                      </p:cBhvr>
                                      <p:tavLst>
                                        <p:tav tm="0">
                                          <p:val>
                                            <p:fltVal val="0"/>
                                          </p:val>
                                        </p:tav>
                                        <p:tav tm="100000">
                                          <p:val>
                                            <p:strVal val="#ppt_w"/>
                                          </p:val>
                                        </p:tav>
                                      </p:tavLst>
                                    </p:anim>
                                    <p:anim calcmode="lin" valueType="num">
                                      <p:cBhvr>
                                        <p:cTn id="21" dur="750" fill="hold"/>
                                        <p:tgtEl>
                                          <p:spTgt spid="7"/>
                                        </p:tgtEl>
                                        <p:attrNameLst>
                                          <p:attrName>ppt_h</p:attrName>
                                        </p:attrNameLst>
                                      </p:cBhvr>
                                      <p:tavLst>
                                        <p:tav tm="0">
                                          <p:val>
                                            <p:fltVal val="0"/>
                                          </p:val>
                                        </p:tav>
                                        <p:tav tm="100000">
                                          <p:val>
                                            <p:strVal val="#ppt_h"/>
                                          </p:val>
                                        </p:tav>
                                      </p:tavLst>
                                    </p:anim>
                                    <p:anim calcmode="lin" valueType="num">
                                      <p:cBhvr>
                                        <p:cTn id="22" dur="750" fill="hold"/>
                                        <p:tgtEl>
                                          <p:spTgt spid="7"/>
                                        </p:tgtEl>
                                        <p:attrNameLst>
                                          <p:attrName>style.rotation</p:attrName>
                                        </p:attrNameLst>
                                      </p:cBhvr>
                                      <p:tavLst>
                                        <p:tav tm="0">
                                          <p:val>
                                            <p:fltVal val="90"/>
                                          </p:val>
                                        </p:tav>
                                        <p:tav tm="100000">
                                          <p:val>
                                            <p:fltVal val="0"/>
                                          </p:val>
                                        </p:tav>
                                      </p:tavLst>
                                    </p:anim>
                                    <p:animEffect transition="in" filter="fade">
                                      <p:cBhvr>
                                        <p:cTn id="23"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Graphic spid="4" grpId="0">
        <p:bldAsOne/>
      </p:bldGraphic>
      <p:bldP spid="7"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a:spLocks noGrp="1"/>
          </p:cNvSpPr>
          <p:nvPr>
            <p:ph type="sldNum" sz="quarter" idx="12"/>
          </p:nvPr>
        </p:nvSpPr>
        <p:spPr/>
        <p:txBody>
          <a:bodyPr/>
          <a:lstStyle/>
          <a:p>
            <a:fld id="{B19B0651-EE4F-4900-A07F-96A6BFA9D0F0}" type="slidenum">
              <a:rPr lang="ru-RU" smtClean="0"/>
              <a:t>80</a:t>
            </a:fld>
            <a:endParaRPr lang="ru-RU"/>
          </a:p>
        </p:txBody>
      </p:sp>
      <p:sp>
        <p:nvSpPr>
          <p:cNvPr id="4" name="TextBox 3"/>
          <p:cNvSpPr txBox="1"/>
          <p:nvPr/>
        </p:nvSpPr>
        <p:spPr>
          <a:xfrm>
            <a:off x="395536" y="116632"/>
            <a:ext cx="8208912" cy="338554"/>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sz="1600" dirty="0" smtClean="0">
                <a:solidFill>
                  <a:schemeClr val="tx1"/>
                </a:solidFill>
              </a:rPr>
              <a:t>МОЛОДЕЖНЫЙ БЮДЖЕТ</a:t>
            </a:r>
            <a:endParaRPr lang="ru-RU" sz="1600" dirty="0">
              <a:solidFill>
                <a:schemeClr val="tx1"/>
              </a:solidFill>
            </a:endParaRPr>
          </a:p>
        </p:txBody>
      </p:sp>
      <p:sp>
        <p:nvSpPr>
          <p:cNvPr id="5" name="TextBox 4"/>
          <p:cNvSpPr txBox="1"/>
          <p:nvPr/>
        </p:nvSpPr>
        <p:spPr>
          <a:xfrm>
            <a:off x="251520" y="692696"/>
            <a:ext cx="8640960" cy="307777"/>
          </a:xfrm>
          <a:prstGeom prst="rect">
            <a:avLst/>
          </a:prstGeom>
          <a:noFill/>
        </p:spPr>
        <p:txBody>
          <a:bodyPr wrap="square" rtlCol="0">
            <a:spAutoFit/>
          </a:bodyPr>
          <a:lstStyle/>
          <a:p>
            <a:pPr algn="ctr"/>
            <a:r>
              <a:rPr lang="ru-RU" sz="1400" b="1" dirty="0" smtClean="0">
                <a:latin typeface="Times New Roman" panose="02020603050405020304" pitchFamily="18" charset="0"/>
                <a:cs typeface="Times New Roman" panose="02020603050405020304" pitchFamily="18" charset="0"/>
              </a:rPr>
              <a:t>Проекты практики «Молодежный бюджет», </a:t>
            </a:r>
            <a:r>
              <a:rPr lang="ru-RU" sz="1400" b="1" dirty="0" smtClean="0">
                <a:latin typeface="Times New Roman" panose="02020603050405020304" pitchFamily="18" charset="0"/>
                <a:cs typeface="Times New Roman" panose="02020603050405020304" pitchFamily="18" charset="0"/>
              </a:rPr>
              <a:t>реализованные в </a:t>
            </a:r>
            <a:r>
              <a:rPr lang="ru-RU" sz="1400" b="1" dirty="0" smtClean="0">
                <a:latin typeface="Times New Roman" panose="02020603050405020304" pitchFamily="18" charset="0"/>
                <a:cs typeface="Times New Roman" panose="02020603050405020304" pitchFamily="18" charset="0"/>
              </a:rPr>
              <a:t>2019 году</a:t>
            </a:r>
            <a:endParaRPr lang="ru-RU" sz="1400" b="1" dirty="0">
              <a:latin typeface="Times New Roman" panose="02020603050405020304" pitchFamily="18" charset="0"/>
              <a:cs typeface="Times New Roman" panose="02020603050405020304" pitchFamily="18" charset="0"/>
            </a:endParaRPr>
          </a:p>
        </p:txBody>
      </p:sp>
      <p:pic>
        <p:nvPicPr>
          <p:cNvPr id="6" name="Picture 2" descr="C:\Users\Алена\Desktop\ДОКЛАД\Невельск скейт-площадка\IMG_20190705_17171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8777"/>
          <a:stretch/>
        </p:blipFill>
        <p:spPr bwMode="auto">
          <a:xfrm>
            <a:off x="251519" y="1052736"/>
            <a:ext cx="8629129" cy="525658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3059832" y="6381328"/>
            <a:ext cx="3852337" cy="369332"/>
          </a:xfrm>
          <a:prstGeom prst="rect">
            <a:avLst/>
          </a:prstGeom>
          <a:noFill/>
        </p:spPr>
        <p:txBody>
          <a:bodyPr wrap="none" rtlCol="0">
            <a:spAutoFit/>
          </a:bodyPr>
          <a:lstStyle/>
          <a:p>
            <a:r>
              <a:rPr lang="ru-RU" dirty="0" smtClean="0"/>
              <a:t>Скейт-площадка в г. Невельске</a:t>
            </a:r>
            <a:endParaRPr lang="ru-RU" dirty="0"/>
          </a:p>
        </p:txBody>
      </p:sp>
    </p:spTree>
    <p:extLst>
      <p:ext uri="{BB962C8B-B14F-4D97-AF65-F5344CB8AC3E}">
        <p14:creationId xmlns:p14="http://schemas.microsoft.com/office/powerpoint/2010/main" val="255512644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a:spLocks noGrp="1"/>
          </p:cNvSpPr>
          <p:nvPr>
            <p:ph type="sldNum" sz="quarter" idx="12"/>
          </p:nvPr>
        </p:nvSpPr>
        <p:spPr/>
        <p:txBody>
          <a:bodyPr/>
          <a:lstStyle/>
          <a:p>
            <a:fld id="{B19B0651-EE4F-4900-A07F-96A6BFA9D0F0}" type="slidenum">
              <a:rPr lang="ru-RU" smtClean="0"/>
              <a:t>81</a:t>
            </a:fld>
            <a:endParaRPr lang="ru-RU"/>
          </a:p>
        </p:txBody>
      </p:sp>
      <p:sp>
        <p:nvSpPr>
          <p:cNvPr id="4" name="TextBox 3"/>
          <p:cNvSpPr txBox="1"/>
          <p:nvPr/>
        </p:nvSpPr>
        <p:spPr>
          <a:xfrm>
            <a:off x="395536" y="116632"/>
            <a:ext cx="8208912" cy="338554"/>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sz="1600" dirty="0" smtClean="0">
                <a:solidFill>
                  <a:schemeClr val="tx1"/>
                </a:solidFill>
              </a:rPr>
              <a:t>МОЛОДЕЖНЫЙ БЮДЖЕТ</a:t>
            </a:r>
            <a:endParaRPr lang="ru-RU" sz="1600" dirty="0">
              <a:solidFill>
                <a:schemeClr val="tx1"/>
              </a:solidFill>
            </a:endParaRPr>
          </a:p>
        </p:txBody>
      </p:sp>
      <p:sp>
        <p:nvSpPr>
          <p:cNvPr id="5" name="TextBox 4"/>
          <p:cNvSpPr txBox="1"/>
          <p:nvPr/>
        </p:nvSpPr>
        <p:spPr>
          <a:xfrm>
            <a:off x="251520" y="692696"/>
            <a:ext cx="8640960" cy="307777"/>
          </a:xfrm>
          <a:prstGeom prst="rect">
            <a:avLst/>
          </a:prstGeom>
          <a:noFill/>
        </p:spPr>
        <p:txBody>
          <a:bodyPr wrap="square" rtlCol="0">
            <a:spAutoFit/>
          </a:bodyPr>
          <a:lstStyle/>
          <a:p>
            <a:pPr algn="ctr"/>
            <a:r>
              <a:rPr lang="ru-RU" sz="1400" b="1" dirty="0" smtClean="0">
                <a:latin typeface="Times New Roman" panose="02020603050405020304" pitchFamily="18" charset="0"/>
                <a:cs typeface="Times New Roman" panose="02020603050405020304" pitchFamily="18" charset="0"/>
              </a:rPr>
              <a:t>Проекты практики «Молодежный бюджет», </a:t>
            </a:r>
            <a:r>
              <a:rPr lang="ru-RU" sz="1400" b="1" dirty="0" smtClean="0">
                <a:latin typeface="Times New Roman" panose="02020603050405020304" pitchFamily="18" charset="0"/>
                <a:cs typeface="Times New Roman" panose="02020603050405020304" pitchFamily="18" charset="0"/>
              </a:rPr>
              <a:t>реализованные в </a:t>
            </a:r>
            <a:r>
              <a:rPr lang="ru-RU" sz="1400" b="1" dirty="0" smtClean="0">
                <a:latin typeface="Times New Roman" panose="02020603050405020304" pitchFamily="18" charset="0"/>
                <a:cs typeface="Times New Roman" panose="02020603050405020304" pitchFamily="18" charset="0"/>
              </a:rPr>
              <a:t>2019 году</a:t>
            </a:r>
            <a:endParaRPr lang="ru-RU" sz="1400" b="1" dirty="0">
              <a:latin typeface="Times New Roman" panose="02020603050405020304" pitchFamily="18" charset="0"/>
              <a:cs typeface="Times New Roman" panose="02020603050405020304" pitchFamily="18" charset="0"/>
            </a:endParaRPr>
          </a:p>
        </p:txBody>
      </p:sp>
      <p:pic>
        <p:nvPicPr>
          <p:cNvPr id="6" name="Picture 2" descr="C:\Users\Алена\Desktop\ДОКЛАД\СКВЕР погибшим шахтерам\IMG_20190715_15424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15616" y="1052736"/>
            <a:ext cx="6984776" cy="5238582"/>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907704" y="6381328"/>
            <a:ext cx="5953874" cy="369332"/>
          </a:xfrm>
          <a:prstGeom prst="rect">
            <a:avLst/>
          </a:prstGeom>
          <a:noFill/>
        </p:spPr>
        <p:txBody>
          <a:bodyPr wrap="none" rtlCol="0">
            <a:spAutoFit/>
          </a:bodyPr>
          <a:lstStyle/>
          <a:p>
            <a:r>
              <a:rPr lang="ru-RU" dirty="0" smtClean="0"/>
              <a:t>Сквер памяти погибшим шахтерам в с. Шебунино</a:t>
            </a:r>
            <a:endParaRPr lang="ru-RU" dirty="0"/>
          </a:p>
        </p:txBody>
      </p:sp>
    </p:spTree>
    <p:extLst>
      <p:ext uri="{BB962C8B-B14F-4D97-AF65-F5344CB8AC3E}">
        <p14:creationId xmlns:p14="http://schemas.microsoft.com/office/powerpoint/2010/main" val="419604552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a:spLocks noGrp="1"/>
          </p:cNvSpPr>
          <p:nvPr>
            <p:ph type="sldNum" sz="quarter" idx="12"/>
          </p:nvPr>
        </p:nvSpPr>
        <p:spPr/>
        <p:txBody>
          <a:bodyPr/>
          <a:lstStyle/>
          <a:p>
            <a:fld id="{B19B0651-EE4F-4900-A07F-96A6BFA9D0F0}" type="slidenum">
              <a:rPr lang="ru-RU" smtClean="0"/>
              <a:t>82</a:t>
            </a:fld>
            <a:endParaRPr lang="ru-RU"/>
          </a:p>
        </p:txBody>
      </p:sp>
      <p:sp>
        <p:nvSpPr>
          <p:cNvPr id="4" name="TextBox 3"/>
          <p:cNvSpPr txBox="1"/>
          <p:nvPr/>
        </p:nvSpPr>
        <p:spPr>
          <a:xfrm>
            <a:off x="395536" y="116632"/>
            <a:ext cx="8208912" cy="338554"/>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sz="1600" dirty="0" smtClean="0">
                <a:solidFill>
                  <a:schemeClr val="tx1"/>
                </a:solidFill>
              </a:rPr>
              <a:t>МОЛОДЕЖНЫЙ БЮДЖЕТ</a:t>
            </a:r>
            <a:endParaRPr lang="ru-RU" sz="1600" dirty="0">
              <a:solidFill>
                <a:schemeClr val="tx1"/>
              </a:solidFill>
            </a:endParaRPr>
          </a:p>
        </p:txBody>
      </p:sp>
      <p:sp>
        <p:nvSpPr>
          <p:cNvPr id="5" name="TextBox 4"/>
          <p:cNvSpPr txBox="1"/>
          <p:nvPr/>
        </p:nvSpPr>
        <p:spPr>
          <a:xfrm>
            <a:off x="251520" y="620688"/>
            <a:ext cx="8640960" cy="307777"/>
          </a:xfrm>
          <a:prstGeom prst="rect">
            <a:avLst/>
          </a:prstGeom>
          <a:noFill/>
        </p:spPr>
        <p:txBody>
          <a:bodyPr wrap="square" rtlCol="0">
            <a:spAutoFit/>
          </a:bodyPr>
          <a:lstStyle/>
          <a:p>
            <a:pPr algn="ctr"/>
            <a:r>
              <a:rPr lang="ru-RU" sz="1400" b="1" dirty="0" smtClean="0">
                <a:latin typeface="Times New Roman" panose="02020603050405020304" pitchFamily="18" charset="0"/>
                <a:cs typeface="Times New Roman" panose="02020603050405020304" pitchFamily="18" charset="0"/>
              </a:rPr>
              <a:t>Проекты практики «Молодежный бюджет», </a:t>
            </a:r>
            <a:r>
              <a:rPr lang="ru-RU" sz="1400" b="1" dirty="0" smtClean="0">
                <a:latin typeface="Times New Roman" panose="02020603050405020304" pitchFamily="18" charset="0"/>
                <a:cs typeface="Times New Roman" panose="02020603050405020304" pitchFamily="18" charset="0"/>
              </a:rPr>
              <a:t>реализованные в </a:t>
            </a:r>
            <a:r>
              <a:rPr lang="ru-RU" sz="1400" b="1" dirty="0" smtClean="0">
                <a:latin typeface="Times New Roman" panose="02020603050405020304" pitchFamily="18" charset="0"/>
                <a:cs typeface="Times New Roman" panose="02020603050405020304" pitchFamily="18" charset="0"/>
              </a:rPr>
              <a:t>2019 году</a:t>
            </a:r>
            <a:endParaRPr lang="ru-RU" sz="1400" b="1" dirty="0">
              <a:latin typeface="Times New Roman" panose="02020603050405020304" pitchFamily="18" charset="0"/>
              <a:cs typeface="Times New Roman" panose="02020603050405020304" pitchFamily="18" charset="0"/>
            </a:endParaRPr>
          </a:p>
        </p:txBody>
      </p:sp>
      <p:pic>
        <p:nvPicPr>
          <p:cNvPr id="6" name="Picture 2" descr="C:\Users\Алена\Desktop\ДОКЛАД\Сивуч\IMG_20191025_132139.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7756" b="22562"/>
          <a:stretch/>
        </p:blipFill>
        <p:spPr bwMode="auto">
          <a:xfrm>
            <a:off x="1187624" y="1050797"/>
            <a:ext cx="6336704" cy="5042499"/>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475656" y="6165304"/>
            <a:ext cx="6336704" cy="369332"/>
          </a:xfrm>
          <a:prstGeom prst="rect">
            <a:avLst/>
          </a:prstGeom>
          <a:noFill/>
        </p:spPr>
        <p:txBody>
          <a:bodyPr wrap="square" rtlCol="0">
            <a:spAutoFit/>
          </a:bodyPr>
          <a:lstStyle/>
          <a:p>
            <a:r>
              <a:rPr lang="ru-RU" dirty="0" smtClean="0"/>
              <a:t>Архитектурная композиция «Сивучи» в г. Невельске</a:t>
            </a:r>
            <a:endParaRPr lang="ru-RU" dirty="0"/>
          </a:p>
        </p:txBody>
      </p:sp>
    </p:spTree>
    <p:extLst>
      <p:ext uri="{BB962C8B-B14F-4D97-AF65-F5344CB8AC3E}">
        <p14:creationId xmlns:p14="http://schemas.microsoft.com/office/powerpoint/2010/main" val="65422753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a:spLocks noGrp="1"/>
          </p:cNvSpPr>
          <p:nvPr>
            <p:ph type="sldNum" sz="quarter" idx="12"/>
          </p:nvPr>
        </p:nvSpPr>
        <p:spPr/>
        <p:txBody>
          <a:bodyPr/>
          <a:lstStyle/>
          <a:p>
            <a:fld id="{B19B0651-EE4F-4900-A07F-96A6BFA9D0F0}" type="slidenum">
              <a:rPr lang="ru-RU" smtClean="0"/>
              <a:t>83</a:t>
            </a:fld>
            <a:endParaRPr lang="ru-RU"/>
          </a:p>
        </p:txBody>
      </p:sp>
      <p:sp>
        <p:nvSpPr>
          <p:cNvPr id="4" name="TextBox 3"/>
          <p:cNvSpPr txBox="1"/>
          <p:nvPr/>
        </p:nvSpPr>
        <p:spPr>
          <a:xfrm>
            <a:off x="395536" y="116632"/>
            <a:ext cx="8208912" cy="338554"/>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sz="1600" dirty="0" smtClean="0">
                <a:solidFill>
                  <a:schemeClr val="tx1"/>
                </a:solidFill>
              </a:rPr>
              <a:t>РАЗВИТИЕ ТЕРРИТОРИЙ</a:t>
            </a:r>
            <a:endParaRPr lang="ru-RU" sz="1600" dirty="0">
              <a:solidFill>
                <a:schemeClr val="tx1"/>
              </a:solidFill>
            </a:endParaRPr>
          </a:p>
        </p:txBody>
      </p:sp>
      <p:sp>
        <p:nvSpPr>
          <p:cNvPr id="5" name="TextBox 4"/>
          <p:cNvSpPr txBox="1"/>
          <p:nvPr/>
        </p:nvSpPr>
        <p:spPr>
          <a:xfrm>
            <a:off x="251520" y="620688"/>
            <a:ext cx="8640960" cy="307777"/>
          </a:xfrm>
          <a:prstGeom prst="rect">
            <a:avLst/>
          </a:prstGeom>
          <a:noFill/>
        </p:spPr>
        <p:txBody>
          <a:bodyPr wrap="square" rtlCol="0">
            <a:spAutoFit/>
          </a:bodyPr>
          <a:lstStyle/>
          <a:p>
            <a:pPr algn="ctr"/>
            <a:r>
              <a:rPr lang="ru-RU" sz="1400" b="1" dirty="0" smtClean="0">
                <a:latin typeface="Times New Roman" panose="02020603050405020304" pitchFamily="18" charset="0"/>
                <a:cs typeface="Times New Roman" panose="02020603050405020304" pitchFamily="18" charset="0"/>
              </a:rPr>
              <a:t>Проект практики «Развитие территорий», реализованный </a:t>
            </a:r>
            <a:r>
              <a:rPr lang="ru-RU" sz="1400" b="1" dirty="0" smtClean="0">
                <a:latin typeface="Times New Roman" panose="02020603050405020304" pitchFamily="18" charset="0"/>
                <a:cs typeface="Times New Roman" panose="02020603050405020304" pitchFamily="18" charset="0"/>
              </a:rPr>
              <a:t>в </a:t>
            </a:r>
            <a:r>
              <a:rPr lang="ru-RU" sz="1400" b="1" dirty="0" smtClean="0">
                <a:latin typeface="Times New Roman" panose="02020603050405020304" pitchFamily="18" charset="0"/>
                <a:cs typeface="Times New Roman" panose="02020603050405020304" pitchFamily="18" charset="0"/>
              </a:rPr>
              <a:t>2019 году</a:t>
            </a:r>
            <a:endParaRPr lang="ru-RU" sz="1400" b="1" dirty="0">
              <a:latin typeface="Times New Roman" panose="02020603050405020304" pitchFamily="18" charset="0"/>
              <a:cs typeface="Times New Roman" panose="02020603050405020304" pitchFamily="18" charset="0"/>
            </a:endParaRPr>
          </a:p>
        </p:txBody>
      </p:sp>
      <p:pic>
        <p:nvPicPr>
          <p:cNvPr id="1026" name="Picture 2" descr="C:\Users\Валерий\Desktop\Мои документы\Инициативное бюджетирование\Капитальное строительство\2019\Фото\Реализация проекта\IMG_20200301_13291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1600" y="980728"/>
            <a:ext cx="7092400" cy="53193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491006" y="6300028"/>
            <a:ext cx="5817298" cy="369332"/>
          </a:xfrm>
          <a:prstGeom prst="rect">
            <a:avLst/>
          </a:prstGeom>
          <a:noFill/>
        </p:spPr>
        <p:txBody>
          <a:bodyPr wrap="none" rtlCol="0">
            <a:spAutoFit/>
          </a:bodyPr>
          <a:lstStyle/>
          <a:p>
            <a:r>
              <a:rPr lang="ru-RU" dirty="0" smtClean="0"/>
              <a:t>Рекреационный парк </a:t>
            </a:r>
            <a:r>
              <a:rPr lang="ru-RU" dirty="0" smtClean="0"/>
              <a:t>по ул. Береговой в г. Невельске</a:t>
            </a:r>
            <a:endParaRPr lang="ru-RU" dirty="0"/>
          </a:p>
        </p:txBody>
      </p:sp>
    </p:spTree>
    <p:extLst>
      <p:ext uri="{BB962C8B-B14F-4D97-AF65-F5344CB8AC3E}">
        <p14:creationId xmlns:p14="http://schemas.microsoft.com/office/powerpoint/2010/main" val="24368225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Схема 2"/>
          <p:cNvGraphicFramePr/>
          <p:nvPr>
            <p:extLst>
              <p:ext uri="{D42A27DB-BD31-4B8C-83A1-F6EECF244321}">
                <p14:modId xmlns:p14="http://schemas.microsoft.com/office/powerpoint/2010/main" val="3501080229"/>
              </p:ext>
            </p:extLst>
          </p:nvPr>
        </p:nvGraphicFramePr>
        <p:xfrm>
          <a:off x="-108520" y="836712"/>
          <a:ext cx="8712968" cy="56886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p:cNvSpPr txBox="1"/>
          <p:nvPr/>
        </p:nvSpPr>
        <p:spPr>
          <a:xfrm>
            <a:off x="3604793" y="188640"/>
            <a:ext cx="2009460" cy="461665"/>
          </a:xfrm>
          <a:prstGeom prst="rect">
            <a:avLst/>
          </a:prstGeom>
          <a:ln/>
        </p:spPr>
        <p:style>
          <a:lnRef idx="1">
            <a:schemeClr val="accent1"/>
          </a:lnRef>
          <a:fillRef idx="2">
            <a:schemeClr val="accent1"/>
          </a:fillRef>
          <a:effectRef idx="1">
            <a:schemeClr val="accent1"/>
          </a:effectRef>
          <a:fontRef idx="minor">
            <a:schemeClr val="dk1"/>
          </a:fontRef>
        </p:style>
        <p:txBody>
          <a:bodyPr wrap="none" rtlCol="0">
            <a:spAutoFit/>
          </a:bodyPr>
          <a:lstStyle/>
          <a:p>
            <a:pPr algn="ctr"/>
            <a:r>
              <a:rPr lang="ru-RU" sz="2400" dirty="0" smtClean="0">
                <a:solidFill>
                  <a:schemeClr val="tx1"/>
                </a:solidFill>
                <a:latin typeface="Times New Roman" panose="02020603050405020304" pitchFamily="18" charset="0"/>
                <a:cs typeface="Times New Roman" panose="02020603050405020304" pitchFamily="18" charset="0"/>
              </a:rPr>
              <a:t>ГЛОССАРИЙ</a:t>
            </a:r>
            <a:endParaRPr lang="ru-RU" sz="2400" dirty="0">
              <a:solidFill>
                <a:schemeClr val="tx1"/>
              </a:solidFill>
              <a:latin typeface="Times New Roman" panose="02020603050405020304" pitchFamily="18" charset="0"/>
              <a:cs typeface="Times New Roman" panose="02020603050405020304" pitchFamily="18" charset="0"/>
            </a:endParaRPr>
          </a:p>
        </p:txBody>
      </p:sp>
      <p:sp>
        <p:nvSpPr>
          <p:cNvPr id="5" name="Номер слайда 4"/>
          <p:cNvSpPr>
            <a:spLocks noGrp="1"/>
          </p:cNvSpPr>
          <p:nvPr>
            <p:ph type="sldNum" sz="quarter" idx="12"/>
          </p:nvPr>
        </p:nvSpPr>
        <p:spPr/>
        <p:txBody>
          <a:bodyPr/>
          <a:lstStyle/>
          <a:p>
            <a:fld id="{B19B0651-EE4F-4900-A07F-96A6BFA9D0F0}" type="slidenum">
              <a:rPr lang="ru-RU" smtClean="0"/>
              <a:t>84</a:t>
            </a:fld>
            <a:endParaRPr lang="ru-RU"/>
          </a:p>
        </p:txBody>
      </p:sp>
    </p:spTree>
    <p:extLst>
      <p:ext uri="{BB962C8B-B14F-4D97-AF65-F5344CB8AC3E}">
        <p14:creationId xmlns:p14="http://schemas.microsoft.com/office/powerpoint/2010/main" val="218171653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51520" y="616090"/>
            <a:ext cx="8496944" cy="5570756"/>
          </a:xfrm>
          <a:prstGeom prst="rect">
            <a:avLst/>
          </a:prstGeom>
        </p:spPr>
        <p:txBody>
          <a:bodyPr wrap="square">
            <a:spAutoFit/>
          </a:bodyPr>
          <a:lstStyle/>
          <a:p>
            <a:pPr algn="ctr"/>
            <a:r>
              <a:rPr lang="ru-RU" sz="3200" dirty="0">
                <a:solidFill>
                  <a:schemeClr val="accent1">
                    <a:lumMod val="75000"/>
                  </a:schemeClr>
                </a:solidFill>
                <a:latin typeface="Times New Roman" panose="02020603050405020304" pitchFamily="18" charset="0"/>
                <a:cs typeface="Times New Roman" panose="02020603050405020304" pitchFamily="18" charset="0"/>
              </a:rPr>
              <a:t>Контактная информация</a:t>
            </a:r>
          </a:p>
          <a:p>
            <a:pPr algn="ctr"/>
            <a:r>
              <a:rPr lang="ru-RU" sz="3200" dirty="0">
                <a:solidFill>
                  <a:schemeClr val="accent1">
                    <a:lumMod val="75000"/>
                  </a:schemeClr>
                </a:solidFill>
                <a:latin typeface="Times New Roman" panose="02020603050405020304" pitchFamily="18" charset="0"/>
                <a:cs typeface="Times New Roman" panose="02020603050405020304" pitchFamily="18" charset="0"/>
              </a:rPr>
              <a:t> </a:t>
            </a:r>
          </a:p>
          <a:p>
            <a:pPr algn="ctr"/>
            <a:r>
              <a:rPr lang="ru-RU" dirty="0">
                <a:latin typeface="Times New Roman" panose="02020603050405020304" pitchFamily="18" charset="0"/>
                <a:cs typeface="Times New Roman" panose="02020603050405020304" pitchFamily="18" charset="0"/>
              </a:rPr>
              <a:t> </a:t>
            </a:r>
          </a:p>
          <a:p>
            <a:pPr algn="ctr"/>
            <a:r>
              <a:rPr lang="ru-RU" dirty="0">
                <a:latin typeface="Times New Roman" panose="02020603050405020304" pitchFamily="18" charset="0"/>
                <a:cs typeface="Times New Roman" panose="02020603050405020304" pitchFamily="18" charset="0"/>
              </a:rPr>
              <a:t> </a:t>
            </a:r>
          </a:p>
          <a:p>
            <a:pPr algn="ctr"/>
            <a:r>
              <a:rPr lang="ru-RU" sz="2000" dirty="0" smtClean="0">
                <a:latin typeface="Times New Roman" panose="02020603050405020304" pitchFamily="18" charset="0"/>
                <a:cs typeface="Times New Roman" panose="02020603050405020304" pitchFamily="18" charset="0"/>
              </a:rPr>
              <a:t>Финансовый отдел администрации </a:t>
            </a:r>
            <a:endParaRPr lang="ru-RU" sz="2000" dirty="0">
              <a:latin typeface="Times New Roman" panose="02020603050405020304" pitchFamily="18" charset="0"/>
              <a:cs typeface="Times New Roman" panose="02020603050405020304" pitchFamily="18" charset="0"/>
            </a:endParaRPr>
          </a:p>
          <a:p>
            <a:pPr algn="ctr"/>
            <a:r>
              <a:rPr lang="ru-RU" sz="2000" dirty="0">
                <a:latin typeface="Times New Roman" panose="02020603050405020304" pitchFamily="18" charset="0"/>
                <a:cs typeface="Times New Roman" panose="02020603050405020304" pitchFamily="18" charset="0"/>
              </a:rPr>
              <a:t>Невельского городского округа</a:t>
            </a:r>
          </a:p>
          <a:p>
            <a:pPr algn="ctr"/>
            <a:r>
              <a:rPr lang="ru-RU" dirty="0">
                <a:latin typeface="Times New Roman" panose="02020603050405020304" pitchFamily="18" charset="0"/>
                <a:cs typeface="Times New Roman" panose="02020603050405020304" pitchFamily="18" charset="0"/>
              </a:rPr>
              <a:t>Адрес: г. Невельск, ул. Ленина, 15</a:t>
            </a:r>
          </a:p>
          <a:p>
            <a:pPr algn="ctr"/>
            <a:r>
              <a:rPr lang="ru-RU" dirty="0">
                <a:latin typeface="Times New Roman" panose="02020603050405020304" pitchFamily="18" charset="0"/>
                <a:cs typeface="Times New Roman" panose="02020603050405020304" pitchFamily="18" charset="0"/>
              </a:rPr>
              <a:t>Тел. 8 (42436) 60046</a:t>
            </a:r>
          </a:p>
          <a:p>
            <a:pPr algn="ctr"/>
            <a:r>
              <a:rPr lang="ru-RU" dirty="0">
                <a:latin typeface="Times New Roman" panose="02020603050405020304" pitchFamily="18" charset="0"/>
                <a:cs typeface="Times New Roman" panose="02020603050405020304" pitchFamily="18" charset="0"/>
              </a:rPr>
              <a:t>Факс: 8 (42436) 61066</a:t>
            </a:r>
          </a:p>
          <a:p>
            <a:pPr algn="ctr"/>
            <a:r>
              <a:rPr lang="en-US" dirty="0">
                <a:latin typeface="Times New Roman" panose="02020603050405020304" pitchFamily="18" charset="0"/>
                <a:cs typeface="Times New Roman" panose="02020603050405020304" pitchFamily="18" charset="0"/>
              </a:rPr>
              <a:t>e-mail</a:t>
            </a:r>
            <a:r>
              <a:rPr lang="ru-RU"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hlinkClick r:id="rId2"/>
              </a:rPr>
              <a:t>nevelsk@fu.adm.sakhalin.ru</a:t>
            </a:r>
            <a:r>
              <a:rPr lang="en-US" dirty="0" smtClean="0">
                <a:latin typeface="Times New Roman" panose="02020603050405020304" pitchFamily="18" charset="0"/>
                <a:cs typeface="Times New Roman" panose="02020603050405020304" pitchFamily="18" charset="0"/>
              </a:rPr>
              <a:t> </a:t>
            </a:r>
            <a:endParaRPr lang="ru-RU" dirty="0">
              <a:latin typeface="Times New Roman" panose="02020603050405020304" pitchFamily="18" charset="0"/>
              <a:cs typeface="Times New Roman" panose="02020603050405020304" pitchFamily="18" charset="0"/>
            </a:endParaRPr>
          </a:p>
          <a:p>
            <a:pPr algn="ctr"/>
            <a:r>
              <a:rPr lang="ru-RU" dirty="0">
                <a:latin typeface="Times New Roman" panose="02020603050405020304" pitchFamily="18" charset="0"/>
                <a:cs typeface="Times New Roman" panose="02020603050405020304" pitchFamily="18" charset="0"/>
              </a:rPr>
              <a:t> </a:t>
            </a:r>
          </a:p>
          <a:p>
            <a:pPr algn="ctr"/>
            <a:r>
              <a:rPr lang="ru-RU" dirty="0">
                <a:latin typeface="Times New Roman" panose="02020603050405020304" pitchFamily="18" charset="0"/>
                <a:cs typeface="Times New Roman" panose="02020603050405020304" pitchFamily="18" charset="0"/>
              </a:rPr>
              <a:t> </a:t>
            </a:r>
          </a:p>
          <a:p>
            <a:pPr algn="ctr"/>
            <a:r>
              <a:rPr lang="ru-RU" dirty="0">
                <a:latin typeface="Times New Roman" panose="02020603050405020304" pitchFamily="18" charset="0"/>
                <a:cs typeface="Times New Roman" panose="02020603050405020304" pitchFamily="18" charset="0"/>
              </a:rPr>
              <a:t> </a:t>
            </a:r>
          </a:p>
          <a:p>
            <a:pPr algn="ctr"/>
            <a:r>
              <a:rPr lang="ru-RU" dirty="0">
                <a:latin typeface="Times New Roman" panose="02020603050405020304" pitchFamily="18" charset="0"/>
                <a:cs typeface="Times New Roman" panose="02020603050405020304" pitchFamily="18" charset="0"/>
              </a:rPr>
              <a:t>Развернутые сведения </a:t>
            </a:r>
            <a:r>
              <a:rPr lang="ru-RU" dirty="0" smtClean="0">
                <a:latin typeface="Times New Roman" panose="02020603050405020304" pitchFamily="18" charset="0"/>
                <a:cs typeface="Times New Roman" panose="02020603050405020304" pitchFamily="18" charset="0"/>
              </a:rPr>
              <a:t>об исполнении местного </a:t>
            </a:r>
            <a:r>
              <a:rPr lang="ru-RU" dirty="0">
                <a:latin typeface="Times New Roman" panose="02020603050405020304" pitchFamily="18" charset="0"/>
                <a:cs typeface="Times New Roman" panose="02020603050405020304" pitchFamily="18" charset="0"/>
              </a:rPr>
              <a:t>бюджета </a:t>
            </a:r>
          </a:p>
          <a:p>
            <a:pPr algn="ctr"/>
            <a:r>
              <a:rPr lang="ru-RU" dirty="0">
                <a:latin typeface="Times New Roman" panose="02020603050405020304" pitchFamily="18" charset="0"/>
                <a:cs typeface="Times New Roman" panose="02020603050405020304" pitchFamily="18" charset="0"/>
              </a:rPr>
              <a:t>Невельского городского округа </a:t>
            </a:r>
            <a:r>
              <a:rPr lang="ru-RU" dirty="0" smtClean="0">
                <a:latin typeface="Times New Roman" panose="02020603050405020304" pitchFamily="18" charset="0"/>
                <a:cs typeface="Times New Roman" panose="02020603050405020304" pitchFamily="18" charset="0"/>
              </a:rPr>
              <a:t>за </a:t>
            </a:r>
            <a:r>
              <a:rPr lang="ru-RU" dirty="0" smtClean="0">
                <a:latin typeface="Times New Roman" panose="02020603050405020304" pitchFamily="18" charset="0"/>
                <a:cs typeface="Times New Roman" panose="02020603050405020304" pitchFamily="18" charset="0"/>
              </a:rPr>
              <a:t>2019 </a:t>
            </a:r>
            <a:r>
              <a:rPr lang="ru-RU" dirty="0" smtClean="0">
                <a:latin typeface="Times New Roman" panose="02020603050405020304" pitchFamily="18" charset="0"/>
                <a:cs typeface="Times New Roman" panose="02020603050405020304" pitchFamily="18" charset="0"/>
              </a:rPr>
              <a:t>год</a:t>
            </a:r>
            <a:endParaRPr lang="ru-RU" dirty="0">
              <a:latin typeface="Times New Roman" panose="02020603050405020304" pitchFamily="18" charset="0"/>
              <a:cs typeface="Times New Roman" panose="02020603050405020304" pitchFamily="18" charset="0"/>
            </a:endParaRPr>
          </a:p>
          <a:p>
            <a:pPr algn="ctr"/>
            <a:r>
              <a:rPr lang="ru-RU" dirty="0">
                <a:latin typeface="Times New Roman" panose="02020603050405020304" pitchFamily="18" charset="0"/>
                <a:cs typeface="Times New Roman" panose="02020603050405020304" pitchFamily="18" charset="0"/>
              </a:rPr>
              <a:t>представлены на </a:t>
            </a:r>
            <a:r>
              <a:rPr lang="ru-RU" dirty="0" smtClean="0">
                <a:latin typeface="Times New Roman" panose="02020603050405020304" pitchFamily="18" charset="0"/>
                <a:cs typeface="Times New Roman" panose="02020603050405020304" pitchFamily="18" charset="0"/>
              </a:rPr>
              <a:t>сайте</a:t>
            </a:r>
          </a:p>
          <a:p>
            <a:pPr algn="ctr"/>
            <a:r>
              <a:rPr lang="en-US" dirty="0">
                <a:latin typeface="Times New Roman" panose="02020603050405020304" pitchFamily="18" charset="0"/>
                <a:cs typeface="Times New Roman" panose="02020603050405020304" pitchFamily="18" charset="0"/>
                <a:hlinkClick r:id="rId3"/>
              </a:rPr>
              <a:t>http://nevelysk.sakhalin.gov.ru/open_budget/2019/godovoy-otchet-ob-ispolnenii-byudzheta</a:t>
            </a:r>
            <a:r>
              <a:rPr lang="en-US" dirty="0" smtClean="0">
                <a:latin typeface="Times New Roman" panose="02020603050405020304" pitchFamily="18" charset="0"/>
                <a:cs typeface="Times New Roman" panose="02020603050405020304" pitchFamily="18" charset="0"/>
                <a:hlinkClick r:id="rId3"/>
              </a:rPr>
              <a:t>/</a:t>
            </a:r>
            <a:r>
              <a:rPr lang="ru-RU" dirty="0" smtClean="0">
                <a:latin typeface="Times New Roman" panose="02020603050405020304" pitchFamily="18" charset="0"/>
                <a:cs typeface="Times New Roman" panose="02020603050405020304" pitchFamily="18" charset="0"/>
              </a:rPr>
              <a:t> </a:t>
            </a:r>
            <a:endParaRPr lang="ru-RU" dirty="0" smtClean="0">
              <a:latin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2"/>
          </p:nvPr>
        </p:nvSpPr>
        <p:spPr/>
        <p:txBody>
          <a:bodyPr/>
          <a:lstStyle/>
          <a:p>
            <a:fld id="{B19B0651-EE4F-4900-A07F-96A6BFA9D0F0}" type="slidenum">
              <a:rPr lang="ru-RU" smtClean="0"/>
              <a:t>85</a:t>
            </a:fld>
            <a:endParaRPr lang="ru-RU"/>
          </a:p>
        </p:txBody>
      </p:sp>
    </p:spTree>
    <p:extLst>
      <p:ext uri="{BB962C8B-B14F-4D97-AF65-F5344CB8AC3E}">
        <p14:creationId xmlns:p14="http://schemas.microsoft.com/office/powerpoint/2010/main" val="41270649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116632"/>
            <a:ext cx="7992888" cy="584775"/>
          </a:xfrm>
          <a:prstGeom prst="rect">
            <a:avLst/>
          </a:prstGeom>
        </p:spPr>
        <p:txBody>
          <a:bodyPr wrap="square">
            <a:spAutoFit/>
          </a:bodyPr>
          <a:lstStyle/>
          <a:p>
            <a:pPr algn="ctr"/>
            <a:r>
              <a:rPr lang="ru-RU" sz="1600" b="1" dirty="0">
                <a:latin typeface="Times New Roman" panose="02020603050405020304" pitchFamily="18" charset="0"/>
                <a:cs typeface="Times New Roman" panose="02020603050405020304" pitchFamily="18" charset="0"/>
              </a:rPr>
              <a:t>Основные показатели социально-экономического развития за </a:t>
            </a:r>
            <a:r>
              <a:rPr lang="ru-RU" sz="1600" b="1" dirty="0" smtClean="0">
                <a:latin typeface="Times New Roman" panose="02020603050405020304" pitchFamily="18" charset="0"/>
                <a:cs typeface="Times New Roman" panose="02020603050405020304" pitchFamily="18" charset="0"/>
              </a:rPr>
              <a:t>2019 </a:t>
            </a:r>
            <a:r>
              <a:rPr lang="ru-RU" sz="1600" b="1" dirty="0">
                <a:latin typeface="Times New Roman" panose="02020603050405020304" pitchFamily="18" charset="0"/>
                <a:cs typeface="Times New Roman" panose="02020603050405020304" pitchFamily="18" charset="0"/>
              </a:rPr>
              <a:t>год в сравнении с муниципальными образованиями Сахалинской области</a:t>
            </a:r>
            <a:endParaRPr lang="ru-RU" sz="1700" dirty="0">
              <a:latin typeface="Times New Roman" panose="02020603050405020304" pitchFamily="18" charset="0"/>
              <a:cs typeface="Times New Roman" panose="02020603050405020304" pitchFamily="18" charset="0"/>
            </a:endParaRPr>
          </a:p>
        </p:txBody>
      </p:sp>
      <p:graphicFrame>
        <p:nvGraphicFramePr>
          <p:cNvPr id="3" name="Диаграмма 2"/>
          <p:cNvGraphicFramePr/>
          <p:nvPr>
            <p:extLst>
              <p:ext uri="{D42A27DB-BD31-4B8C-83A1-F6EECF244321}">
                <p14:modId xmlns:p14="http://schemas.microsoft.com/office/powerpoint/2010/main" val="4192018763"/>
              </p:ext>
            </p:extLst>
          </p:nvPr>
        </p:nvGraphicFramePr>
        <p:xfrm>
          <a:off x="179512" y="701407"/>
          <a:ext cx="4176464" cy="316835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Диаграмма 3"/>
          <p:cNvGraphicFramePr/>
          <p:nvPr>
            <p:extLst>
              <p:ext uri="{D42A27DB-BD31-4B8C-83A1-F6EECF244321}">
                <p14:modId xmlns:p14="http://schemas.microsoft.com/office/powerpoint/2010/main" val="1699837136"/>
              </p:ext>
            </p:extLst>
          </p:nvPr>
        </p:nvGraphicFramePr>
        <p:xfrm>
          <a:off x="4551465" y="701324"/>
          <a:ext cx="4313088" cy="316835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Диаграмма 4"/>
          <p:cNvGraphicFramePr/>
          <p:nvPr>
            <p:extLst>
              <p:ext uri="{D42A27DB-BD31-4B8C-83A1-F6EECF244321}">
                <p14:modId xmlns:p14="http://schemas.microsoft.com/office/powerpoint/2010/main" val="3770775889"/>
              </p:ext>
            </p:extLst>
          </p:nvPr>
        </p:nvGraphicFramePr>
        <p:xfrm>
          <a:off x="179512" y="3860056"/>
          <a:ext cx="4536504" cy="299794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 name="Диаграмма 5"/>
          <p:cNvGraphicFramePr/>
          <p:nvPr>
            <p:extLst>
              <p:ext uri="{D42A27DB-BD31-4B8C-83A1-F6EECF244321}">
                <p14:modId xmlns:p14="http://schemas.microsoft.com/office/powerpoint/2010/main" val="3576154586"/>
              </p:ext>
            </p:extLst>
          </p:nvPr>
        </p:nvGraphicFramePr>
        <p:xfrm>
          <a:off x="4427984" y="3874120"/>
          <a:ext cx="4439816" cy="2983880"/>
        </p:xfrm>
        <a:graphic>
          <a:graphicData uri="http://schemas.openxmlformats.org/drawingml/2006/chart">
            <c:chart xmlns:c="http://schemas.openxmlformats.org/drawingml/2006/chart" xmlns:r="http://schemas.openxmlformats.org/officeDocument/2006/relationships" r:id="rId5"/>
          </a:graphicData>
        </a:graphic>
      </p:graphicFrame>
      <p:sp>
        <p:nvSpPr>
          <p:cNvPr id="8" name="Номер слайда 7"/>
          <p:cNvSpPr>
            <a:spLocks noGrp="1"/>
          </p:cNvSpPr>
          <p:nvPr>
            <p:ph type="sldNum" sz="quarter" idx="12"/>
          </p:nvPr>
        </p:nvSpPr>
        <p:spPr/>
        <p:txBody>
          <a:bodyPr/>
          <a:lstStyle/>
          <a:p>
            <a:fld id="{B19B0651-EE4F-4900-A07F-96A6BFA9D0F0}" type="slidenum">
              <a:rPr lang="ru-RU" smtClean="0"/>
              <a:t>9</a:t>
            </a:fld>
            <a:endParaRPr lang="ru-RU"/>
          </a:p>
        </p:txBody>
      </p:sp>
    </p:spTree>
    <p:extLst>
      <p:ext uri="{BB962C8B-B14F-4D97-AF65-F5344CB8AC3E}">
        <p14:creationId xmlns:p14="http://schemas.microsoft.com/office/powerpoint/2010/main" val="354920340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Flow</Template>
  <TotalTime>6187</TotalTime>
  <Words>10810</Words>
  <Application>Microsoft Office PowerPoint</Application>
  <PresentationFormat>Экран (4:3)</PresentationFormat>
  <Paragraphs>1869</Paragraphs>
  <Slides>85</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85</vt:i4>
      </vt:variant>
    </vt:vector>
  </HeadingPairs>
  <TitlesOfParts>
    <vt:vector size="86" baseType="lpstr">
      <vt:lpstr>Поток</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Валерий</dc:creator>
  <cp:lastModifiedBy>Валерий</cp:lastModifiedBy>
  <cp:revision>512</cp:revision>
  <cp:lastPrinted>2020-05-11T01:59:00Z</cp:lastPrinted>
  <dcterms:created xsi:type="dcterms:W3CDTF">2017-11-22T07:39:01Z</dcterms:created>
  <dcterms:modified xsi:type="dcterms:W3CDTF">2020-05-11T02:00:42Z</dcterms:modified>
</cp:coreProperties>
</file>